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
      <p:font typeface="Amatic SC"/>
      <p:regular r:id="rId48"/>
      <p:bold r:id="rId49"/>
    </p:embeddedFont>
    <p:embeddedFont>
      <p:font typeface="Source Code Pro"/>
      <p:regular r:id="rId50"/>
      <p:bold r:id="rId51"/>
      <p:italic r:id="rId52"/>
      <p:boldItalic r:id="rId53"/>
    </p:embeddedFont>
    <p:embeddedFont>
      <p:font typeface="Average"/>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regular.fntdata"/><Relationship Id="rId43" Type="http://schemas.openxmlformats.org/officeDocument/2006/relationships/slide" Target="slides/slide38.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maticSC-regular.fntdata"/><Relationship Id="rId47" Type="http://schemas.openxmlformats.org/officeDocument/2006/relationships/font" Target="fonts/Roboto-boldItalic.fntdata"/><Relationship Id="rId49" Type="http://schemas.openxmlformats.org/officeDocument/2006/relationships/font" Target="fonts/AmaticS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CodePro-bold.fntdata"/><Relationship Id="rId50" Type="http://schemas.openxmlformats.org/officeDocument/2006/relationships/font" Target="fonts/SourceCodePro-regular.fntdata"/><Relationship Id="rId53" Type="http://schemas.openxmlformats.org/officeDocument/2006/relationships/font" Target="fonts/SourceCodePro-boldItalic.fntdata"/><Relationship Id="rId52" Type="http://schemas.openxmlformats.org/officeDocument/2006/relationships/font" Target="fonts/SourceCodePro-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5463d2caf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5463d2caf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4fe6d709f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4fe6d709f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4fe6d709f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4fe6d709f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50922a7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50922a7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4fe6d709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4fe6d709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4fe6d709f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4fe6d709f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4fe6d709f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4fe6d709f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50922a72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50922a7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54fe6d709f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4fe6d709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4fe6d709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4fe6d709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4fe6d709f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4fe6d709f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463d2caf1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463d2caf1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54fe6d709f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4fe6d709f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50922a7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50922a7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550922a7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50922a7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50922a72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50922a72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550922a72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50922a72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550922a72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50922a72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50c28787e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0c28787e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0c28787e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0c28787e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50922a72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50922a72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50922a72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50922a72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463d2caf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463d2caf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550922a72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50922a72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50922a72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50922a72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50922a72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50922a72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50c28787e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0c28787e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550922a72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50922a72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50922a72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50922a72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50c28787e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0c28787e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550922a72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50922a72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550922a72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50922a72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463d2caf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463d2caf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0c28787e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0c28787e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5463d2caf1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463d2caf1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54fe6d70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4fe6d70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550922a7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50922a7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4fe6d709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4fe6d709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52400" y="152400"/>
            <a:ext cx="4252925" cy="4838100"/>
          </a:xfrm>
          <a:prstGeom prst="rect">
            <a:avLst/>
          </a:prstGeom>
          <a:noFill/>
          <a:ln>
            <a:noFill/>
          </a:ln>
        </p:spPr>
      </p:pic>
      <p:sp>
        <p:nvSpPr>
          <p:cNvPr id="57" name="Google Shape;57;p13"/>
          <p:cNvSpPr txBox="1"/>
          <p:nvPr/>
        </p:nvSpPr>
        <p:spPr>
          <a:xfrm>
            <a:off x="4708700" y="2476500"/>
            <a:ext cx="3828000" cy="17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6AA84F"/>
                </a:solidFill>
                <a:latin typeface="Source Code Pro"/>
                <a:ea typeface="Source Code Pro"/>
                <a:cs typeface="Source Code Pro"/>
                <a:sym typeface="Source Code Pro"/>
              </a:rPr>
              <a:t>How can we incorporate the General Capabilities explicitly into our planning, teaching and Assessment?</a:t>
            </a:r>
            <a:r>
              <a:rPr b="1" lang="en" sz="1600">
                <a:solidFill>
                  <a:srgbClr val="6AA84F"/>
                </a:solidFill>
                <a:latin typeface="Calibri"/>
                <a:ea typeface="Calibri"/>
                <a:cs typeface="Calibri"/>
                <a:sym typeface="Calibri"/>
              </a:rPr>
              <a:t> </a:t>
            </a:r>
            <a:r>
              <a:rPr b="1" lang="en" sz="1600">
                <a:solidFill>
                  <a:srgbClr val="335B8A"/>
                </a:solidFill>
                <a:latin typeface="Calibri"/>
                <a:ea typeface="Calibri"/>
                <a:cs typeface="Calibri"/>
                <a:sym typeface="Calibri"/>
              </a:rPr>
              <a:t> </a:t>
            </a:r>
            <a:endParaRPr b="1" sz="1600">
              <a:solidFill>
                <a:srgbClr val="335B8A"/>
              </a:solidFill>
              <a:latin typeface="Calibri"/>
              <a:ea typeface="Calibri"/>
              <a:cs typeface="Calibri"/>
              <a:sym typeface="Calibri"/>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r">
              <a:spcBef>
                <a:spcPts val="0"/>
              </a:spcBef>
              <a:spcAft>
                <a:spcPts val="0"/>
              </a:spcAft>
              <a:buNone/>
            </a:pPr>
            <a:r>
              <a:rPr lang="en">
                <a:solidFill>
                  <a:srgbClr val="FF0000"/>
                </a:solidFill>
                <a:latin typeface="Source Code Pro"/>
                <a:ea typeface="Source Code Pro"/>
                <a:cs typeface="Source Code Pro"/>
                <a:sym typeface="Source Code Pro"/>
              </a:rPr>
              <a:t>March 26th 2019</a:t>
            </a:r>
            <a:endParaRPr>
              <a:solidFill>
                <a:srgbClr val="FF0000"/>
              </a:solidFill>
              <a:latin typeface="Source Code Pro"/>
              <a:ea typeface="Source Code Pro"/>
              <a:cs typeface="Source Code Pro"/>
              <a:sym typeface="Source Code Pro"/>
            </a:endParaRPr>
          </a:p>
        </p:txBody>
      </p:sp>
      <p:sp>
        <p:nvSpPr>
          <p:cNvPr id="58" name="Google Shape;58;p13"/>
          <p:cNvSpPr/>
          <p:nvPr/>
        </p:nvSpPr>
        <p:spPr>
          <a:xfrm>
            <a:off x="4405321" y="1200150"/>
            <a:ext cx="4185153" cy="7167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674EA7"/>
                </a:solidFill>
                <a:latin typeface="Arial"/>
              </a:rPr>
              <a:t>Discovery19</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292850"/>
            <a:ext cx="8520600" cy="8010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are the implications for learning and teaching?</a:t>
            </a:r>
            <a:endParaRPr/>
          </a:p>
        </p:txBody>
      </p:sp>
      <p:sp>
        <p:nvSpPr>
          <p:cNvPr id="109" name="Google Shape;109;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mean by thinking- what type of thinking? Name the thinking and describe/model how to think that way. (James Anderson)</a:t>
            </a:r>
            <a:endParaRPr/>
          </a:p>
          <a:p>
            <a:pPr indent="0" lvl="0" marL="0" rtl="0" algn="l">
              <a:spcBef>
                <a:spcPts val="1600"/>
              </a:spcBef>
              <a:spcAft>
                <a:spcPts val="0"/>
              </a:spcAft>
              <a:buNone/>
            </a:pPr>
            <a:r>
              <a:rPr lang="en"/>
              <a:t>Setting ‘respectful’ and open-ended tasks (what thinking is required here?)including assessment ‘tasks’</a:t>
            </a:r>
            <a:endParaRPr/>
          </a:p>
          <a:p>
            <a:pPr indent="0" lvl="0" marL="0" rtl="0" algn="l">
              <a:spcBef>
                <a:spcPts val="1600"/>
              </a:spcBef>
              <a:spcAft>
                <a:spcPts val="0"/>
              </a:spcAft>
              <a:buNone/>
            </a:pPr>
            <a:r>
              <a:rPr lang="en"/>
              <a:t>Ask more than tell, probe deeper with follow up questions.</a:t>
            </a:r>
            <a:endParaRPr/>
          </a:p>
          <a:p>
            <a:pPr indent="0" lvl="0" marL="0" rtl="0" algn="l">
              <a:spcBef>
                <a:spcPts val="1600"/>
              </a:spcBef>
              <a:spcAft>
                <a:spcPts val="0"/>
              </a:spcAft>
              <a:buNone/>
            </a:pPr>
            <a:r>
              <a:rPr lang="en"/>
              <a:t>Teaching kids how to ask good questions </a:t>
            </a:r>
            <a:endParaRPr/>
          </a:p>
          <a:p>
            <a:pPr indent="0" lvl="0" marL="0" rtl="0" algn="l">
              <a:spcBef>
                <a:spcPts val="1600"/>
              </a:spcBef>
              <a:spcAft>
                <a:spcPts val="1600"/>
              </a:spcAft>
              <a:buNone/>
            </a:pPr>
            <a:r>
              <a:rPr lang="en"/>
              <a:t>Provide lots of problem solving opportunities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292850"/>
            <a:ext cx="8520600" cy="8010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What are the implications for learning and teaching?</a:t>
            </a:r>
            <a:endParaRPr/>
          </a:p>
        </p:txBody>
      </p:sp>
      <p:sp>
        <p:nvSpPr>
          <p:cNvPr id="115" name="Google Shape;115;p23"/>
          <p:cNvSpPr txBox="1"/>
          <p:nvPr>
            <p:ph idx="1" type="body"/>
          </p:nvPr>
        </p:nvSpPr>
        <p:spPr>
          <a:xfrm>
            <a:off x="311700" y="1228675"/>
            <a:ext cx="8520600" cy="3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Opportunities for discussion and debating, giving their point of view and justifying it.</a:t>
            </a:r>
            <a:endParaRPr/>
          </a:p>
          <a:p>
            <a:pPr indent="0" lvl="0" marL="0" rtl="0" algn="l">
              <a:spcBef>
                <a:spcPts val="1600"/>
              </a:spcBef>
              <a:spcAft>
                <a:spcPts val="0"/>
              </a:spcAft>
              <a:buNone/>
            </a:pPr>
            <a:r>
              <a:rPr lang="en"/>
              <a:t>Developmentally appropriate ways of reflecting (metacognition)</a:t>
            </a:r>
            <a:endParaRPr/>
          </a:p>
          <a:p>
            <a:pPr indent="0" lvl="0" marL="0" rtl="0" algn="l">
              <a:spcBef>
                <a:spcPts val="1600"/>
              </a:spcBef>
              <a:spcAft>
                <a:spcPts val="0"/>
              </a:spcAft>
              <a:buNone/>
            </a:pPr>
            <a:r>
              <a:rPr lang="en"/>
              <a:t>Allowing sufficient time to go deep with an idea (resisting </a:t>
            </a:r>
            <a:r>
              <a:rPr lang="en"/>
              <a:t>the demands of the crowded curriculum)</a:t>
            </a:r>
            <a:endParaRPr/>
          </a:p>
          <a:p>
            <a:pPr indent="0" lvl="0" marL="0" rtl="0" algn="l">
              <a:lnSpc>
                <a:spcPct val="100000"/>
              </a:lnSpc>
              <a:spcBef>
                <a:spcPts val="1600"/>
              </a:spcBef>
              <a:spcAft>
                <a:spcPts val="0"/>
              </a:spcAft>
              <a:buClr>
                <a:srgbClr val="000000"/>
              </a:buClr>
              <a:buSzPts val="1100"/>
              <a:buFont typeface="Arial"/>
              <a:buNone/>
            </a:pPr>
            <a:r>
              <a:rPr lang="en"/>
              <a:t>Crosses all areas of schooling BUT Discovery and Inquiry investigations are times where we can put the spotlight on C&amp;CT for explicit teaching and assessment purposes.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Australian Curriculum</a:t>
            </a:r>
            <a:endParaRPr/>
          </a:p>
          <a:p>
            <a:pPr indent="0" lvl="0" marL="0" rtl="0" algn="l">
              <a:spcBef>
                <a:spcPts val="0"/>
              </a:spcBef>
              <a:spcAft>
                <a:spcPts val="0"/>
              </a:spcAft>
              <a:buNone/>
            </a:pPr>
            <a:r>
              <a:rPr lang="en"/>
              <a:t>Victorian Curriculum</a:t>
            </a:r>
            <a:endParaRPr/>
          </a:p>
          <a:p>
            <a:pPr indent="0" lvl="0" marL="0" rtl="0" algn="l">
              <a:spcBef>
                <a:spcPts val="0"/>
              </a:spcBef>
              <a:spcAft>
                <a:spcPts val="0"/>
              </a:spcAft>
              <a:buNone/>
            </a:pPr>
            <a:r>
              <a:t/>
            </a:r>
            <a:endParaRPr b="0" sz="3600">
              <a:latin typeface="Source Code Pro"/>
              <a:ea typeface="Source Code Pro"/>
              <a:cs typeface="Source Code Pro"/>
              <a:sym typeface="Source Code Pro"/>
            </a:endParaRPr>
          </a:p>
          <a:p>
            <a:pPr indent="0" lvl="0" marL="0" rtl="0" algn="l">
              <a:spcBef>
                <a:spcPts val="0"/>
              </a:spcBef>
              <a:spcAft>
                <a:spcPts val="0"/>
              </a:spcAft>
              <a:buNone/>
            </a:pPr>
            <a:r>
              <a:rPr b="0" lang="en" sz="3600">
                <a:solidFill>
                  <a:srgbClr val="FFFF00"/>
                </a:solidFill>
                <a:latin typeface="Source Code Pro"/>
                <a:ea typeface="Source Code Pro"/>
                <a:cs typeface="Source Code Pro"/>
                <a:sym typeface="Source Code Pro"/>
              </a:rPr>
              <a:t>What do you notice?</a:t>
            </a:r>
            <a:endParaRPr b="0" sz="3600">
              <a:solidFill>
                <a:srgbClr val="FFFF00"/>
              </a:solidFill>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265500" y="1081400"/>
            <a:ext cx="4045200" cy="225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Intercultural capability</a:t>
            </a:r>
            <a:endParaRPr/>
          </a:p>
        </p:txBody>
      </p:sp>
      <p:sp>
        <p:nvSpPr>
          <p:cNvPr id="126" name="Google Shape;126;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It’s about…</a:t>
            </a:r>
            <a:r>
              <a:rPr lang="en"/>
              <a:t> ‘formation’ of children as inclusive and empathetic preparing them to live in the diverse world they are immersed in. </a:t>
            </a:r>
            <a:endParaRPr/>
          </a:p>
          <a:p>
            <a:pPr indent="0" lvl="0" marL="0" rtl="0" algn="ctr">
              <a:spcBef>
                <a:spcPts val="1600"/>
              </a:spcBef>
              <a:spcAft>
                <a:spcPts val="1600"/>
              </a:spcAft>
              <a:buNone/>
            </a:pPr>
            <a:r>
              <a:rPr lang="en"/>
              <a:t>(It’s not just about learning about other cultures!) Going beyond the superficial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490250" y="526350"/>
            <a:ext cx="4147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See</a:t>
            </a:r>
            <a:endParaRPr/>
          </a:p>
          <a:p>
            <a:pPr indent="0" lvl="0" marL="0" rtl="0" algn="l">
              <a:spcBef>
                <a:spcPts val="0"/>
              </a:spcBef>
              <a:spcAft>
                <a:spcPts val="0"/>
              </a:spcAft>
              <a:buNone/>
            </a:pPr>
            <a:r>
              <a:rPr lang="en"/>
              <a:t>Think</a:t>
            </a:r>
            <a:endParaRPr/>
          </a:p>
          <a:p>
            <a:pPr indent="0" lvl="0" marL="0" rtl="0" algn="l">
              <a:spcBef>
                <a:spcPts val="0"/>
              </a:spcBef>
              <a:spcAft>
                <a:spcPts val="0"/>
              </a:spcAft>
              <a:buNone/>
            </a:pPr>
            <a:r>
              <a:rPr lang="en"/>
              <a:t>Wonder</a:t>
            </a:r>
            <a:endParaRPr/>
          </a:p>
        </p:txBody>
      </p:sp>
      <p:pic>
        <p:nvPicPr>
          <p:cNvPr id="132" name="Google Shape;132;p26"/>
          <p:cNvPicPr preferRelativeResize="0"/>
          <p:nvPr/>
        </p:nvPicPr>
        <p:blipFill>
          <a:blip r:embed="rId3">
            <a:alphaModFix/>
          </a:blip>
          <a:stretch>
            <a:fillRect/>
          </a:stretch>
        </p:blipFill>
        <p:spPr>
          <a:xfrm>
            <a:off x="5101662" y="339375"/>
            <a:ext cx="3449238" cy="446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292850"/>
            <a:ext cx="8520600" cy="801000"/>
          </a:xfrm>
          <a:prstGeom prst="rect">
            <a:avLst/>
          </a:prstGeom>
          <a:solidFill>
            <a:srgbClr val="B4A7D6"/>
          </a:solid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What are the implications for learning and teaching?</a:t>
            </a:r>
            <a:endParaRPr/>
          </a:p>
        </p:txBody>
      </p:sp>
      <p:sp>
        <p:nvSpPr>
          <p:cNvPr id="138" name="Google Shape;138;p27"/>
          <p:cNvSpPr txBox="1"/>
          <p:nvPr>
            <p:ph idx="1" type="body"/>
          </p:nvPr>
        </p:nvSpPr>
        <p:spPr>
          <a:xfrm>
            <a:off x="311700" y="1228675"/>
            <a:ext cx="85206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beyond ‘facts about countries’ although kids do like to know about this too!</a:t>
            </a:r>
            <a:endParaRPr/>
          </a:p>
          <a:p>
            <a:pPr indent="0" lvl="0" marL="0" marR="0" rtl="0" algn="l">
              <a:lnSpc>
                <a:spcPct val="115000"/>
              </a:lnSpc>
              <a:spcBef>
                <a:spcPts val="1600"/>
              </a:spcBef>
              <a:spcAft>
                <a:spcPts val="0"/>
              </a:spcAft>
              <a:buClr>
                <a:srgbClr val="000000"/>
              </a:buClr>
              <a:buSzPts val="1100"/>
              <a:buFont typeface="Arial"/>
              <a:buNone/>
            </a:pPr>
            <a:r>
              <a:rPr lang="en"/>
              <a:t>We can make connections to IC in many different areas BUT Inquiry Investigations are a time where we can explicitly teach and assess </a:t>
            </a:r>
            <a:endParaRPr/>
          </a:p>
          <a:p>
            <a:pPr indent="0" lvl="0" marL="0" marR="0" rtl="0" algn="l">
              <a:lnSpc>
                <a:spcPct val="115000"/>
              </a:lnSpc>
              <a:spcBef>
                <a:spcPts val="1600"/>
              </a:spcBef>
              <a:spcAft>
                <a:spcPts val="0"/>
              </a:spcAft>
              <a:buClr>
                <a:srgbClr val="000000"/>
              </a:buClr>
              <a:buSzPts val="1100"/>
              <a:buFont typeface="Arial"/>
              <a:buNone/>
            </a:pPr>
            <a:r>
              <a:rPr lang="en"/>
              <a:t>Giving kids authentic experiences, and choosing the right shared experience for Inquiry Investigations</a:t>
            </a:r>
            <a:endParaRPr/>
          </a:p>
          <a:p>
            <a:pPr indent="0" lvl="0" marL="0" marR="0" rtl="0" algn="l">
              <a:lnSpc>
                <a:spcPct val="115000"/>
              </a:lnSpc>
              <a:spcBef>
                <a:spcPts val="1600"/>
              </a:spcBef>
              <a:spcAft>
                <a:spcPts val="1600"/>
              </a:spcAft>
              <a:buClr>
                <a:srgbClr val="000000"/>
              </a:buClr>
              <a:buSzPts val="1100"/>
              <a:buFont typeface="Arial"/>
              <a:buNone/>
            </a:pPr>
            <a:r>
              <a:rPr lang="en"/>
              <a:t>Emergent inquiries or discussions can arise from Discovery with the right provocations (not only when it links to the Inquiry)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Australian Curriculum</a:t>
            </a:r>
            <a:endParaRPr/>
          </a:p>
          <a:p>
            <a:pPr indent="0" lvl="0" marL="0" rtl="0" algn="l">
              <a:spcBef>
                <a:spcPts val="0"/>
              </a:spcBef>
              <a:spcAft>
                <a:spcPts val="0"/>
              </a:spcAft>
              <a:buNone/>
            </a:pPr>
            <a:r>
              <a:rPr lang="en"/>
              <a:t>Victorian Curriculum</a:t>
            </a:r>
            <a:endParaRPr/>
          </a:p>
          <a:p>
            <a:pPr indent="0" lvl="0" marL="0" rtl="0" algn="l">
              <a:spcBef>
                <a:spcPts val="0"/>
              </a:spcBef>
              <a:spcAft>
                <a:spcPts val="0"/>
              </a:spcAft>
              <a:buNone/>
            </a:pPr>
            <a:r>
              <a:t/>
            </a:r>
            <a:endParaRPr b="0" sz="3600">
              <a:latin typeface="Source Code Pro"/>
              <a:ea typeface="Source Code Pro"/>
              <a:cs typeface="Source Code Pro"/>
              <a:sym typeface="Source Code Pro"/>
            </a:endParaRPr>
          </a:p>
          <a:p>
            <a:pPr indent="0" lvl="0" marL="0" rtl="0" algn="l">
              <a:spcBef>
                <a:spcPts val="0"/>
              </a:spcBef>
              <a:spcAft>
                <a:spcPts val="0"/>
              </a:spcAft>
              <a:buNone/>
            </a:pPr>
            <a:r>
              <a:rPr b="0" lang="en" sz="3600">
                <a:solidFill>
                  <a:srgbClr val="FFFF00"/>
                </a:solidFill>
                <a:latin typeface="Source Code Pro"/>
                <a:ea typeface="Source Code Pro"/>
                <a:cs typeface="Source Code Pro"/>
                <a:sym typeface="Source Code Pro"/>
              </a:rPr>
              <a:t>What do you notice?</a:t>
            </a:r>
            <a:endParaRPr b="0" sz="3600">
              <a:solidFill>
                <a:srgbClr val="FFFF00"/>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Ethical capability</a:t>
            </a:r>
            <a:endParaRPr/>
          </a:p>
        </p:txBody>
      </p:sp>
      <p:sp>
        <p:nvSpPr>
          <p:cNvPr id="149" name="Google Shape;149;p2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Is about… exploring issues through a critical mindset, and making decisions using a ‘values’ lens</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title"/>
          </p:nvPr>
        </p:nvSpPr>
        <p:spPr>
          <a:xfrm>
            <a:off x="311700" y="292850"/>
            <a:ext cx="8520600" cy="801000"/>
          </a:xfrm>
          <a:prstGeom prst="rect">
            <a:avLst/>
          </a:prstGeom>
          <a:solidFill>
            <a:srgbClr val="F6B26B"/>
          </a:solid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What are the implications for learning and teaching?</a:t>
            </a:r>
            <a:endParaRPr/>
          </a:p>
        </p:txBody>
      </p:sp>
      <p:sp>
        <p:nvSpPr>
          <p:cNvPr id="156" name="Google Shape;156;p30"/>
          <p:cNvSpPr txBox="1"/>
          <p:nvPr>
            <p:ph idx="1" type="body"/>
          </p:nvPr>
        </p:nvSpPr>
        <p:spPr>
          <a:xfrm>
            <a:off x="311700" y="1228675"/>
            <a:ext cx="85206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Providing opportunities to explore issues that are developmentally appropriate and can be looked at from different perspectives</a:t>
            </a:r>
            <a:endParaRPr/>
          </a:p>
          <a:p>
            <a:pPr indent="0" lvl="0" marL="0" rtl="0" algn="l">
              <a:spcBef>
                <a:spcPts val="1600"/>
              </a:spcBef>
              <a:spcAft>
                <a:spcPts val="0"/>
              </a:spcAft>
              <a:buNone/>
            </a:pPr>
            <a:r>
              <a:rPr lang="en"/>
              <a:t>Developing a language that includes, but also goes beyond good and bad, right and wrong</a:t>
            </a:r>
            <a:endParaRPr/>
          </a:p>
          <a:p>
            <a:pPr indent="0" lvl="0" marL="0" rtl="0" algn="l">
              <a:spcBef>
                <a:spcPts val="1600"/>
              </a:spcBef>
              <a:spcAft>
                <a:spcPts val="0"/>
              </a:spcAft>
              <a:buNone/>
            </a:pPr>
            <a:r>
              <a:rPr lang="en"/>
              <a:t>Encouraging children to look at things from a different perspective. Step into someone else’s shoes. </a:t>
            </a:r>
            <a:endParaRPr/>
          </a:p>
          <a:p>
            <a:pPr indent="0" lvl="0" marL="0" rtl="0" algn="l">
              <a:spcBef>
                <a:spcPts val="1600"/>
              </a:spcBef>
              <a:spcAft>
                <a:spcPts val="1600"/>
              </a:spcAft>
              <a:buNone/>
            </a:pPr>
            <a:r>
              <a:rPr lang="en"/>
              <a:t>Exploring possible consequences of decisions. What would happen if????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490250" y="526350"/>
            <a:ext cx="2825100" cy="3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Are zoos good for animals?</a:t>
            </a:r>
            <a:endParaRPr/>
          </a:p>
        </p:txBody>
      </p:sp>
      <p:pic>
        <p:nvPicPr>
          <p:cNvPr id="162" name="Google Shape;162;p31"/>
          <p:cNvPicPr preferRelativeResize="0"/>
          <p:nvPr/>
        </p:nvPicPr>
        <p:blipFill>
          <a:blip r:embed="rId3">
            <a:alphaModFix/>
          </a:blip>
          <a:stretch>
            <a:fillRect/>
          </a:stretch>
        </p:blipFill>
        <p:spPr>
          <a:xfrm>
            <a:off x="5882575" y="328000"/>
            <a:ext cx="2825100" cy="2116098"/>
          </a:xfrm>
          <a:prstGeom prst="rect">
            <a:avLst/>
          </a:prstGeom>
          <a:noFill/>
          <a:ln>
            <a:noFill/>
          </a:ln>
        </p:spPr>
      </p:pic>
      <p:pic>
        <p:nvPicPr>
          <p:cNvPr id="163" name="Google Shape;163;p31"/>
          <p:cNvPicPr preferRelativeResize="0"/>
          <p:nvPr/>
        </p:nvPicPr>
        <p:blipFill>
          <a:blip r:embed="rId4">
            <a:alphaModFix/>
          </a:blip>
          <a:stretch>
            <a:fillRect/>
          </a:stretch>
        </p:blipFill>
        <p:spPr>
          <a:xfrm>
            <a:off x="2881578" y="727350"/>
            <a:ext cx="2688975" cy="3585274"/>
          </a:xfrm>
          <a:prstGeom prst="rect">
            <a:avLst/>
          </a:prstGeom>
          <a:noFill/>
          <a:ln>
            <a:noFill/>
          </a:ln>
        </p:spPr>
      </p:pic>
      <p:pic>
        <p:nvPicPr>
          <p:cNvPr id="164" name="Google Shape;164;p31"/>
          <p:cNvPicPr preferRelativeResize="0"/>
          <p:nvPr/>
        </p:nvPicPr>
        <p:blipFill>
          <a:blip r:embed="rId5">
            <a:alphaModFix/>
          </a:blip>
          <a:stretch>
            <a:fillRect/>
          </a:stretch>
        </p:blipFill>
        <p:spPr>
          <a:xfrm>
            <a:off x="5877125" y="2571750"/>
            <a:ext cx="2836010" cy="211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 for today</a:t>
            </a:r>
            <a:endParaRPr/>
          </a:p>
        </p:txBody>
      </p:sp>
      <p:sp>
        <p:nvSpPr>
          <p:cNvPr id="64" name="Google Shape;64;p14"/>
          <p:cNvSpPr txBox="1"/>
          <p:nvPr>
            <p:ph idx="1" type="body"/>
          </p:nvPr>
        </p:nvSpPr>
        <p:spPr>
          <a:xfrm>
            <a:off x="311700" y="1228675"/>
            <a:ext cx="8520600" cy="36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51C75"/>
                </a:solidFill>
              </a:rPr>
              <a:t>Breaking open the General Capabilities: </a:t>
            </a:r>
            <a:endParaRPr>
              <a:solidFill>
                <a:srgbClr val="351C75"/>
              </a:solidFill>
            </a:endParaRPr>
          </a:p>
          <a:p>
            <a:pPr indent="-342900" lvl="0" marL="457200" rtl="0" algn="l">
              <a:spcBef>
                <a:spcPts val="1600"/>
              </a:spcBef>
              <a:spcAft>
                <a:spcPts val="0"/>
              </a:spcAft>
              <a:buClr>
                <a:srgbClr val="351C75"/>
              </a:buClr>
              <a:buSzPts val="1800"/>
              <a:buChar char="●"/>
            </a:pPr>
            <a:r>
              <a:rPr lang="en">
                <a:solidFill>
                  <a:srgbClr val="351C75"/>
                </a:solidFill>
              </a:rPr>
              <a:t>What are they really all about?</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How do young children learn this?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What are the implications for our teaching?</a:t>
            </a:r>
            <a:endParaRPr>
              <a:solidFill>
                <a:srgbClr val="351C75"/>
              </a:solidFill>
            </a:endParaRPr>
          </a:p>
          <a:p>
            <a:pPr indent="0" lvl="0" marL="0" rtl="0" algn="l">
              <a:lnSpc>
                <a:spcPct val="100000"/>
              </a:lnSpc>
              <a:spcBef>
                <a:spcPts val="1600"/>
              </a:spcBef>
              <a:spcAft>
                <a:spcPts val="0"/>
              </a:spcAft>
              <a:buNone/>
            </a:pPr>
            <a:r>
              <a:rPr lang="en">
                <a:solidFill>
                  <a:srgbClr val="351C75"/>
                </a:solidFill>
              </a:rPr>
              <a:t>Drilling down- Personal and Social Capability and Critical and Creative Thinking; </a:t>
            </a:r>
            <a:endParaRPr>
              <a:solidFill>
                <a:srgbClr val="351C75"/>
              </a:solidFill>
            </a:endParaRPr>
          </a:p>
          <a:p>
            <a:pPr indent="-342900" lvl="0" marL="457200" rtl="0" algn="l">
              <a:lnSpc>
                <a:spcPct val="100000"/>
              </a:lnSpc>
              <a:spcBef>
                <a:spcPts val="0"/>
              </a:spcBef>
              <a:spcAft>
                <a:spcPts val="0"/>
              </a:spcAft>
              <a:buClr>
                <a:srgbClr val="351C75"/>
              </a:buClr>
              <a:buSzPts val="1800"/>
              <a:buChar char="●"/>
            </a:pPr>
            <a:r>
              <a:rPr lang="en">
                <a:solidFill>
                  <a:srgbClr val="351C75"/>
                </a:solidFill>
              </a:rPr>
              <a:t>What does learning development look like in this area?</a:t>
            </a:r>
            <a:endParaRPr>
              <a:solidFill>
                <a:srgbClr val="351C75"/>
              </a:solidFill>
            </a:endParaRPr>
          </a:p>
          <a:p>
            <a:pPr indent="-342900" lvl="0" marL="457200" rtl="0" algn="l">
              <a:lnSpc>
                <a:spcPct val="100000"/>
              </a:lnSpc>
              <a:spcBef>
                <a:spcPts val="0"/>
              </a:spcBef>
              <a:spcAft>
                <a:spcPts val="0"/>
              </a:spcAft>
              <a:buClr>
                <a:srgbClr val="351C75"/>
              </a:buClr>
              <a:buSzPts val="1800"/>
              <a:buChar char="●"/>
            </a:pPr>
            <a:r>
              <a:rPr lang="en">
                <a:solidFill>
                  <a:srgbClr val="351C75"/>
                </a:solidFill>
              </a:rPr>
              <a:t>How could we assess this?</a:t>
            </a:r>
            <a:endParaRPr>
              <a:solidFill>
                <a:srgbClr val="351C75"/>
              </a:solidFill>
            </a:endParaRPr>
          </a:p>
          <a:p>
            <a:pPr indent="0" lvl="0" marL="0" rtl="0" algn="l">
              <a:lnSpc>
                <a:spcPct val="100000"/>
              </a:lnSpc>
              <a:spcBef>
                <a:spcPts val="0"/>
              </a:spcBef>
              <a:spcAft>
                <a:spcPts val="0"/>
              </a:spcAft>
              <a:buNone/>
            </a:pPr>
            <a:r>
              <a:t/>
            </a:r>
            <a:endParaRPr>
              <a:solidFill>
                <a:srgbClr val="351C75"/>
              </a:solidFill>
            </a:endParaRPr>
          </a:p>
          <a:p>
            <a:pPr indent="0" lvl="0" marL="0" rtl="0" algn="l">
              <a:lnSpc>
                <a:spcPct val="100000"/>
              </a:lnSpc>
              <a:spcBef>
                <a:spcPts val="0"/>
              </a:spcBef>
              <a:spcAft>
                <a:spcPts val="0"/>
              </a:spcAft>
              <a:buClr>
                <a:srgbClr val="000000"/>
              </a:buClr>
              <a:buSzPts val="1100"/>
              <a:buFont typeface="Arial"/>
              <a:buNone/>
            </a:pPr>
            <a:r>
              <a:rPr lang="en">
                <a:solidFill>
                  <a:srgbClr val="351C75"/>
                </a:solidFill>
              </a:rPr>
              <a:t>Applying our thinking: Planning for assessment</a:t>
            </a:r>
            <a:endParaRPr>
              <a:solidFill>
                <a:srgbClr val="351C7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idx="1" type="body"/>
          </p:nvPr>
        </p:nvSpPr>
        <p:spPr>
          <a:xfrm>
            <a:off x="311700" y="1228675"/>
            <a:ext cx="8520600" cy="35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 Catholic school- strongly connected to our beliefs and Gospel Values</a:t>
            </a:r>
            <a:endParaRPr/>
          </a:p>
          <a:p>
            <a:pPr indent="0" lvl="0" marL="0" rtl="0" algn="l">
              <a:spcBef>
                <a:spcPts val="1600"/>
              </a:spcBef>
              <a:spcAft>
                <a:spcPts val="0"/>
              </a:spcAft>
              <a:buNone/>
            </a:pPr>
            <a:r>
              <a:rPr lang="en"/>
              <a:t>We can make connections to EC in many different areas BUT RE and Inquiry Investigations are times where we can explicitly teach and assess</a:t>
            </a:r>
            <a:endParaRPr/>
          </a:p>
          <a:p>
            <a:pPr indent="0" lvl="0" marL="0" rtl="0" algn="l">
              <a:spcBef>
                <a:spcPts val="1600"/>
              </a:spcBef>
              <a:spcAft>
                <a:spcPts val="0"/>
              </a:spcAft>
              <a:buNone/>
            </a:pPr>
            <a:r>
              <a:rPr lang="en"/>
              <a:t>Use quality texts to explore the actions of characters and examine situations and dilemmas</a:t>
            </a:r>
            <a:endParaRPr/>
          </a:p>
          <a:p>
            <a:pPr indent="0" lvl="0" marL="0" rtl="0" algn="l">
              <a:spcBef>
                <a:spcPts val="1600"/>
              </a:spcBef>
              <a:spcAft>
                <a:spcPts val="1600"/>
              </a:spcAft>
              <a:buClr>
                <a:srgbClr val="000000"/>
              </a:buClr>
              <a:buSzPts val="1100"/>
              <a:buFont typeface="Arial"/>
              <a:buNone/>
            </a:pPr>
            <a:r>
              <a:rPr lang="en"/>
              <a:t>The ‘Applying’ stage where we ‘take action’ in a unit is often a response to an ethical idea (make sure we take the time to do this, and make sure it is the kids idea!)</a:t>
            </a:r>
            <a:endParaRPr/>
          </a:p>
        </p:txBody>
      </p:sp>
      <p:sp>
        <p:nvSpPr>
          <p:cNvPr id="170" name="Google Shape;170;p32"/>
          <p:cNvSpPr txBox="1"/>
          <p:nvPr>
            <p:ph type="title"/>
          </p:nvPr>
        </p:nvSpPr>
        <p:spPr>
          <a:xfrm>
            <a:off x="311700" y="292850"/>
            <a:ext cx="8520600" cy="801000"/>
          </a:xfrm>
          <a:prstGeom prst="rect">
            <a:avLst/>
          </a:prstGeom>
          <a:solidFill>
            <a:srgbClr val="F6B26B"/>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are the implications for learning and teaching?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Australian Curriculum</a:t>
            </a:r>
            <a:endParaRPr/>
          </a:p>
          <a:p>
            <a:pPr indent="0" lvl="0" marL="0" rtl="0" algn="l">
              <a:spcBef>
                <a:spcPts val="0"/>
              </a:spcBef>
              <a:spcAft>
                <a:spcPts val="0"/>
              </a:spcAft>
              <a:buNone/>
            </a:pPr>
            <a:r>
              <a:rPr lang="en"/>
              <a:t>Victorian Curriculum</a:t>
            </a:r>
            <a:endParaRPr/>
          </a:p>
          <a:p>
            <a:pPr indent="0" lvl="0" marL="0" rtl="0" algn="l">
              <a:spcBef>
                <a:spcPts val="0"/>
              </a:spcBef>
              <a:spcAft>
                <a:spcPts val="0"/>
              </a:spcAft>
              <a:buNone/>
            </a:pPr>
            <a:r>
              <a:t/>
            </a:r>
            <a:endParaRPr b="0" sz="3600">
              <a:latin typeface="Source Code Pro"/>
              <a:ea typeface="Source Code Pro"/>
              <a:cs typeface="Source Code Pro"/>
              <a:sym typeface="Source Code Pro"/>
            </a:endParaRPr>
          </a:p>
          <a:p>
            <a:pPr indent="0" lvl="0" marL="0" rtl="0" algn="l">
              <a:spcBef>
                <a:spcPts val="0"/>
              </a:spcBef>
              <a:spcAft>
                <a:spcPts val="0"/>
              </a:spcAft>
              <a:buNone/>
            </a:pPr>
            <a:r>
              <a:rPr b="0" lang="en" sz="3600">
                <a:solidFill>
                  <a:srgbClr val="FFFF00"/>
                </a:solidFill>
                <a:latin typeface="Source Code Pro"/>
                <a:ea typeface="Source Code Pro"/>
                <a:cs typeface="Source Code Pro"/>
                <a:sym typeface="Source Code Pro"/>
              </a:rPr>
              <a:t>What do you notice?</a:t>
            </a:r>
            <a:endParaRPr b="0" sz="3600">
              <a:solidFill>
                <a:srgbClr val="FFFF00"/>
              </a:solidFill>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311700" y="292850"/>
            <a:ext cx="8520600" cy="801000"/>
          </a:xfrm>
          <a:prstGeom prst="rect">
            <a:avLst/>
          </a:prstGeom>
          <a:solidFill>
            <a:srgbClr val="FF00FF"/>
          </a:solidFill>
        </p:spPr>
        <p:txBody>
          <a:bodyPr anchorCtr="0" anchor="t" bIns="91425" lIns="91425" spcFirstLastPara="1" rIns="91425" wrap="square" tIns="91425">
            <a:noAutofit/>
          </a:bodyPr>
          <a:lstStyle/>
          <a:p>
            <a:pPr indent="0" lvl="0" marL="0" rtl="0" algn="l">
              <a:spcBef>
                <a:spcPts val="0"/>
              </a:spcBef>
              <a:spcAft>
                <a:spcPts val="0"/>
              </a:spcAft>
              <a:buNone/>
            </a:pPr>
            <a:r>
              <a:rPr lang="en"/>
              <a:t>Assessment, teaching and learning</a:t>
            </a:r>
            <a:endParaRPr/>
          </a:p>
        </p:txBody>
      </p:sp>
      <p:sp>
        <p:nvSpPr>
          <p:cNvPr id="181" name="Google Shape;181;p34"/>
          <p:cNvSpPr txBox="1"/>
          <p:nvPr>
            <p:ph idx="1" type="body"/>
          </p:nvPr>
        </p:nvSpPr>
        <p:spPr>
          <a:xfrm>
            <a:off x="311700" y="1228675"/>
            <a:ext cx="8520600" cy="35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a:t>
            </a:r>
            <a:r>
              <a:rPr lang="en"/>
              <a:t>the learning and teaching cycle. Yes we want to be able to collect evidence of learning in these areas for the purpose of reporting because this is now mandated but that’s not our driver- wanting to develop these skills, dispositions and attitudes with students because they are crucial to their capacity to learn and act effectively in their world is! </a:t>
            </a:r>
            <a:endParaRPr/>
          </a:p>
          <a:p>
            <a:pPr indent="0" lvl="0" marL="0" rtl="0" algn="l">
              <a:spcBef>
                <a:spcPts val="1600"/>
              </a:spcBef>
              <a:spcAft>
                <a:spcPts val="1600"/>
              </a:spcAft>
              <a:buNone/>
            </a:pPr>
            <a:r>
              <a:rPr lang="en"/>
              <a:t>Therefore our focus is the </a:t>
            </a:r>
            <a:r>
              <a:rPr lang="en">
                <a:solidFill>
                  <a:srgbClr val="FF00FF"/>
                </a:solidFill>
              </a:rPr>
              <a:t>learning</a:t>
            </a:r>
            <a:r>
              <a:rPr lang="en"/>
              <a:t> and the teaching and assessment is part of that cycle both for reasons of informing future learning as well as reporting.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85" name="Shape 185"/>
        <p:cNvGrpSpPr/>
        <p:nvPr/>
      </p:nvGrpSpPr>
      <p:grpSpPr>
        <a:xfrm>
          <a:off x="0" y="0"/>
          <a:ext cx="0" cy="0"/>
          <a:chOff x="0" y="0"/>
          <a:chExt cx="0" cy="0"/>
        </a:xfrm>
      </p:grpSpPr>
      <p:sp>
        <p:nvSpPr>
          <p:cNvPr id="186" name="Google Shape;186;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a:t>
            </a:r>
            <a:endParaRPr/>
          </a:p>
        </p:txBody>
      </p:sp>
      <p:sp>
        <p:nvSpPr>
          <p:cNvPr id="187" name="Google Shape;187;p3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What is your school already doing in terms of teaching, assessing, collecting evidence, and reporting on the General Capabilities? </a:t>
            </a:r>
            <a:endParaRPr>
              <a:solidFill>
                <a:srgbClr val="000000"/>
              </a:solidFill>
            </a:endParaRPr>
          </a:p>
          <a:p>
            <a:pPr indent="0" lvl="0" marL="0" rtl="0" algn="l">
              <a:lnSpc>
                <a:spcPct val="100000"/>
              </a:lnSpc>
              <a:spcBef>
                <a:spcPts val="1600"/>
              </a:spcBef>
              <a:spcAft>
                <a:spcPts val="0"/>
              </a:spcAft>
              <a:buClr>
                <a:srgbClr val="000000"/>
              </a:buClr>
              <a:buSzPts val="1100"/>
              <a:buFont typeface="Arial"/>
              <a:buNone/>
            </a:pPr>
            <a:r>
              <a:rPr lang="en">
                <a:solidFill>
                  <a:srgbClr val="000000"/>
                </a:solidFill>
              </a:rPr>
              <a:t>If you have brought something to show please share.</a:t>
            </a:r>
            <a:endParaRPr>
              <a:solidFill>
                <a:srgbClr val="000000"/>
              </a:solidFill>
            </a:endParaRPr>
          </a:p>
          <a:p>
            <a:pPr indent="0" lvl="0" marL="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rtl="0" algn="l">
              <a:lnSpc>
                <a:spcPct val="100000"/>
              </a:lnSpc>
              <a:spcBef>
                <a:spcPts val="0"/>
              </a:spcBef>
              <a:spcAft>
                <a:spcPts val="0"/>
              </a:spcAft>
              <a:buClr>
                <a:srgbClr val="000000"/>
              </a:buClr>
              <a:buSzPts val="1100"/>
              <a:buFont typeface="Arial"/>
              <a:buNone/>
            </a:pPr>
            <a:r>
              <a:rPr lang="en">
                <a:solidFill>
                  <a:srgbClr val="000000"/>
                </a:solidFill>
              </a:rPr>
              <a:t>What are the gaps in what we are already doing? What else do we need to do?</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Session 2</a:t>
            </a:r>
            <a:endParaRPr/>
          </a:p>
          <a:p>
            <a:pPr indent="0" lvl="0" marL="0" rtl="0" algn="l">
              <a:spcBef>
                <a:spcPts val="0"/>
              </a:spcBef>
              <a:spcAft>
                <a:spcPts val="0"/>
              </a:spcAft>
              <a:buNone/>
            </a:pPr>
            <a:r>
              <a:t/>
            </a:r>
            <a:endParaRPr b="0" sz="1800">
              <a:solidFill>
                <a:srgbClr val="000000"/>
              </a:solidFill>
              <a:latin typeface="Source Code Pro"/>
              <a:ea typeface="Source Code Pro"/>
              <a:cs typeface="Source Code Pro"/>
              <a:sym typeface="Source Code Pro"/>
            </a:endParaRPr>
          </a:p>
          <a:p>
            <a:pPr indent="0" lvl="0" marL="0" rtl="0" algn="ctr">
              <a:spcBef>
                <a:spcPts val="0"/>
              </a:spcBef>
              <a:spcAft>
                <a:spcPts val="0"/>
              </a:spcAft>
              <a:buClr>
                <a:srgbClr val="000000"/>
              </a:buClr>
              <a:buSzPts val="1100"/>
              <a:buFont typeface="Arial"/>
              <a:buNone/>
            </a:pPr>
            <a:r>
              <a:rPr b="0" lang="en" sz="1800">
                <a:solidFill>
                  <a:srgbClr val="000000"/>
                </a:solidFill>
                <a:latin typeface="Average"/>
                <a:ea typeface="Average"/>
                <a:cs typeface="Average"/>
                <a:sym typeface="Average"/>
              </a:rPr>
              <a:t>Drilling down: Critical and Creative Thinking; what would be looking for and how could we assess this?</a:t>
            </a:r>
            <a:endParaRPr b="0" sz="1800">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title"/>
          </p:nvPr>
        </p:nvSpPr>
        <p:spPr>
          <a:xfrm>
            <a:off x="311700" y="759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messages</a:t>
            </a:r>
            <a:endParaRPr/>
          </a:p>
        </p:txBody>
      </p:sp>
      <p:sp>
        <p:nvSpPr>
          <p:cNvPr id="198" name="Google Shape;198;p37"/>
          <p:cNvSpPr txBox="1"/>
          <p:nvPr>
            <p:ph idx="1" type="body"/>
          </p:nvPr>
        </p:nvSpPr>
        <p:spPr>
          <a:xfrm>
            <a:off x="311700" y="784950"/>
            <a:ext cx="8520600" cy="4069200"/>
          </a:xfrm>
          <a:prstGeom prst="rect">
            <a:avLst/>
          </a:prstGeom>
        </p:spPr>
        <p:txBody>
          <a:bodyPr anchorCtr="0" anchor="t" bIns="91425" lIns="91425" spcFirstLastPara="1" rIns="91425" wrap="square" tIns="91425">
            <a:noAutofit/>
          </a:bodyPr>
          <a:lstStyle/>
          <a:p>
            <a:pPr indent="-342900" lvl="0" marL="457200" rtl="0" algn="l">
              <a:spcBef>
                <a:spcPts val="400"/>
              </a:spcBef>
              <a:spcAft>
                <a:spcPts val="0"/>
              </a:spcAft>
              <a:buSzPts val="1800"/>
              <a:buFont typeface="Arial"/>
              <a:buChar char="●"/>
            </a:pPr>
            <a:r>
              <a:rPr lang="en" sz="1400">
                <a:solidFill>
                  <a:srgbClr val="303132"/>
                </a:solidFill>
                <a:latin typeface="Arial"/>
                <a:ea typeface="Arial"/>
                <a:cs typeface="Arial"/>
                <a:sym typeface="Arial"/>
              </a:rPr>
              <a:t>Critical and creative thinking processes are fundamental to effective learning across the curriculum. </a:t>
            </a:r>
            <a:endParaRPr sz="1400">
              <a:solidFill>
                <a:srgbClr val="303132"/>
              </a:solidFill>
              <a:latin typeface="Arial"/>
              <a:ea typeface="Arial"/>
              <a:cs typeface="Arial"/>
              <a:sym typeface="Arial"/>
            </a:endParaRPr>
          </a:p>
          <a:p>
            <a:pPr indent="-317500" lvl="0" marL="457200" rtl="0" algn="l">
              <a:spcBef>
                <a:spcPts val="0"/>
              </a:spcBef>
              <a:spcAft>
                <a:spcPts val="0"/>
              </a:spcAft>
              <a:buSzPts val="1400"/>
              <a:buFont typeface="Arial"/>
              <a:buChar char="●"/>
            </a:pPr>
            <a:r>
              <a:rPr lang="en" sz="1400">
                <a:solidFill>
                  <a:srgbClr val="303132"/>
                </a:solidFill>
                <a:latin typeface="Arial"/>
                <a:ea typeface="Arial"/>
                <a:cs typeface="Arial"/>
                <a:sym typeface="Arial"/>
              </a:rPr>
              <a:t>This Victorian Curriculum F-10 design assumes that knowledge and skills are transferrable across the curriculum and therefore are not duplicated. For example, where skills and knowledge such as asking questions, evaluating evidence and drawing conclusions are defined in Critical and Creative Thinking, these are not duplicated in other learning areas such as History or Health and Physical Education. </a:t>
            </a:r>
            <a:endParaRPr sz="1400">
              <a:solidFill>
                <a:srgbClr val="303132"/>
              </a:solidFill>
              <a:latin typeface="Arial"/>
              <a:ea typeface="Arial"/>
              <a:cs typeface="Arial"/>
              <a:sym typeface="Arial"/>
            </a:endParaRPr>
          </a:p>
          <a:p>
            <a:pPr indent="-317500" lvl="0" marL="457200" rtl="0" algn="l">
              <a:spcBef>
                <a:spcPts val="0"/>
              </a:spcBef>
              <a:spcAft>
                <a:spcPts val="0"/>
              </a:spcAft>
              <a:buSzPts val="1400"/>
              <a:buFont typeface="Arial"/>
              <a:buChar char="●"/>
            </a:pPr>
            <a:r>
              <a:rPr lang="en" sz="1400">
                <a:solidFill>
                  <a:srgbClr val="303132"/>
                </a:solidFill>
                <a:latin typeface="Arial"/>
                <a:ea typeface="Arial"/>
                <a:cs typeface="Arial"/>
                <a:sym typeface="Arial"/>
              </a:rPr>
              <a:t>Explicit attention to and application of thinking skills enables students to develop an increasingly sophisticated understanding of the processes they can employ whenever they encounter both the familiar and unfamiliar, to break ineffective habits and build on successful ones, building a capacity to manage their thinking.</a:t>
            </a:r>
            <a:endParaRPr sz="1400">
              <a:solidFill>
                <a:srgbClr val="303132"/>
              </a:solidFill>
              <a:latin typeface="Arial"/>
              <a:ea typeface="Arial"/>
              <a:cs typeface="Arial"/>
              <a:sym typeface="Arial"/>
            </a:endParaRPr>
          </a:p>
          <a:p>
            <a:pPr indent="-317500" lvl="0" marL="457200" rtl="0" algn="l">
              <a:spcBef>
                <a:spcPts val="0"/>
              </a:spcBef>
              <a:spcAft>
                <a:spcPts val="0"/>
              </a:spcAft>
              <a:buSzPts val="1400"/>
              <a:buFont typeface="Arial"/>
              <a:buChar char="●"/>
            </a:pPr>
            <a:r>
              <a:rPr lang="en" sz="1400">
                <a:solidFill>
                  <a:srgbClr val="303132"/>
                </a:solidFill>
                <a:latin typeface="Arial"/>
                <a:ea typeface="Arial"/>
                <a:cs typeface="Arial"/>
                <a:sym typeface="Arial"/>
              </a:rPr>
              <a:t>Thinking that is productive, purposeful and intentional is at the centre of effective learning and the creation of new knowledge, with the progressive development of knowledge about thinking and the practice of using thinking strategies fostering students’ motivation for, and management of, their own learning.</a:t>
            </a:r>
            <a:endParaRPr sz="1400">
              <a:solidFill>
                <a:srgbClr val="303132"/>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What’s in a word???</a:t>
            </a:r>
            <a:endParaRPr/>
          </a:p>
          <a:p>
            <a:pPr indent="0" lvl="0" marL="0" rtl="0" algn="l">
              <a:spcBef>
                <a:spcPts val="0"/>
              </a:spcBef>
              <a:spcAft>
                <a:spcPts val="0"/>
              </a:spcAft>
              <a:buNone/>
            </a:pPr>
            <a:r>
              <a:rPr lang="en">
                <a:solidFill>
                  <a:srgbClr val="FFFF00"/>
                </a:solidFill>
              </a:rPr>
              <a:t>Thinking…….</a:t>
            </a:r>
            <a:endParaRPr>
              <a:solidFill>
                <a:srgbClr val="FFFF00"/>
              </a:solidFill>
            </a:endParaRPr>
          </a:p>
          <a:p>
            <a:pPr indent="0" lvl="0" marL="0" rtl="0" algn="l">
              <a:spcBef>
                <a:spcPts val="0"/>
              </a:spcBef>
              <a:spcAft>
                <a:spcPts val="0"/>
              </a:spcAft>
              <a:buNone/>
            </a:pPr>
            <a:r>
              <a:t/>
            </a:r>
            <a:endParaRPr b="0" sz="2400">
              <a:latin typeface="Source Code Pro"/>
              <a:ea typeface="Source Code Pro"/>
              <a:cs typeface="Source Code Pro"/>
              <a:sym typeface="Source Code Pro"/>
            </a:endParaRPr>
          </a:p>
          <a:p>
            <a:pPr indent="0" lvl="0" marL="0" rtl="0" algn="l">
              <a:spcBef>
                <a:spcPts val="0"/>
              </a:spcBef>
              <a:spcAft>
                <a:spcPts val="0"/>
              </a:spcAft>
              <a:buNone/>
            </a:pPr>
            <a:r>
              <a:rPr b="0" lang="en" sz="2400">
                <a:latin typeface="Source Code Pro"/>
                <a:ea typeface="Source Code Pro"/>
                <a:cs typeface="Source Code Pro"/>
                <a:sym typeface="Source Code Pro"/>
              </a:rPr>
              <a:t>What different types of thinking can you name?</a:t>
            </a:r>
            <a:endParaRPr b="0" sz="2400">
              <a:latin typeface="Source Code Pro"/>
              <a:ea typeface="Source Code Pro"/>
              <a:cs typeface="Source Code Pro"/>
              <a:sym typeface="Source Code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207" name="Shape 207"/>
        <p:cNvGrpSpPr/>
        <p:nvPr/>
      </p:nvGrpSpPr>
      <p:grpSpPr>
        <a:xfrm>
          <a:off x="0" y="0"/>
          <a:ext cx="0" cy="0"/>
          <a:chOff x="0" y="0"/>
          <a:chExt cx="0" cy="0"/>
        </a:xfrm>
      </p:grpSpPr>
      <p:sp>
        <p:nvSpPr>
          <p:cNvPr id="208" name="Google Shape;208;p39"/>
          <p:cNvSpPr txBox="1"/>
          <p:nvPr>
            <p:ph idx="1" type="body"/>
          </p:nvPr>
        </p:nvSpPr>
        <p:spPr>
          <a:xfrm>
            <a:off x="311700" y="391025"/>
            <a:ext cx="8520600" cy="417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Arial"/>
              <a:buChar char="●"/>
            </a:pPr>
            <a:r>
              <a:rPr lang="en">
                <a:solidFill>
                  <a:srgbClr val="FFFFFF"/>
                </a:solidFill>
              </a:rPr>
              <a:t>Critical Thinking</a:t>
            </a:r>
            <a:r>
              <a:rPr lang="en">
                <a:solidFill>
                  <a:srgbClr val="000000"/>
                </a:solidFill>
              </a:rPr>
              <a:t> is about judging ideas</a:t>
            </a:r>
            <a:endParaRPr>
              <a:solidFill>
                <a:srgbClr val="000000"/>
              </a:solidFill>
            </a:endParaRPr>
          </a:p>
          <a:p>
            <a:pPr indent="-292100" lvl="0" marL="457200" rtl="0" algn="l">
              <a:spcBef>
                <a:spcPts val="0"/>
              </a:spcBef>
              <a:spcAft>
                <a:spcPts val="0"/>
              </a:spcAft>
              <a:buClr>
                <a:srgbClr val="000000"/>
              </a:buClr>
              <a:buSzPts val="1000"/>
              <a:buFont typeface="Arial"/>
              <a:buChar char="●"/>
            </a:pPr>
            <a:r>
              <a:rPr lang="en">
                <a:solidFill>
                  <a:srgbClr val="000000"/>
                </a:solidFill>
              </a:rPr>
              <a:t>It is characterized by the comprehensive exploration of issues, ideas, artifacts, and events before accepting or formulating an opinion or conclusion.</a:t>
            </a:r>
            <a:endParaRPr>
              <a:solidFill>
                <a:srgbClr val="000000"/>
              </a:solidFill>
            </a:endParaRPr>
          </a:p>
          <a:p>
            <a:pPr indent="0" lvl="0" marL="0" rtl="0" algn="l">
              <a:spcBef>
                <a:spcPts val="1200"/>
              </a:spcBef>
              <a:spcAft>
                <a:spcPts val="0"/>
              </a:spcAft>
              <a:buNone/>
            </a:pPr>
            <a:r>
              <a:t/>
            </a:r>
            <a:endParaRPr>
              <a:solidFill>
                <a:srgbClr val="000000"/>
              </a:solidFill>
            </a:endParaRPr>
          </a:p>
          <a:p>
            <a:pPr indent="-292100" lvl="0" marL="457200" rtl="0" algn="l">
              <a:spcBef>
                <a:spcPts val="1200"/>
              </a:spcBef>
              <a:spcAft>
                <a:spcPts val="0"/>
              </a:spcAft>
              <a:buClr>
                <a:srgbClr val="000000"/>
              </a:buClr>
              <a:buSzPts val="1000"/>
              <a:buFont typeface="Arial"/>
              <a:buChar char="●"/>
            </a:pPr>
            <a:r>
              <a:rPr lang="en">
                <a:solidFill>
                  <a:srgbClr val="FFFFFF"/>
                </a:solidFill>
              </a:rPr>
              <a:t>Creative Thinking</a:t>
            </a:r>
            <a:r>
              <a:rPr lang="en">
                <a:solidFill>
                  <a:srgbClr val="000000"/>
                </a:solidFill>
              </a:rPr>
              <a:t> is about creating ideas</a:t>
            </a:r>
            <a:endParaRPr>
              <a:solidFill>
                <a:srgbClr val="000000"/>
              </a:solidFill>
            </a:endParaRPr>
          </a:p>
          <a:p>
            <a:pPr indent="-292100" lvl="0" marL="457200" rtl="0" algn="l">
              <a:spcBef>
                <a:spcPts val="0"/>
              </a:spcBef>
              <a:spcAft>
                <a:spcPts val="0"/>
              </a:spcAft>
              <a:buClr>
                <a:srgbClr val="000000"/>
              </a:buClr>
              <a:buSzPts val="1000"/>
              <a:buFont typeface="Arial"/>
              <a:buChar char="●"/>
            </a:pPr>
            <a:r>
              <a:rPr lang="en">
                <a:solidFill>
                  <a:srgbClr val="000000"/>
                </a:solidFill>
              </a:rPr>
              <a:t>It reflects the capacity to combine existing ideas, images, or expertise in original ways; and the experience of thinking, reacting, and working in an imaginative way characterized by a high degree of innovation and risk taking.</a:t>
            </a:r>
            <a:endParaRPr b="1" sz="1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Victorian curriculum aims</a:t>
            </a:r>
            <a:endParaRPr/>
          </a:p>
        </p:txBody>
      </p:sp>
      <p:sp>
        <p:nvSpPr>
          <p:cNvPr id="214" name="Google Shape;214;p4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303132"/>
                </a:solidFill>
              </a:rPr>
              <a:t>Critical and creative thinking capability aims to ensure that students develop:</a:t>
            </a:r>
            <a:endParaRPr>
              <a:solidFill>
                <a:srgbClr val="303132"/>
              </a:solidFill>
            </a:endParaRPr>
          </a:p>
          <a:p>
            <a:pPr indent="-342900" lvl="0" marL="457200" rtl="0" algn="l">
              <a:spcBef>
                <a:spcPts val="600"/>
              </a:spcBef>
              <a:spcAft>
                <a:spcPts val="0"/>
              </a:spcAft>
              <a:buSzPts val="1800"/>
              <a:buChar char="●"/>
            </a:pPr>
            <a:r>
              <a:rPr lang="en">
                <a:solidFill>
                  <a:srgbClr val="000000"/>
                </a:solidFill>
              </a:rPr>
              <a:t>U</a:t>
            </a:r>
            <a:r>
              <a:rPr lang="en">
                <a:solidFill>
                  <a:srgbClr val="303132"/>
                </a:solidFill>
              </a:rPr>
              <a:t>nderstanding of thinking processes and an ability to manage and apply these intentionally</a:t>
            </a:r>
            <a:endParaRPr>
              <a:solidFill>
                <a:srgbClr val="303132"/>
              </a:solidFill>
            </a:endParaRPr>
          </a:p>
          <a:p>
            <a:pPr indent="-342900" lvl="0" marL="457200" rtl="0" algn="l">
              <a:spcBef>
                <a:spcPts val="0"/>
              </a:spcBef>
              <a:spcAft>
                <a:spcPts val="0"/>
              </a:spcAft>
              <a:buSzPts val="1800"/>
              <a:buChar char="●"/>
            </a:pPr>
            <a:r>
              <a:rPr lang="en">
                <a:solidFill>
                  <a:srgbClr val="000000"/>
                </a:solidFill>
              </a:rPr>
              <a:t>S</a:t>
            </a:r>
            <a:r>
              <a:rPr lang="en">
                <a:solidFill>
                  <a:srgbClr val="303132"/>
                </a:solidFill>
              </a:rPr>
              <a:t>kills and learning dispositions that support logical, strategic, flexible and adventurous thinking</a:t>
            </a:r>
            <a:endParaRPr>
              <a:solidFill>
                <a:srgbClr val="303132"/>
              </a:solidFill>
            </a:endParaRPr>
          </a:p>
          <a:p>
            <a:pPr indent="-342900" lvl="0" marL="457200" rtl="0" algn="l">
              <a:spcBef>
                <a:spcPts val="0"/>
              </a:spcBef>
              <a:spcAft>
                <a:spcPts val="0"/>
              </a:spcAft>
              <a:buSzPts val="1800"/>
              <a:buChar char="●"/>
            </a:pPr>
            <a:r>
              <a:rPr lang="en">
                <a:solidFill>
                  <a:srgbClr val="000000"/>
                </a:solidFill>
              </a:rPr>
              <a:t>C</a:t>
            </a:r>
            <a:r>
              <a:rPr lang="en">
                <a:solidFill>
                  <a:srgbClr val="303132"/>
                </a:solidFill>
              </a:rPr>
              <a:t>onfidence in evaluating thinking and thinking processes across a range of familiar and unfamiliar contexts.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311700" y="179225"/>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en"/>
              <a:t>Structure of critical and creative thinking</a:t>
            </a:r>
            <a:endParaRPr/>
          </a:p>
        </p:txBody>
      </p:sp>
      <p:sp>
        <p:nvSpPr>
          <p:cNvPr id="220" name="Google Shape;220;p41"/>
          <p:cNvSpPr txBox="1"/>
          <p:nvPr>
            <p:ph idx="1" type="body"/>
          </p:nvPr>
        </p:nvSpPr>
        <p:spPr>
          <a:xfrm>
            <a:off x="311700" y="1043150"/>
            <a:ext cx="3999900" cy="35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900FF"/>
                </a:solidFill>
              </a:rPr>
              <a:t>Victorian Curriculum:</a:t>
            </a:r>
            <a:endParaRPr sz="1600">
              <a:solidFill>
                <a:srgbClr val="9900FF"/>
              </a:solidFill>
            </a:endParaRPr>
          </a:p>
          <a:p>
            <a:pPr indent="0" lvl="0" marL="0" rtl="0" algn="l">
              <a:lnSpc>
                <a:spcPct val="100000"/>
              </a:lnSpc>
              <a:spcBef>
                <a:spcPts val="1600"/>
              </a:spcBef>
              <a:spcAft>
                <a:spcPts val="0"/>
              </a:spcAft>
              <a:buNone/>
            </a:pPr>
            <a:r>
              <a:rPr lang="en" sz="1600">
                <a:solidFill>
                  <a:srgbClr val="535353"/>
                </a:solidFill>
                <a:highlight>
                  <a:srgbClr val="FFFFFF"/>
                </a:highlight>
                <a:latin typeface="Arial"/>
                <a:ea typeface="Arial"/>
                <a:cs typeface="Arial"/>
                <a:sym typeface="Arial"/>
              </a:rPr>
              <a:t>Questions and possibilities: Explore the nature of questioning and a range of processes and techniques to develop ideas</a:t>
            </a:r>
            <a:endParaRPr sz="1600">
              <a:solidFill>
                <a:srgbClr val="535353"/>
              </a:solidFill>
              <a:highlight>
                <a:srgbClr val="FFFFFF"/>
              </a:highlight>
              <a:latin typeface="Arial"/>
              <a:ea typeface="Arial"/>
              <a:cs typeface="Arial"/>
              <a:sym typeface="Arial"/>
            </a:endParaRPr>
          </a:p>
          <a:p>
            <a:pPr indent="0" lvl="0" marL="0" rtl="0" algn="l">
              <a:lnSpc>
                <a:spcPct val="100000"/>
              </a:lnSpc>
              <a:spcBef>
                <a:spcPts val="1600"/>
              </a:spcBef>
              <a:spcAft>
                <a:spcPts val="0"/>
              </a:spcAft>
              <a:buNone/>
            </a:pPr>
            <a:r>
              <a:rPr lang="en" sz="1600">
                <a:solidFill>
                  <a:srgbClr val="535353"/>
                </a:solidFill>
                <a:highlight>
                  <a:srgbClr val="FFFFFF"/>
                </a:highlight>
                <a:latin typeface="Arial"/>
                <a:ea typeface="Arial"/>
                <a:cs typeface="Arial"/>
                <a:sym typeface="Arial"/>
              </a:rPr>
              <a:t>Reasoning: Explore how to compose, analyse and evaluate arguments and reasoning</a:t>
            </a:r>
            <a:endParaRPr sz="1600">
              <a:solidFill>
                <a:srgbClr val="535353"/>
              </a:solidFill>
              <a:highlight>
                <a:srgbClr val="FFFFFF"/>
              </a:highlight>
              <a:latin typeface="Arial"/>
              <a:ea typeface="Arial"/>
              <a:cs typeface="Arial"/>
              <a:sym typeface="Arial"/>
            </a:endParaRPr>
          </a:p>
          <a:p>
            <a:pPr indent="0" lvl="0" marL="0" rtl="0" algn="l">
              <a:lnSpc>
                <a:spcPct val="100000"/>
              </a:lnSpc>
              <a:spcBef>
                <a:spcPts val="1600"/>
              </a:spcBef>
              <a:spcAft>
                <a:spcPts val="1600"/>
              </a:spcAft>
              <a:buNone/>
            </a:pPr>
            <a:r>
              <a:rPr lang="en" sz="1600">
                <a:solidFill>
                  <a:srgbClr val="535353"/>
                </a:solidFill>
                <a:highlight>
                  <a:srgbClr val="FFFFFF"/>
                </a:highlight>
                <a:latin typeface="Arial"/>
                <a:ea typeface="Arial"/>
                <a:cs typeface="Arial"/>
                <a:sym typeface="Arial"/>
              </a:rPr>
              <a:t>Metacognition: Explore the use of strategies to understand, manage and reflect on thinking and learning processes</a:t>
            </a:r>
            <a:endParaRPr sz="1600">
              <a:solidFill>
                <a:srgbClr val="535353"/>
              </a:solidFill>
              <a:highlight>
                <a:srgbClr val="FFFFFF"/>
              </a:highlight>
              <a:latin typeface="Arial"/>
              <a:ea typeface="Arial"/>
              <a:cs typeface="Arial"/>
              <a:sym typeface="Arial"/>
            </a:endParaRPr>
          </a:p>
        </p:txBody>
      </p:sp>
      <p:sp>
        <p:nvSpPr>
          <p:cNvPr id="221" name="Google Shape;221;p41"/>
          <p:cNvSpPr txBox="1"/>
          <p:nvPr>
            <p:ph idx="2" type="body"/>
          </p:nvPr>
        </p:nvSpPr>
        <p:spPr>
          <a:xfrm>
            <a:off x="4832400" y="1043275"/>
            <a:ext cx="3999900" cy="35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900FF"/>
                </a:solidFill>
                <a:highlight>
                  <a:srgbClr val="FFFFFF"/>
                </a:highlight>
              </a:rPr>
              <a:t>Australian Curriculum:</a:t>
            </a:r>
            <a:endParaRPr sz="1600">
              <a:solidFill>
                <a:srgbClr val="9900FF"/>
              </a:solidFill>
              <a:highlight>
                <a:srgbClr val="FFFFFF"/>
              </a:highlight>
            </a:endParaRPr>
          </a:p>
          <a:p>
            <a:pPr indent="0" lvl="0" marL="0" rtl="0" algn="l">
              <a:spcBef>
                <a:spcPts val="1600"/>
              </a:spcBef>
              <a:spcAft>
                <a:spcPts val="0"/>
              </a:spcAft>
              <a:buNone/>
            </a:pPr>
            <a:r>
              <a:rPr lang="en" sz="1600">
                <a:solidFill>
                  <a:srgbClr val="535353"/>
                </a:solidFill>
                <a:highlight>
                  <a:srgbClr val="FFFFFF"/>
                </a:highlight>
                <a:latin typeface="Arial"/>
                <a:ea typeface="Arial"/>
                <a:cs typeface="Arial"/>
                <a:sym typeface="Arial"/>
              </a:rPr>
              <a:t>Inquiring - identifying, exploring, and organising information and ideas</a:t>
            </a:r>
            <a:endParaRPr sz="1600">
              <a:solidFill>
                <a:srgbClr val="535353"/>
              </a:solidFill>
              <a:highlight>
                <a:srgbClr val="FFFFFF"/>
              </a:highlight>
              <a:latin typeface="Arial"/>
              <a:ea typeface="Arial"/>
              <a:cs typeface="Arial"/>
              <a:sym typeface="Arial"/>
            </a:endParaRPr>
          </a:p>
          <a:p>
            <a:pPr indent="0" lvl="0" marL="0" rtl="0" algn="l">
              <a:spcBef>
                <a:spcPts val="1600"/>
              </a:spcBef>
              <a:spcAft>
                <a:spcPts val="0"/>
              </a:spcAft>
              <a:buNone/>
            </a:pPr>
            <a:r>
              <a:rPr lang="en" sz="1600">
                <a:solidFill>
                  <a:srgbClr val="535353"/>
                </a:solidFill>
                <a:highlight>
                  <a:srgbClr val="FFFFFF"/>
                </a:highlight>
                <a:latin typeface="Arial"/>
                <a:ea typeface="Arial"/>
                <a:cs typeface="Arial"/>
                <a:sym typeface="Arial"/>
              </a:rPr>
              <a:t>Generating ideas, possibilities and actions</a:t>
            </a:r>
            <a:endParaRPr sz="1600">
              <a:solidFill>
                <a:srgbClr val="535353"/>
              </a:solidFill>
              <a:highlight>
                <a:srgbClr val="FFFFFF"/>
              </a:highlight>
              <a:latin typeface="Arial"/>
              <a:ea typeface="Arial"/>
              <a:cs typeface="Arial"/>
              <a:sym typeface="Arial"/>
            </a:endParaRPr>
          </a:p>
          <a:p>
            <a:pPr indent="0" lvl="0" marL="0" rtl="0" algn="l">
              <a:spcBef>
                <a:spcPts val="1600"/>
              </a:spcBef>
              <a:spcAft>
                <a:spcPts val="0"/>
              </a:spcAft>
              <a:buNone/>
            </a:pPr>
            <a:r>
              <a:rPr lang="en" sz="1600">
                <a:solidFill>
                  <a:srgbClr val="535353"/>
                </a:solidFill>
                <a:highlight>
                  <a:srgbClr val="FFFFFF"/>
                </a:highlight>
                <a:latin typeface="Arial"/>
                <a:ea typeface="Arial"/>
                <a:cs typeface="Arial"/>
                <a:sym typeface="Arial"/>
              </a:rPr>
              <a:t>Reflecting on Thinking and processes</a:t>
            </a:r>
            <a:endParaRPr sz="1600">
              <a:solidFill>
                <a:srgbClr val="535353"/>
              </a:solidFill>
              <a:highlight>
                <a:srgbClr val="FFFFFF"/>
              </a:highlight>
              <a:latin typeface="Arial"/>
              <a:ea typeface="Arial"/>
              <a:cs typeface="Arial"/>
              <a:sym typeface="Arial"/>
            </a:endParaRPr>
          </a:p>
          <a:p>
            <a:pPr indent="0" lvl="0" marL="0" rtl="0" algn="l">
              <a:spcBef>
                <a:spcPts val="1600"/>
              </a:spcBef>
              <a:spcAft>
                <a:spcPts val="1600"/>
              </a:spcAft>
              <a:buNone/>
            </a:pPr>
            <a:r>
              <a:rPr lang="en" sz="1600">
                <a:solidFill>
                  <a:srgbClr val="535353"/>
                </a:solidFill>
                <a:highlight>
                  <a:srgbClr val="FFFFFF"/>
                </a:highlight>
                <a:latin typeface="Arial"/>
                <a:ea typeface="Arial"/>
                <a:cs typeface="Arial"/>
                <a:sym typeface="Arial"/>
              </a:rPr>
              <a:t>Analysing, synthesising and evaluating reasoning and procedures</a:t>
            </a:r>
            <a:endParaRPr sz="1600">
              <a:solidFill>
                <a:srgbClr val="535353"/>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65500" y="671350"/>
            <a:ext cx="4045200" cy="374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Personal and social capability</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t>Critical and creative thinking</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t>Intercultural capability</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t>Ethical capability</a:t>
            </a:r>
            <a:endParaRPr sz="3000"/>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these areas really all about?</a:t>
            </a:r>
            <a:endParaRPr/>
          </a:p>
          <a:p>
            <a:pPr indent="0" lvl="0" marL="0" rtl="0" algn="l">
              <a:lnSpc>
                <a:spcPct val="100000"/>
              </a:lnSpc>
              <a:spcBef>
                <a:spcPts val="1600"/>
              </a:spcBef>
              <a:spcAft>
                <a:spcPts val="0"/>
              </a:spcAft>
              <a:buNone/>
            </a:pPr>
            <a:r>
              <a:rPr lang="en"/>
              <a:t>W</a:t>
            </a:r>
            <a:r>
              <a:rPr lang="en"/>
              <a:t>hat do you think the key elements/aims are???</a:t>
            </a:r>
            <a:endParaRPr sz="1200">
              <a:solidFill>
                <a:srgbClr val="000000"/>
              </a:solidFill>
              <a:latin typeface="Cambria"/>
              <a:ea typeface="Cambria"/>
              <a:cs typeface="Cambria"/>
              <a:sym typeface="Cambri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000000"/>
              </a:solidFill>
              <a:latin typeface="Cambria"/>
              <a:ea typeface="Cambria"/>
              <a:cs typeface="Cambria"/>
              <a:sym typeface="Cambria"/>
            </a:endParaRPr>
          </a:p>
          <a:p>
            <a:pPr indent="0" lvl="0" marL="0" rtl="0" algn="l">
              <a:spcBef>
                <a:spcPts val="0"/>
              </a:spcBef>
              <a:spcAft>
                <a:spcPts val="1600"/>
              </a:spcAft>
              <a:buNone/>
            </a:pPr>
            <a:r>
              <a:rPr lang="en"/>
              <a:t>If we could condense the purpose and aims into a few key words or phrases what would we say?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idx="1" type="body"/>
          </p:nvPr>
        </p:nvSpPr>
        <p:spPr>
          <a:xfrm>
            <a:off x="311700" y="402800"/>
            <a:ext cx="4260300" cy="45960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35353"/>
                </a:solidFill>
                <a:latin typeface="Arial"/>
                <a:ea typeface="Arial"/>
                <a:cs typeface="Arial"/>
                <a:sym typeface="Arial"/>
              </a:rPr>
              <a:t>By the end of Level D, students answer simple questions related to their own investigation, their feelings or concept. They identify and describe an event or scientific experiment. They generate ideas based on past experience and make choices based on their personal preferences.</a:t>
            </a:r>
            <a:endParaRPr>
              <a:solidFill>
                <a:srgbClr val="535353"/>
              </a:solidFill>
              <a:latin typeface="Arial"/>
              <a:ea typeface="Arial"/>
              <a:cs typeface="Arial"/>
              <a:sym typeface="Arial"/>
            </a:endParaRPr>
          </a:p>
          <a:p>
            <a:pPr indent="0" lvl="0" marL="0" rtl="0" algn="l">
              <a:spcBef>
                <a:spcPts val="1100"/>
              </a:spcBef>
              <a:spcAft>
                <a:spcPts val="0"/>
              </a:spcAft>
              <a:buNone/>
            </a:pPr>
            <a:r>
              <a:rPr lang="en">
                <a:solidFill>
                  <a:srgbClr val="535353"/>
                </a:solidFill>
                <a:latin typeface="Arial"/>
                <a:ea typeface="Arial"/>
                <a:cs typeface="Arial"/>
                <a:sym typeface="Arial"/>
              </a:rPr>
              <a:t>Students can identify some components of a point of view. They draw on previous experience to assist with their ideas, reasoning and when drawing a conclusion.</a:t>
            </a:r>
            <a:endParaRPr>
              <a:solidFill>
                <a:srgbClr val="535353"/>
              </a:solidFill>
              <a:latin typeface="Arial"/>
              <a:ea typeface="Arial"/>
              <a:cs typeface="Arial"/>
              <a:sym typeface="Arial"/>
            </a:endParaRPr>
          </a:p>
          <a:p>
            <a:pPr indent="0" lvl="0" marL="0" rtl="0" algn="l">
              <a:spcBef>
                <a:spcPts val="1100"/>
              </a:spcBef>
              <a:spcAft>
                <a:spcPts val="1100"/>
              </a:spcAft>
              <a:buNone/>
            </a:pPr>
            <a:r>
              <a:rPr lang="en">
                <a:solidFill>
                  <a:srgbClr val="535353"/>
                </a:solidFill>
                <a:latin typeface="Arial"/>
                <a:ea typeface="Arial"/>
                <a:cs typeface="Arial"/>
                <a:sym typeface="Arial"/>
              </a:rPr>
              <a:t>Students actively participate in structured thinking activities. They practice some learning strategies to assist them to organise and demonstrate their ideas. Students participate in problem solving activities and can articulate some possible solutions and their outcome in structured practical situations.</a:t>
            </a:r>
            <a:endParaRPr/>
          </a:p>
        </p:txBody>
      </p:sp>
      <p:sp>
        <p:nvSpPr>
          <p:cNvPr id="227" name="Google Shape;227;p42"/>
          <p:cNvSpPr txBox="1"/>
          <p:nvPr>
            <p:ph idx="2" type="body"/>
          </p:nvPr>
        </p:nvSpPr>
        <p:spPr>
          <a:xfrm>
            <a:off x="5164150" y="402800"/>
            <a:ext cx="3668100" cy="4544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solidFill>
                  <a:srgbClr val="535353"/>
                </a:solidFill>
                <a:latin typeface="Arial"/>
                <a:ea typeface="Arial"/>
                <a:cs typeface="Arial"/>
                <a:sym typeface="Arial"/>
              </a:rPr>
              <a:t>By the end of Level 2, students use and give examples of different kinds of questions. Students generate ideas that are new to them and make choices after considering personal preferences.</a:t>
            </a:r>
            <a:endParaRPr sz="1600">
              <a:solidFill>
                <a:srgbClr val="535353"/>
              </a:solidFill>
              <a:latin typeface="Arial"/>
              <a:ea typeface="Arial"/>
              <a:cs typeface="Arial"/>
              <a:sym typeface="Arial"/>
            </a:endParaRPr>
          </a:p>
          <a:p>
            <a:pPr indent="0" lvl="0" marL="0" rtl="0" algn="l">
              <a:spcBef>
                <a:spcPts val="1100"/>
              </a:spcBef>
              <a:spcAft>
                <a:spcPts val="0"/>
              </a:spcAft>
              <a:buClr>
                <a:srgbClr val="000000"/>
              </a:buClr>
              <a:buSzPts val="1100"/>
              <a:buFont typeface="Arial"/>
              <a:buNone/>
            </a:pPr>
            <a:r>
              <a:rPr lang="en" sz="1600">
                <a:solidFill>
                  <a:srgbClr val="535353"/>
                </a:solidFill>
                <a:latin typeface="Arial"/>
                <a:ea typeface="Arial"/>
                <a:cs typeface="Arial"/>
                <a:sym typeface="Arial"/>
              </a:rPr>
              <a:t>Students identify words that indicate components of a point of view. They use reasons and examples for different purposes.</a:t>
            </a:r>
            <a:endParaRPr sz="1600">
              <a:solidFill>
                <a:srgbClr val="535353"/>
              </a:solidFill>
              <a:latin typeface="Arial"/>
              <a:ea typeface="Arial"/>
              <a:cs typeface="Arial"/>
              <a:sym typeface="Arial"/>
            </a:endParaRPr>
          </a:p>
          <a:p>
            <a:pPr indent="0" lvl="0" marL="0" rtl="0" algn="l">
              <a:spcBef>
                <a:spcPts val="1100"/>
              </a:spcBef>
              <a:spcAft>
                <a:spcPts val="1100"/>
              </a:spcAft>
              <a:buNone/>
            </a:pPr>
            <a:r>
              <a:rPr lang="en" sz="1600">
                <a:solidFill>
                  <a:srgbClr val="535353"/>
                </a:solidFill>
                <a:latin typeface="Arial"/>
                <a:ea typeface="Arial"/>
                <a:cs typeface="Arial"/>
                <a:sym typeface="Arial"/>
              </a:rPr>
              <a:t>Students express and describe thinking activity. They practice some learning strategies. Students demonstrate and articulate some problem-solving approaches.</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3"/>
          <p:cNvSpPr txBox="1"/>
          <p:nvPr>
            <p:ph idx="1" type="body"/>
          </p:nvPr>
        </p:nvSpPr>
        <p:spPr>
          <a:xfrm>
            <a:off x="4430850" y="330500"/>
            <a:ext cx="4534200" cy="45960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35353"/>
                </a:solidFill>
                <a:latin typeface="Arial"/>
                <a:ea typeface="Arial"/>
                <a:cs typeface="Arial"/>
                <a:sym typeface="Arial"/>
              </a:rPr>
              <a:t>By the end of Level 4, students explain how to construct open and closed questions and use them for different purposes. Students select and apply techniques to generate a range of ideas that extend how problems are solved.</a:t>
            </a:r>
            <a:endParaRPr>
              <a:solidFill>
                <a:srgbClr val="535353"/>
              </a:solidFill>
              <a:latin typeface="Arial"/>
              <a:ea typeface="Arial"/>
              <a:cs typeface="Arial"/>
              <a:sym typeface="Arial"/>
            </a:endParaRPr>
          </a:p>
          <a:p>
            <a:pPr indent="0" lvl="0" marL="0" rtl="0" algn="l">
              <a:spcBef>
                <a:spcPts val="1100"/>
              </a:spcBef>
              <a:spcAft>
                <a:spcPts val="0"/>
              </a:spcAft>
              <a:buNone/>
            </a:pPr>
            <a:r>
              <a:rPr lang="en">
                <a:solidFill>
                  <a:srgbClr val="535353"/>
                </a:solidFill>
                <a:latin typeface="Arial"/>
                <a:ea typeface="Arial"/>
                <a:cs typeface="Arial"/>
                <a:sym typeface="Arial"/>
              </a:rPr>
              <a:t>Students describe and structure arguments with clearly identified aims, premises and conclusions. They use and explain a range of strategies to develop their arguments. They identify the need to make distinctions and apply strategies to make these. </a:t>
            </a:r>
            <a:endParaRPr>
              <a:solidFill>
                <a:srgbClr val="535353"/>
              </a:solidFill>
              <a:latin typeface="Arial"/>
              <a:ea typeface="Arial"/>
              <a:cs typeface="Arial"/>
              <a:sym typeface="Arial"/>
            </a:endParaRPr>
          </a:p>
          <a:p>
            <a:pPr indent="0" lvl="0" marL="0" rtl="0" algn="l">
              <a:spcBef>
                <a:spcPts val="1100"/>
              </a:spcBef>
              <a:spcAft>
                <a:spcPts val="1100"/>
              </a:spcAft>
              <a:buNone/>
            </a:pPr>
            <a:r>
              <a:rPr lang="en">
                <a:solidFill>
                  <a:srgbClr val="535353"/>
                </a:solidFill>
                <a:latin typeface="Arial"/>
                <a:ea typeface="Arial"/>
                <a:cs typeface="Arial"/>
                <a:sym typeface="Arial"/>
              </a:rPr>
              <a:t>Students use concrete and pictorial models to facilitate thinking, including a range of visualisation strategies. They practice and apply an increased range of learning strategies, including visualisation, note-taking, peer instruction and incubation. Students select and apply a range of problem-solving strategies.</a:t>
            </a:r>
            <a:endParaRPr>
              <a:solidFill>
                <a:srgbClr val="535353"/>
              </a:solidFill>
              <a:latin typeface="Arial"/>
              <a:ea typeface="Arial"/>
              <a:cs typeface="Arial"/>
              <a:sym typeface="Arial"/>
            </a:endParaRPr>
          </a:p>
        </p:txBody>
      </p:sp>
      <p:sp>
        <p:nvSpPr>
          <p:cNvPr id="233" name="Google Shape;233;p43"/>
          <p:cNvSpPr txBox="1"/>
          <p:nvPr>
            <p:ph idx="2" type="body"/>
          </p:nvPr>
        </p:nvSpPr>
        <p:spPr>
          <a:xfrm>
            <a:off x="435625" y="356300"/>
            <a:ext cx="3668100" cy="4544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535353"/>
                </a:solidFill>
                <a:latin typeface="Arial"/>
                <a:ea typeface="Arial"/>
                <a:cs typeface="Arial"/>
                <a:sym typeface="Arial"/>
              </a:rPr>
              <a:t>By the end of Level 2, students use and give examples of different kinds of questions. Students generate ideas that are new to them and make choices after considering personal preferences.</a:t>
            </a:r>
            <a:endParaRPr sz="1600">
              <a:solidFill>
                <a:srgbClr val="535353"/>
              </a:solidFill>
              <a:latin typeface="Arial"/>
              <a:ea typeface="Arial"/>
              <a:cs typeface="Arial"/>
              <a:sym typeface="Arial"/>
            </a:endParaRPr>
          </a:p>
          <a:p>
            <a:pPr indent="0" lvl="0" marL="0" rtl="0" algn="l">
              <a:spcBef>
                <a:spcPts val="1100"/>
              </a:spcBef>
              <a:spcAft>
                <a:spcPts val="0"/>
              </a:spcAft>
              <a:buNone/>
            </a:pPr>
            <a:r>
              <a:rPr lang="en" sz="1600">
                <a:solidFill>
                  <a:srgbClr val="535353"/>
                </a:solidFill>
                <a:latin typeface="Arial"/>
                <a:ea typeface="Arial"/>
                <a:cs typeface="Arial"/>
                <a:sym typeface="Arial"/>
              </a:rPr>
              <a:t>Students identify words that indicate components of a point of view. They use reasons and examples for different purposes.</a:t>
            </a:r>
            <a:endParaRPr sz="1600">
              <a:solidFill>
                <a:srgbClr val="535353"/>
              </a:solidFill>
              <a:latin typeface="Arial"/>
              <a:ea typeface="Arial"/>
              <a:cs typeface="Arial"/>
              <a:sym typeface="Arial"/>
            </a:endParaRPr>
          </a:p>
          <a:p>
            <a:pPr indent="0" lvl="0" marL="0" rtl="0" algn="l">
              <a:spcBef>
                <a:spcPts val="1100"/>
              </a:spcBef>
              <a:spcAft>
                <a:spcPts val="1100"/>
              </a:spcAft>
              <a:buNone/>
            </a:pPr>
            <a:r>
              <a:rPr lang="en" sz="1600">
                <a:solidFill>
                  <a:srgbClr val="535353"/>
                </a:solidFill>
                <a:latin typeface="Arial"/>
                <a:ea typeface="Arial"/>
                <a:cs typeface="Arial"/>
                <a:sym typeface="Arial"/>
              </a:rPr>
              <a:t>Students express and describe thinking activity. They practice some learning strategies. Students demonstrate and articulate some problem-solving approaches.</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4"/>
          <p:cNvSpPr txBox="1"/>
          <p:nvPr>
            <p:ph idx="1" type="body"/>
          </p:nvPr>
        </p:nvSpPr>
        <p:spPr>
          <a:xfrm>
            <a:off x="311700" y="216900"/>
            <a:ext cx="3912600" cy="48543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22222"/>
                </a:solidFill>
                <a:latin typeface="Roboto"/>
                <a:ea typeface="Roboto"/>
                <a:cs typeface="Roboto"/>
                <a:sym typeface="Roboto"/>
              </a:rPr>
              <a:t>AUSTRALIAN CURRICULUM END OF PREP</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pose factual and exploratory questions based on personal interests and experiences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and describe familiar information and ideas during a discussion or investigation</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gather similar information or depictions from given sources</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use imagination to </a:t>
            </a:r>
            <a:r>
              <a:rPr lang="en" sz="1100">
                <a:solidFill>
                  <a:srgbClr val="00629B"/>
                </a:solidFill>
                <a:latin typeface="Roboto"/>
                <a:ea typeface="Roboto"/>
                <a:cs typeface="Roboto"/>
                <a:sym typeface="Roboto"/>
              </a:rPr>
              <a:t>view</a:t>
            </a:r>
            <a:r>
              <a:rPr lang="en" sz="1100">
                <a:solidFill>
                  <a:srgbClr val="222222"/>
                </a:solidFill>
                <a:latin typeface="Roboto"/>
                <a:ea typeface="Roboto"/>
                <a:cs typeface="Roboto"/>
                <a:sym typeface="Roboto"/>
              </a:rPr>
              <a:t> or </a:t>
            </a:r>
            <a:r>
              <a:rPr lang="en" sz="1100">
                <a:solidFill>
                  <a:srgbClr val="00629B"/>
                </a:solidFill>
                <a:latin typeface="Roboto"/>
                <a:ea typeface="Roboto"/>
                <a:cs typeface="Roboto"/>
                <a:sym typeface="Roboto"/>
              </a:rPr>
              <a:t>create</a:t>
            </a:r>
            <a:r>
              <a:rPr lang="en" sz="1100">
                <a:solidFill>
                  <a:srgbClr val="222222"/>
                </a:solidFill>
                <a:latin typeface="Roboto"/>
                <a:ea typeface="Roboto"/>
                <a:cs typeface="Roboto"/>
                <a:sym typeface="Roboto"/>
              </a:rPr>
              <a:t> things in new ways and connect two things that seem different</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suggest alternative and creative ways to approach a given situation or task</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predict what might happen in a given situation and when putting ideas into action</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describe what they are thinking and give reasons why</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the main elements of the steps in a thinking process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connect information from one setting to another</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the thinking used to solve problems in given situations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share their thinking about possible courses of action</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check whether they are satisfied with the outcome of tasks or actions</a:t>
            </a:r>
            <a:endParaRPr sz="1100">
              <a:solidFill>
                <a:srgbClr val="222222"/>
              </a:solidFill>
              <a:latin typeface="Roboto"/>
              <a:ea typeface="Roboto"/>
              <a:cs typeface="Roboto"/>
              <a:sym typeface="Roboto"/>
            </a:endParaRPr>
          </a:p>
          <a:p>
            <a:pPr indent="0" lvl="0" marL="0" rtl="0" algn="l">
              <a:spcBef>
                <a:spcPts val="0"/>
              </a:spcBef>
              <a:spcAft>
                <a:spcPts val="1600"/>
              </a:spcAft>
              <a:buNone/>
            </a:pPr>
            <a:r>
              <a:t/>
            </a:r>
            <a:endParaRPr/>
          </a:p>
        </p:txBody>
      </p:sp>
      <p:sp>
        <p:nvSpPr>
          <p:cNvPr id="239" name="Google Shape;239;p44"/>
          <p:cNvSpPr txBox="1"/>
          <p:nvPr>
            <p:ph idx="2" type="body"/>
          </p:nvPr>
        </p:nvSpPr>
        <p:spPr>
          <a:xfrm>
            <a:off x="4389525" y="216900"/>
            <a:ext cx="4442700" cy="4854300"/>
          </a:xfrm>
          <a:prstGeom prst="rect">
            <a:avLst/>
          </a:prstGeom>
          <a:solidFill>
            <a:srgbClr val="EAD1DC"/>
          </a:solidFill>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22222"/>
                </a:solidFill>
                <a:latin typeface="Roboto"/>
                <a:ea typeface="Roboto"/>
                <a:cs typeface="Roboto"/>
                <a:sym typeface="Roboto"/>
              </a:rPr>
              <a:t>AUSTRALIAN CURRICULUM END OF YEAR 2</a:t>
            </a:r>
            <a:endParaRPr sz="1100">
              <a:solidFill>
                <a:srgbClr val="222222"/>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pose questions to identify and clarify issues, and compare information in their world</a:t>
            </a:r>
            <a:endParaRPr b="1" sz="1100">
              <a:solidFill>
                <a:srgbClr val="00629B"/>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identify and explore information and ideas from source materials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organise information based on similar or relevant ideas from several sources</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build on what they know to </a:t>
            </a:r>
            <a:r>
              <a:rPr lang="en" sz="1100">
                <a:solidFill>
                  <a:srgbClr val="00629B"/>
                </a:solidFill>
                <a:latin typeface="Roboto"/>
                <a:ea typeface="Roboto"/>
                <a:cs typeface="Roboto"/>
                <a:sym typeface="Roboto"/>
              </a:rPr>
              <a:t>create</a:t>
            </a:r>
            <a:r>
              <a:rPr lang="en" sz="1100">
                <a:solidFill>
                  <a:srgbClr val="222222"/>
                </a:solidFill>
                <a:latin typeface="Roboto"/>
                <a:ea typeface="Roboto"/>
                <a:cs typeface="Roboto"/>
                <a:sym typeface="Roboto"/>
              </a:rPr>
              <a:t> ideas and possibilities in ways that are new to them</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and compare creative ideas to think broadly about a given situation or problem</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investigate options and predict possible outcomes when putting ideas into action</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describe the thinking strategies used in given situations and tasks</a:t>
            </a:r>
            <a:endParaRPr b="1" sz="1100">
              <a:solidFill>
                <a:srgbClr val="00629B"/>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outline the details and sequence in a whole task and separate it into workable parts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use information from a previous experience to inform a new idea</a:t>
            </a:r>
            <a:endParaRPr sz="1100">
              <a:solidFill>
                <a:srgbClr val="222222"/>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1100">
              <a:solidFill>
                <a:srgbClr val="222222"/>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identify reasoning used in choices or actions in specific situations</a:t>
            </a:r>
            <a:endParaRPr b="1" sz="1100">
              <a:solidFill>
                <a:srgbClr val="00629B"/>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identify alternative courses of action or possible conclusions when presented with new information</a:t>
            </a:r>
            <a:endParaRPr b="1" sz="1100">
              <a:solidFill>
                <a:srgbClr val="00629B"/>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100">
                <a:solidFill>
                  <a:srgbClr val="222222"/>
                </a:solidFill>
                <a:latin typeface="Roboto"/>
                <a:ea typeface="Roboto"/>
                <a:cs typeface="Roboto"/>
                <a:sym typeface="Roboto"/>
              </a:rPr>
              <a:t>evaluate whether they have accomplished what they set out to achieve</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1600"/>
              </a:spcBef>
              <a:spcAft>
                <a:spcPts val="1600"/>
              </a:spcAft>
              <a:buNone/>
            </a:pPr>
            <a:r>
              <a:t/>
            </a:r>
            <a:endParaRPr sz="1050">
              <a:solidFill>
                <a:srgbClr val="222222"/>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txBox="1"/>
          <p:nvPr>
            <p:ph idx="2" type="body"/>
          </p:nvPr>
        </p:nvSpPr>
        <p:spPr>
          <a:xfrm>
            <a:off x="4389525" y="216900"/>
            <a:ext cx="4442700" cy="4854300"/>
          </a:xfrm>
          <a:prstGeom prst="rect">
            <a:avLst/>
          </a:prstGeom>
          <a:solidFill>
            <a:srgbClr val="EAD1DC"/>
          </a:solidFill>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22222"/>
                </a:solidFill>
                <a:latin typeface="Roboto"/>
                <a:ea typeface="Roboto"/>
                <a:cs typeface="Roboto"/>
                <a:sym typeface="Roboto"/>
              </a:rPr>
              <a:t>AUSTRALIAN CURRICULUM END OF YEAR 2</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pose questions to identify and clarify issues, and compare information in their world</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and explore information and ideas from source materials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organise information based on similar or relevant ideas from several sources</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build on what they know to </a:t>
            </a:r>
            <a:r>
              <a:rPr lang="en" sz="1100">
                <a:solidFill>
                  <a:srgbClr val="00629B"/>
                </a:solidFill>
                <a:latin typeface="Roboto"/>
                <a:ea typeface="Roboto"/>
                <a:cs typeface="Roboto"/>
                <a:sym typeface="Roboto"/>
              </a:rPr>
              <a:t>create</a:t>
            </a:r>
            <a:r>
              <a:rPr lang="en" sz="1100">
                <a:solidFill>
                  <a:srgbClr val="222222"/>
                </a:solidFill>
                <a:latin typeface="Roboto"/>
                <a:ea typeface="Roboto"/>
                <a:cs typeface="Roboto"/>
                <a:sym typeface="Roboto"/>
              </a:rPr>
              <a:t> ideas and possibilities in ways that are new to them</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and compare creative ideas to think broadly about a given situation or problem</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investigate options and predict possible outcomes when putting ideas into action</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describe the thinking strategies used in given situations and tasks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outline the details and sequence in a whole task and separate it into workable parts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use information from a previous experience to inform a new idea</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reasoning used in choices or actions in specific situations</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identify alternative courses of action or possible conclusions when presented with new information</a:t>
            </a:r>
            <a:endParaRPr b="1" sz="1100">
              <a:solidFill>
                <a:srgbClr val="00629B"/>
              </a:solidFill>
              <a:latin typeface="Roboto"/>
              <a:ea typeface="Roboto"/>
              <a:cs typeface="Roboto"/>
              <a:sym typeface="Roboto"/>
            </a:endParaRPr>
          </a:p>
          <a:p>
            <a:pPr indent="0" lvl="0" marL="0" rtl="0" algn="l">
              <a:spcBef>
                <a:spcPts val="0"/>
              </a:spcBef>
              <a:spcAft>
                <a:spcPts val="0"/>
              </a:spcAft>
              <a:buNone/>
            </a:pPr>
            <a:r>
              <a:rPr lang="en" sz="1100">
                <a:solidFill>
                  <a:srgbClr val="222222"/>
                </a:solidFill>
                <a:latin typeface="Roboto"/>
                <a:ea typeface="Roboto"/>
                <a:cs typeface="Roboto"/>
                <a:sym typeface="Roboto"/>
              </a:rPr>
              <a:t>evaluate whether they have accomplished what they set out to achieve</a:t>
            </a:r>
            <a:endParaRPr sz="1100">
              <a:solidFill>
                <a:srgbClr val="222222"/>
              </a:solidFill>
              <a:latin typeface="Roboto"/>
              <a:ea typeface="Roboto"/>
              <a:cs typeface="Roboto"/>
              <a:sym typeface="Roboto"/>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a:p>
            <a:pPr indent="0" lvl="0" marL="0" rtl="0" algn="l">
              <a:spcBef>
                <a:spcPts val="1600"/>
              </a:spcBef>
              <a:spcAft>
                <a:spcPts val="1600"/>
              </a:spcAft>
              <a:buNone/>
            </a:pPr>
            <a:r>
              <a:t/>
            </a:r>
            <a:endParaRPr sz="1050">
              <a:solidFill>
                <a:srgbClr val="222222"/>
              </a:solidFill>
              <a:latin typeface="Roboto"/>
              <a:ea typeface="Roboto"/>
              <a:cs typeface="Roboto"/>
              <a:sym typeface="Roboto"/>
            </a:endParaRPr>
          </a:p>
        </p:txBody>
      </p:sp>
      <p:sp>
        <p:nvSpPr>
          <p:cNvPr id="245" name="Google Shape;245;p45"/>
          <p:cNvSpPr txBox="1"/>
          <p:nvPr>
            <p:ph idx="2" type="body"/>
          </p:nvPr>
        </p:nvSpPr>
        <p:spPr>
          <a:xfrm>
            <a:off x="320175" y="216900"/>
            <a:ext cx="3883500" cy="48543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535353"/>
                </a:solidFill>
                <a:latin typeface="Arial"/>
                <a:ea typeface="Arial"/>
                <a:cs typeface="Arial"/>
                <a:sym typeface="Arial"/>
              </a:rPr>
              <a:t>VICTORIAN CURRICULUM</a:t>
            </a:r>
            <a:endParaRPr sz="1500">
              <a:solidFill>
                <a:srgbClr val="535353"/>
              </a:solidFill>
              <a:latin typeface="Arial"/>
              <a:ea typeface="Arial"/>
              <a:cs typeface="Arial"/>
              <a:sym typeface="Arial"/>
            </a:endParaRPr>
          </a:p>
          <a:p>
            <a:pPr indent="0" lvl="0" marL="0" rtl="0" algn="l">
              <a:spcBef>
                <a:spcPts val="1100"/>
              </a:spcBef>
              <a:spcAft>
                <a:spcPts val="0"/>
              </a:spcAft>
              <a:buNone/>
            </a:pPr>
            <a:r>
              <a:rPr lang="en" sz="1500">
                <a:solidFill>
                  <a:srgbClr val="535353"/>
                </a:solidFill>
                <a:latin typeface="Arial"/>
                <a:ea typeface="Arial"/>
                <a:cs typeface="Arial"/>
                <a:sym typeface="Arial"/>
              </a:rPr>
              <a:t>By the end of Level 2, students use and give examples of different kinds of questions. </a:t>
            </a:r>
            <a:endParaRPr sz="1500">
              <a:solidFill>
                <a:srgbClr val="535353"/>
              </a:solidFill>
              <a:latin typeface="Arial"/>
              <a:ea typeface="Arial"/>
              <a:cs typeface="Arial"/>
              <a:sym typeface="Arial"/>
            </a:endParaRPr>
          </a:p>
          <a:p>
            <a:pPr indent="0" lvl="0" marL="0" rtl="0" algn="l">
              <a:spcBef>
                <a:spcPts val="1100"/>
              </a:spcBef>
              <a:spcAft>
                <a:spcPts val="0"/>
              </a:spcAft>
              <a:buNone/>
            </a:pPr>
            <a:r>
              <a:rPr lang="en" sz="1500">
                <a:solidFill>
                  <a:srgbClr val="535353"/>
                </a:solidFill>
                <a:latin typeface="Arial"/>
                <a:ea typeface="Arial"/>
                <a:cs typeface="Arial"/>
                <a:sym typeface="Arial"/>
              </a:rPr>
              <a:t>Students generate ideas that are new to them and make choices after considering personal preferences.</a:t>
            </a:r>
            <a:endParaRPr sz="1500">
              <a:solidFill>
                <a:srgbClr val="535353"/>
              </a:solidFill>
              <a:latin typeface="Arial"/>
              <a:ea typeface="Arial"/>
              <a:cs typeface="Arial"/>
              <a:sym typeface="Arial"/>
            </a:endParaRPr>
          </a:p>
          <a:p>
            <a:pPr indent="0" lvl="0" marL="0" rtl="0" algn="l">
              <a:spcBef>
                <a:spcPts val="1100"/>
              </a:spcBef>
              <a:spcAft>
                <a:spcPts val="0"/>
              </a:spcAft>
              <a:buNone/>
            </a:pPr>
            <a:r>
              <a:rPr lang="en" sz="1500">
                <a:solidFill>
                  <a:srgbClr val="535353"/>
                </a:solidFill>
                <a:latin typeface="Arial"/>
                <a:ea typeface="Arial"/>
                <a:cs typeface="Arial"/>
                <a:sym typeface="Arial"/>
              </a:rPr>
              <a:t>Students identify words that indicate components of a point of view. They use reasons and examples for different purposes.</a:t>
            </a:r>
            <a:endParaRPr sz="1500">
              <a:solidFill>
                <a:srgbClr val="535353"/>
              </a:solidFill>
              <a:latin typeface="Arial"/>
              <a:ea typeface="Arial"/>
              <a:cs typeface="Arial"/>
              <a:sym typeface="Arial"/>
            </a:endParaRPr>
          </a:p>
          <a:p>
            <a:pPr indent="0" lvl="0" marL="0" rtl="0" algn="l">
              <a:spcBef>
                <a:spcPts val="1100"/>
              </a:spcBef>
              <a:spcAft>
                <a:spcPts val="1100"/>
              </a:spcAft>
              <a:buNone/>
            </a:pPr>
            <a:r>
              <a:rPr lang="en" sz="1500">
                <a:solidFill>
                  <a:srgbClr val="535353"/>
                </a:solidFill>
                <a:latin typeface="Arial"/>
                <a:ea typeface="Arial"/>
                <a:cs typeface="Arial"/>
                <a:sym typeface="Arial"/>
              </a:rPr>
              <a:t>Students express and describe thinking activity. They practice some learning strategies. Students demonstrate and articulate some problem-solving approaches.</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Session 3</a:t>
            </a:r>
            <a:endParaRPr/>
          </a:p>
          <a:p>
            <a:pPr indent="0" lvl="0" marL="0" rtl="0" algn="ctr">
              <a:spcBef>
                <a:spcPts val="0"/>
              </a:spcBef>
              <a:spcAft>
                <a:spcPts val="0"/>
              </a:spcAft>
              <a:buNone/>
            </a:pPr>
            <a:r>
              <a:t/>
            </a:r>
            <a:endParaRPr b="0" sz="1800">
              <a:solidFill>
                <a:srgbClr val="000000"/>
              </a:solidFill>
              <a:latin typeface="Average"/>
              <a:ea typeface="Average"/>
              <a:cs typeface="Average"/>
              <a:sym typeface="Average"/>
            </a:endParaRPr>
          </a:p>
          <a:p>
            <a:pPr indent="0" lvl="0" marL="0" rtl="0" algn="ctr">
              <a:spcBef>
                <a:spcPts val="0"/>
              </a:spcBef>
              <a:spcAft>
                <a:spcPts val="0"/>
              </a:spcAft>
              <a:buClr>
                <a:srgbClr val="000000"/>
              </a:buClr>
              <a:buSzPts val="1100"/>
              <a:buFont typeface="Arial"/>
              <a:buNone/>
            </a:pPr>
            <a:r>
              <a:rPr b="0" lang="en" sz="1800">
                <a:solidFill>
                  <a:srgbClr val="000000"/>
                </a:solidFill>
                <a:latin typeface="Average"/>
                <a:ea typeface="Average"/>
                <a:cs typeface="Average"/>
                <a:sym typeface="Average"/>
              </a:rPr>
              <a:t>Planning for Assessment</a:t>
            </a:r>
            <a:endParaRPr b="0" sz="1800">
              <a:solidFill>
                <a:srgbClr val="000000"/>
              </a:solidFill>
              <a:latin typeface="Average"/>
              <a:ea typeface="Average"/>
              <a:cs typeface="Average"/>
              <a:sym typeface="Averag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7"/>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Brainstorm</a:t>
            </a:r>
            <a:endParaRPr/>
          </a:p>
          <a:p>
            <a:pPr indent="0" lvl="0" marL="0" rtl="0" algn="l">
              <a:lnSpc>
                <a:spcPct val="115000"/>
              </a:lnSpc>
              <a:spcBef>
                <a:spcPts val="0"/>
              </a:spcBef>
              <a:spcAft>
                <a:spcPts val="0"/>
              </a:spcAft>
              <a:buNone/>
            </a:pPr>
            <a:r>
              <a:t/>
            </a:r>
            <a:endParaRPr b="0" sz="1800">
              <a:solidFill>
                <a:srgbClr val="FFFF00"/>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Clr>
                <a:srgbClr val="000000"/>
              </a:buClr>
              <a:buSzPts val="1100"/>
              <a:buFont typeface="Arial"/>
              <a:buNone/>
            </a:pPr>
            <a:r>
              <a:rPr b="0" lang="en" sz="1800">
                <a:solidFill>
                  <a:srgbClr val="FFFF00"/>
                </a:solidFill>
                <a:latin typeface="Source Code Pro"/>
                <a:ea typeface="Source Code Pro"/>
                <a:cs typeface="Source Code Pro"/>
                <a:sym typeface="Source Code Pro"/>
              </a:rPr>
              <a:t>What are some effective ways of collecting and recording assessment information?</a:t>
            </a:r>
            <a:endParaRPr>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contexts for assessment</a:t>
            </a:r>
            <a:endParaRPr/>
          </a:p>
        </p:txBody>
      </p:sp>
      <p:sp>
        <p:nvSpPr>
          <p:cNvPr id="261" name="Google Shape;261;p48"/>
          <p:cNvSpPr txBox="1"/>
          <p:nvPr>
            <p:ph idx="1" type="body"/>
          </p:nvPr>
        </p:nvSpPr>
        <p:spPr>
          <a:xfrm>
            <a:off x="311700" y="1228675"/>
            <a:ext cx="8520600" cy="36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Observations during Discovery (with criteria or checklists)</a:t>
            </a:r>
            <a:endParaRPr/>
          </a:p>
          <a:p>
            <a:pPr indent="0" lvl="0" marL="0" rtl="0" algn="l">
              <a:spcBef>
                <a:spcPts val="1600"/>
              </a:spcBef>
              <a:spcAft>
                <a:spcPts val="0"/>
              </a:spcAft>
              <a:buNone/>
            </a:pPr>
            <a:r>
              <a:rPr lang="en"/>
              <a:t>Learning conversations either through share time or roving conferences </a:t>
            </a:r>
            <a:r>
              <a:rPr lang="en"/>
              <a:t>(with criteria or checklists)</a:t>
            </a:r>
            <a:endParaRPr/>
          </a:p>
          <a:p>
            <a:pPr indent="0" lvl="0" marL="0" rtl="0" algn="l">
              <a:spcBef>
                <a:spcPts val="1600"/>
              </a:spcBef>
              <a:spcAft>
                <a:spcPts val="0"/>
              </a:spcAft>
              <a:buNone/>
            </a:pPr>
            <a:r>
              <a:rPr lang="en"/>
              <a:t>Show me your thinking (100 languages of children)</a:t>
            </a:r>
            <a:endParaRPr/>
          </a:p>
          <a:p>
            <a:pPr indent="0" lvl="0" marL="0" rtl="0" algn="l">
              <a:spcBef>
                <a:spcPts val="1600"/>
              </a:spcBef>
              <a:spcAft>
                <a:spcPts val="0"/>
              </a:spcAft>
              <a:buNone/>
            </a:pPr>
            <a:r>
              <a:rPr lang="en"/>
              <a:t>Pre and post ‘assessment’ first I thought... now I think</a:t>
            </a:r>
            <a:endParaRPr/>
          </a:p>
          <a:p>
            <a:pPr indent="0" lvl="0" marL="0" rtl="0" algn="l">
              <a:spcBef>
                <a:spcPts val="1600"/>
              </a:spcBef>
              <a:spcAft>
                <a:spcPts val="0"/>
              </a:spcAft>
              <a:buNone/>
            </a:pPr>
            <a:r>
              <a:rPr lang="en"/>
              <a:t>Graphic organisers during inquiry investigations eg PMI 6 hats, venn diagrams, cause and effect</a:t>
            </a:r>
            <a:endParaRPr/>
          </a:p>
          <a:p>
            <a:pPr indent="0" lvl="0" marL="0" rtl="0" algn="l">
              <a:spcBef>
                <a:spcPts val="1600"/>
              </a:spcBef>
              <a:spcAft>
                <a:spcPts val="1600"/>
              </a:spcAft>
              <a:buNone/>
            </a:pPr>
            <a:r>
              <a:rPr lang="en"/>
              <a:t>Tracking thinking through inquiry processes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idx="1" type="body"/>
          </p:nvPr>
        </p:nvSpPr>
        <p:spPr>
          <a:xfrm>
            <a:off x="311700" y="537075"/>
            <a:ext cx="8520600" cy="4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aspect of the Critical and Creative Thinking will you choose to trial at your school? How can our learning development continuum help you?</a:t>
            </a:r>
            <a:endParaRPr/>
          </a:p>
          <a:p>
            <a:pPr indent="0" lvl="0" marL="0" rtl="0" algn="l">
              <a:spcBef>
                <a:spcPts val="1600"/>
              </a:spcBef>
              <a:spcAft>
                <a:spcPts val="0"/>
              </a:spcAft>
              <a:buNone/>
            </a:pPr>
            <a:r>
              <a:rPr lang="en"/>
              <a:t>In what contexts will you conduct your assessment? </a:t>
            </a:r>
            <a:endParaRPr/>
          </a:p>
          <a:p>
            <a:pPr indent="-342900" lvl="0" marL="457200" rtl="0" algn="l">
              <a:spcBef>
                <a:spcPts val="1600"/>
              </a:spcBef>
              <a:spcAft>
                <a:spcPts val="0"/>
              </a:spcAft>
              <a:buSzPts val="1800"/>
              <a:buChar char="●"/>
            </a:pPr>
            <a:r>
              <a:rPr lang="en"/>
              <a:t>Through Discovery</a:t>
            </a:r>
            <a:endParaRPr/>
          </a:p>
          <a:p>
            <a:pPr indent="-342900" lvl="0" marL="457200" rtl="0" algn="l">
              <a:spcBef>
                <a:spcPts val="0"/>
              </a:spcBef>
              <a:spcAft>
                <a:spcPts val="0"/>
              </a:spcAft>
              <a:buSzPts val="1800"/>
              <a:buChar char="●"/>
            </a:pPr>
            <a:r>
              <a:rPr lang="en"/>
              <a:t>As part of the Inquiry Investigation</a:t>
            </a:r>
            <a:endParaRPr/>
          </a:p>
          <a:p>
            <a:pPr indent="-342900" lvl="0" marL="457200" rtl="0" algn="l">
              <a:spcBef>
                <a:spcPts val="0"/>
              </a:spcBef>
              <a:spcAft>
                <a:spcPts val="0"/>
              </a:spcAft>
              <a:buSzPts val="1800"/>
              <a:buChar char="●"/>
            </a:pPr>
            <a:r>
              <a:rPr lang="en"/>
              <a:t>At some other time?</a:t>
            </a:r>
            <a:endParaRPr/>
          </a:p>
          <a:p>
            <a:pPr indent="0" lvl="0" marL="0" rtl="0" algn="l">
              <a:spcBef>
                <a:spcPts val="1600"/>
              </a:spcBef>
              <a:spcAft>
                <a:spcPts val="0"/>
              </a:spcAft>
              <a:buNone/>
            </a:pPr>
            <a:r>
              <a:rPr lang="en"/>
              <a:t>How will you collect and record the information?</a:t>
            </a:r>
            <a:endParaRPr/>
          </a:p>
          <a:p>
            <a:pPr indent="0" lvl="0" marL="0" rtl="0" algn="l">
              <a:spcBef>
                <a:spcPts val="1600"/>
              </a:spcBef>
              <a:spcAft>
                <a:spcPts val="1600"/>
              </a:spcAft>
              <a:buNone/>
            </a:pPr>
            <a:r>
              <a:rPr lang="en"/>
              <a:t>How will you use the information you have gathered?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0"/>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plenary</a:t>
            </a:r>
            <a:endParaRPr/>
          </a:p>
        </p:txBody>
      </p:sp>
      <p:sp>
        <p:nvSpPr>
          <p:cNvPr id="272" name="Google Shape;272;p50"/>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5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How can we share our progress with each 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490250" y="526350"/>
            <a:ext cx="6336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overview statements: Victorian curriculum</a:t>
            </a:r>
            <a:endParaRPr/>
          </a:p>
          <a:p>
            <a:pPr indent="0" lvl="0" marL="0" rtl="0" algn="l">
              <a:spcBef>
                <a:spcPts val="0"/>
              </a:spcBef>
              <a:spcAft>
                <a:spcPts val="0"/>
              </a:spcAft>
              <a:buNone/>
            </a:pPr>
            <a:r>
              <a:t/>
            </a:r>
            <a:endParaRPr b="0" sz="1800">
              <a:solidFill>
                <a:srgbClr val="3C4043"/>
              </a:solidFill>
              <a:highlight>
                <a:srgbClr val="FFFFFF"/>
              </a:highlight>
              <a:latin typeface="Source Code Pro"/>
              <a:ea typeface="Source Code Pro"/>
              <a:cs typeface="Source Code Pro"/>
              <a:sym typeface="Source Code Pro"/>
            </a:endParaRPr>
          </a:p>
          <a:p>
            <a:pPr indent="0" lvl="0" marL="0" rtl="0" algn="l">
              <a:spcBef>
                <a:spcPts val="0"/>
              </a:spcBef>
              <a:spcAft>
                <a:spcPts val="0"/>
              </a:spcAft>
              <a:buNone/>
            </a:pPr>
            <a:r>
              <a:rPr b="0" lang="en" sz="1800">
                <a:solidFill>
                  <a:srgbClr val="3C4043"/>
                </a:solidFill>
                <a:highlight>
                  <a:srgbClr val="FFFFFF"/>
                </a:highlight>
                <a:latin typeface="Source Code Pro"/>
                <a:ea typeface="Source Code Pro"/>
                <a:cs typeface="Source Code Pro"/>
                <a:sym typeface="Source Code Pro"/>
              </a:rPr>
              <a:t>Read the Rationale and Aims and highlight:</a:t>
            </a:r>
            <a:endParaRPr b="0" sz="1800">
              <a:solidFill>
                <a:srgbClr val="3C4043"/>
              </a:solidFill>
              <a:highlight>
                <a:srgbClr val="FFFFFF"/>
              </a:highlight>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t/>
            </a:r>
            <a:endParaRPr b="0" sz="1800">
              <a:solidFill>
                <a:srgbClr val="3C4043"/>
              </a:solidFill>
              <a:highlight>
                <a:srgbClr val="FFFFFF"/>
              </a:highlight>
              <a:latin typeface="Source Code Pro"/>
              <a:ea typeface="Source Code Pro"/>
              <a:cs typeface="Source Code Pro"/>
              <a:sym typeface="Source Code Pro"/>
            </a:endParaRPr>
          </a:p>
          <a:p>
            <a:pPr indent="0" lvl="0" marL="0" rtl="0" algn="l">
              <a:spcBef>
                <a:spcPts val="0"/>
              </a:spcBef>
              <a:spcAft>
                <a:spcPts val="0"/>
              </a:spcAft>
              <a:buNone/>
            </a:pPr>
            <a:r>
              <a:rPr b="0" lang="en" sz="1800">
                <a:solidFill>
                  <a:srgbClr val="3C4043"/>
                </a:solidFill>
                <a:highlight>
                  <a:srgbClr val="FFFFFF"/>
                </a:highlight>
                <a:latin typeface="Source Code Pro"/>
                <a:ea typeface="Source Code Pro"/>
                <a:cs typeface="Source Code Pro"/>
                <a:sym typeface="Source Code Pro"/>
              </a:rPr>
              <a:t>1) What is it asking the learner to do</a:t>
            </a:r>
            <a:endParaRPr b="0" sz="1800">
              <a:solidFill>
                <a:srgbClr val="3C4043"/>
              </a:solidFill>
              <a:highlight>
                <a:srgbClr val="FFFFFF"/>
              </a:highlight>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t/>
            </a:r>
            <a:endParaRPr b="0" sz="1800">
              <a:solidFill>
                <a:srgbClr val="3C4043"/>
              </a:solidFill>
              <a:highlight>
                <a:srgbClr val="FFFFFF"/>
              </a:highlight>
              <a:latin typeface="Source Code Pro"/>
              <a:ea typeface="Source Code Pro"/>
              <a:cs typeface="Source Code Pro"/>
              <a:sym typeface="Source Code Pro"/>
            </a:endParaRPr>
          </a:p>
          <a:p>
            <a:pPr indent="0" lvl="0" marL="0" rtl="0" algn="l">
              <a:spcBef>
                <a:spcPts val="0"/>
              </a:spcBef>
              <a:spcAft>
                <a:spcPts val="0"/>
              </a:spcAft>
              <a:buNone/>
            </a:pPr>
            <a:r>
              <a:rPr b="0" lang="en" sz="1800">
                <a:solidFill>
                  <a:srgbClr val="3C4043"/>
                </a:solidFill>
                <a:highlight>
                  <a:srgbClr val="FFFFFF"/>
                </a:highlight>
                <a:latin typeface="Source Code Pro"/>
                <a:ea typeface="Source Code Pro"/>
                <a:cs typeface="Source Code Pro"/>
                <a:sym typeface="Source Code Pro"/>
              </a:rPr>
              <a:t>2) What is it asking the learner to become</a:t>
            </a:r>
            <a:endParaRPr b="0" sz="1800">
              <a:latin typeface="Source Code Pro"/>
              <a:ea typeface="Source Code Pro"/>
              <a:cs typeface="Source Code Pro"/>
              <a:sym typeface="Source Code Pro"/>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490250" y="526350"/>
            <a:ext cx="6336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Victorian curriculum</a:t>
            </a:r>
            <a:endParaRPr b="0" sz="3000">
              <a:latin typeface="Source Code Pro"/>
              <a:ea typeface="Source Code Pro"/>
              <a:cs typeface="Source Code Pro"/>
              <a:sym typeface="Source Code Pro"/>
            </a:endParaRPr>
          </a:p>
          <a:p>
            <a:pPr indent="0" lvl="0" marL="0" rtl="0" algn="l">
              <a:spcBef>
                <a:spcPts val="0"/>
              </a:spcBef>
              <a:spcAft>
                <a:spcPts val="0"/>
              </a:spcAft>
              <a:buNone/>
            </a:pPr>
            <a:r>
              <a:t/>
            </a:r>
            <a:endParaRPr b="0" sz="2400">
              <a:latin typeface="Source Code Pro"/>
              <a:ea typeface="Source Code Pro"/>
              <a:cs typeface="Source Code Pro"/>
              <a:sym typeface="Source Code Pro"/>
            </a:endParaRPr>
          </a:p>
          <a:p>
            <a:pPr indent="0" lvl="0" marL="0" rtl="0" algn="l">
              <a:spcBef>
                <a:spcPts val="0"/>
              </a:spcBef>
              <a:spcAft>
                <a:spcPts val="0"/>
              </a:spcAft>
              <a:buNone/>
            </a:pPr>
            <a:r>
              <a:rPr b="0" lang="en" sz="2400">
                <a:latin typeface="Source Code Pro"/>
                <a:ea typeface="Source Code Pro"/>
                <a:cs typeface="Source Code Pro"/>
                <a:sym typeface="Source Code Pro"/>
              </a:rPr>
              <a:t>How does this </a:t>
            </a:r>
            <a:r>
              <a:rPr b="0" lang="en" sz="2400">
                <a:solidFill>
                  <a:srgbClr val="FFFF00"/>
                </a:solidFill>
                <a:latin typeface="Source Code Pro"/>
                <a:ea typeface="Source Code Pro"/>
                <a:cs typeface="Source Code Pro"/>
                <a:sym typeface="Source Code Pro"/>
              </a:rPr>
              <a:t>connect</a:t>
            </a:r>
            <a:r>
              <a:rPr b="0" lang="en" sz="2400">
                <a:latin typeface="Source Code Pro"/>
                <a:ea typeface="Source Code Pro"/>
                <a:cs typeface="Source Code Pro"/>
                <a:sym typeface="Source Code Pro"/>
              </a:rPr>
              <a:t> with your thinking?</a:t>
            </a:r>
            <a:endParaRPr b="0" sz="2400">
              <a:latin typeface="Source Code Pro"/>
              <a:ea typeface="Source Code Pro"/>
              <a:cs typeface="Source Code Pro"/>
              <a:sym typeface="Source Code Pro"/>
            </a:endParaRPr>
          </a:p>
          <a:p>
            <a:pPr indent="0" lvl="0" marL="0" rtl="0" algn="l">
              <a:spcBef>
                <a:spcPts val="0"/>
              </a:spcBef>
              <a:spcAft>
                <a:spcPts val="0"/>
              </a:spcAft>
              <a:buNone/>
            </a:pPr>
            <a:r>
              <a:rPr b="0" lang="en" sz="2400">
                <a:latin typeface="Source Code Pro"/>
                <a:ea typeface="Source Code Pro"/>
                <a:cs typeface="Source Code Pro"/>
                <a:sym typeface="Source Code Pro"/>
              </a:rPr>
              <a:t>How does it </a:t>
            </a:r>
            <a:r>
              <a:rPr b="0" lang="en" sz="2400">
                <a:solidFill>
                  <a:srgbClr val="FFFF00"/>
                </a:solidFill>
                <a:latin typeface="Source Code Pro"/>
                <a:ea typeface="Source Code Pro"/>
                <a:cs typeface="Source Code Pro"/>
                <a:sym typeface="Source Code Pro"/>
              </a:rPr>
              <a:t>extend</a:t>
            </a:r>
            <a:r>
              <a:rPr b="0" lang="en" sz="2400">
                <a:latin typeface="Source Code Pro"/>
                <a:ea typeface="Source Code Pro"/>
                <a:cs typeface="Source Code Pro"/>
                <a:sym typeface="Source Code Pro"/>
              </a:rPr>
              <a:t> your thinking?</a:t>
            </a:r>
            <a:endParaRPr b="0" sz="2400">
              <a:latin typeface="Source Code Pro"/>
              <a:ea typeface="Source Code Pro"/>
              <a:cs typeface="Source Code Pro"/>
              <a:sym typeface="Source Code Pro"/>
            </a:endParaRPr>
          </a:p>
          <a:p>
            <a:pPr indent="0" lvl="0" marL="0" rtl="0" algn="l">
              <a:spcBef>
                <a:spcPts val="0"/>
              </a:spcBef>
              <a:spcAft>
                <a:spcPts val="0"/>
              </a:spcAft>
              <a:buNone/>
            </a:pPr>
            <a:r>
              <a:rPr b="0" lang="en" sz="2400">
                <a:latin typeface="Source Code Pro"/>
                <a:ea typeface="Source Code Pro"/>
                <a:cs typeface="Source Code Pro"/>
                <a:sym typeface="Source Code Pro"/>
              </a:rPr>
              <a:t>What </a:t>
            </a:r>
            <a:r>
              <a:rPr b="0" lang="en" sz="2400">
                <a:solidFill>
                  <a:srgbClr val="FFFF00"/>
                </a:solidFill>
                <a:latin typeface="Source Code Pro"/>
                <a:ea typeface="Source Code Pro"/>
                <a:cs typeface="Source Code Pro"/>
                <a:sym typeface="Source Code Pro"/>
              </a:rPr>
              <a:t>challenges</a:t>
            </a:r>
            <a:r>
              <a:rPr b="0" lang="en" sz="2400">
                <a:latin typeface="Source Code Pro"/>
                <a:ea typeface="Source Code Pro"/>
                <a:cs typeface="Source Code Pro"/>
                <a:sym typeface="Source Code Pro"/>
              </a:rPr>
              <a:t> your thinking?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265500" y="1081400"/>
            <a:ext cx="4045200" cy="252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Personal and social capability</a:t>
            </a:r>
            <a:endParaRPr/>
          </a:p>
        </p:txBody>
      </p:sp>
      <p:sp>
        <p:nvSpPr>
          <p:cNvPr id="86" name="Google Shape;86;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lnSpc>
                <a:spcPct val="100000"/>
              </a:lnSpc>
              <a:spcBef>
                <a:spcPts val="1600"/>
              </a:spcBef>
              <a:spcAft>
                <a:spcPts val="0"/>
              </a:spcAft>
              <a:buClr>
                <a:srgbClr val="000000"/>
              </a:buClr>
              <a:buSzPts val="1100"/>
              <a:buFont typeface="Arial"/>
              <a:buNone/>
            </a:pPr>
            <a:r>
              <a:rPr lang="en"/>
              <a:t>Is about... how children manage themselves as people and learners both individually and with others.</a:t>
            </a:r>
            <a:endParaRPr/>
          </a:p>
          <a:p>
            <a:pPr indent="0" lvl="0" marL="0" rtl="0" algn="l">
              <a:lnSpc>
                <a:spcPct val="100000"/>
              </a:lnSpc>
              <a:spcBef>
                <a:spcPts val="0"/>
              </a:spcBef>
              <a:spcAft>
                <a:spcPts val="0"/>
              </a:spcAft>
              <a:buNone/>
            </a:pPr>
            <a:r>
              <a:t/>
            </a:r>
            <a:endParaRPr sz="12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292850"/>
            <a:ext cx="8520600" cy="801000"/>
          </a:xfrm>
          <a:prstGeom prst="rect">
            <a:avLst/>
          </a:prstGeom>
          <a:solidFill>
            <a:srgbClr val="00FFFF"/>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are the implications for learning and teaching?</a:t>
            </a:r>
            <a:endParaRPr/>
          </a:p>
        </p:txBody>
      </p:sp>
      <p:sp>
        <p:nvSpPr>
          <p:cNvPr id="92" name="Google Shape;92;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Need to develop a language of learning (eg dispositions)</a:t>
            </a:r>
            <a:endParaRPr>
              <a:solidFill>
                <a:schemeClr val="accent1"/>
              </a:solidFill>
              <a:highlight>
                <a:schemeClr val="lt1"/>
              </a:highlight>
            </a:endParaRPr>
          </a:p>
          <a:p>
            <a:pPr indent="0" lvl="0" marL="0" rtl="0" algn="l">
              <a:spcBef>
                <a:spcPts val="1600"/>
              </a:spcBef>
              <a:spcAft>
                <a:spcPts val="0"/>
              </a:spcAft>
              <a:buNone/>
            </a:pPr>
            <a:r>
              <a:rPr lang="en">
                <a:solidFill>
                  <a:schemeClr val="accent1"/>
                </a:solidFill>
                <a:highlight>
                  <a:schemeClr val="lt1"/>
                </a:highlight>
              </a:rPr>
              <a:t>Noticing and naming</a:t>
            </a:r>
            <a:endParaRPr>
              <a:solidFill>
                <a:schemeClr val="accent1"/>
              </a:solidFill>
              <a:highlight>
                <a:schemeClr val="lt1"/>
              </a:highlight>
            </a:endParaRPr>
          </a:p>
          <a:p>
            <a:pPr indent="0" lvl="0" marL="0" rtl="0" algn="l">
              <a:spcBef>
                <a:spcPts val="1600"/>
              </a:spcBef>
              <a:spcAft>
                <a:spcPts val="0"/>
              </a:spcAft>
              <a:buNone/>
            </a:pPr>
            <a:r>
              <a:rPr lang="en">
                <a:solidFill>
                  <a:schemeClr val="accent1"/>
                </a:solidFill>
                <a:highlight>
                  <a:schemeClr val="lt1"/>
                </a:highlight>
              </a:rPr>
              <a:t>Opportunities to tackle a challenging task independently (beware of micro-managing and over-scaffolding)</a:t>
            </a:r>
            <a:endParaRPr>
              <a:solidFill>
                <a:schemeClr val="accent1"/>
              </a:solidFill>
              <a:highlight>
                <a:schemeClr val="lt1"/>
              </a:highlight>
            </a:endParaRPr>
          </a:p>
          <a:p>
            <a:pPr indent="0" lvl="0" marL="0" rtl="0" algn="l">
              <a:spcBef>
                <a:spcPts val="1600"/>
              </a:spcBef>
              <a:spcAft>
                <a:spcPts val="0"/>
              </a:spcAft>
              <a:buNone/>
            </a:pPr>
            <a:r>
              <a:rPr lang="en">
                <a:solidFill>
                  <a:schemeClr val="accent1"/>
                </a:solidFill>
                <a:highlight>
                  <a:schemeClr val="lt1"/>
                </a:highlight>
              </a:rPr>
              <a:t>Opportunities to work collaboratively (teach skills)</a:t>
            </a:r>
            <a:endParaRPr>
              <a:solidFill>
                <a:schemeClr val="accent1"/>
              </a:solidFill>
              <a:highlight>
                <a:schemeClr val="lt1"/>
              </a:highlight>
            </a:endParaRPr>
          </a:p>
          <a:p>
            <a:pPr indent="0" lvl="0" marL="0" rtl="0" algn="l">
              <a:lnSpc>
                <a:spcPct val="100000"/>
              </a:lnSpc>
              <a:spcBef>
                <a:spcPts val="1600"/>
              </a:spcBef>
              <a:spcAft>
                <a:spcPts val="0"/>
              </a:spcAft>
              <a:buClr>
                <a:srgbClr val="000000"/>
              </a:buClr>
              <a:buSzPts val="1100"/>
              <a:buFont typeface="Arial"/>
              <a:buNone/>
            </a:pPr>
            <a:r>
              <a:rPr lang="en">
                <a:solidFill>
                  <a:schemeClr val="accent1"/>
                </a:solidFill>
                <a:highlight>
                  <a:schemeClr val="lt1"/>
                </a:highlight>
              </a:rPr>
              <a:t>Crosses all areas of schooling BUT Discovery is a time where we can put the spotlight on P&amp;SC for explicit teaching and assessment purposes.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Australian Curriculum</a:t>
            </a:r>
            <a:endParaRPr/>
          </a:p>
          <a:p>
            <a:pPr indent="0" lvl="0" marL="0" rtl="0" algn="l">
              <a:spcBef>
                <a:spcPts val="0"/>
              </a:spcBef>
              <a:spcAft>
                <a:spcPts val="0"/>
              </a:spcAft>
              <a:buNone/>
            </a:pPr>
            <a:r>
              <a:rPr lang="en"/>
              <a:t>Victorian Curriculum</a:t>
            </a:r>
            <a:endParaRPr/>
          </a:p>
          <a:p>
            <a:pPr indent="0" lvl="0" marL="0" rtl="0" algn="l">
              <a:spcBef>
                <a:spcPts val="0"/>
              </a:spcBef>
              <a:spcAft>
                <a:spcPts val="0"/>
              </a:spcAft>
              <a:buNone/>
            </a:pPr>
            <a:r>
              <a:t/>
            </a:r>
            <a:endParaRPr b="0" sz="3600">
              <a:latin typeface="Source Code Pro"/>
              <a:ea typeface="Source Code Pro"/>
              <a:cs typeface="Source Code Pro"/>
              <a:sym typeface="Source Code Pro"/>
            </a:endParaRPr>
          </a:p>
          <a:p>
            <a:pPr indent="0" lvl="0" marL="0" rtl="0" algn="l">
              <a:spcBef>
                <a:spcPts val="0"/>
              </a:spcBef>
              <a:spcAft>
                <a:spcPts val="0"/>
              </a:spcAft>
              <a:buNone/>
            </a:pPr>
            <a:r>
              <a:rPr b="0" lang="en" sz="3600">
                <a:solidFill>
                  <a:srgbClr val="FFFF00"/>
                </a:solidFill>
                <a:latin typeface="Source Code Pro"/>
                <a:ea typeface="Source Code Pro"/>
                <a:cs typeface="Source Code Pro"/>
                <a:sym typeface="Source Code Pro"/>
              </a:rPr>
              <a:t>What do you notice?</a:t>
            </a:r>
            <a:endParaRPr b="0" sz="3600">
              <a:solidFill>
                <a:srgbClr val="FFFF00"/>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265500" y="1081400"/>
            <a:ext cx="4045200" cy="235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CRITICAL AND CREATIVE THINKING</a:t>
            </a:r>
            <a:endParaRPr/>
          </a:p>
        </p:txBody>
      </p:sp>
      <p:sp>
        <p:nvSpPr>
          <p:cNvPr id="103" name="Google Shape;103;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Is about</a:t>
            </a:r>
            <a:r>
              <a:rPr lang="en"/>
              <a:t>...about developing children’s capacities as thinkers and learners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