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Lst>
  <p:sldSz cy="5143500" cx="9144000"/>
  <p:notesSz cx="6858000" cy="9144000"/>
  <p:embeddedFontLst>
    <p:embeddedFont>
      <p:font typeface="Source Code Pro"/>
      <p:regular r:id="rId26"/>
      <p:bold r:id="rId27"/>
      <p:italic r:id="rId28"/>
      <p:boldItalic r:id="rId29"/>
    </p:embeddedFont>
    <p:embeddedFont>
      <p:font typeface="Special Elite"/>
      <p:regular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36421DB-F2AB-4348-8D1C-0B1B512315E1}">
  <a:tblStyle styleId="{C36421DB-F2AB-4348-8D1C-0B1B512315E1}"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SourceCodePro-regular.fntdata"/><Relationship Id="rId25" Type="http://schemas.openxmlformats.org/officeDocument/2006/relationships/slide" Target="slides/slide19.xml"/><Relationship Id="rId28" Type="http://schemas.openxmlformats.org/officeDocument/2006/relationships/font" Target="fonts/SourceCodePro-italic.fntdata"/><Relationship Id="rId27" Type="http://schemas.openxmlformats.org/officeDocument/2006/relationships/font" Target="fonts/SourceCodePro-bold.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SourceCodePro-boldItalic.fntdata"/><Relationship Id="rId7" Type="http://schemas.openxmlformats.org/officeDocument/2006/relationships/slide" Target="slides/slide1.xml"/><Relationship Id="rId8" Type="http://schemas.openxmlformats.org/officeDocument/2006/relationships/slide" Target="slides/slide2.xml"/><Relationship Id="rId30" Type="http://schemas.openxmlformats.org/officeDocument/2006/relationships/font" Target="fonts/SpecialElite-regular.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86804b7c5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86804b7c5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86804b7c51_0_1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86804b7c51_0_1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86804b7c51_0_1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86804b7c51_0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86804b7c51_0_1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86804b7c51_0_1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86804b7c51_0_1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86804b7c51_0_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86804b7c51_0_1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86804b7c51_0_1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86804b7c51_0_1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86804b7c51_0_1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86804b7c51_0_1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86804b7c51_0_1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86804b7c51_0_1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86804b7c51_0_1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86804b7c51_0_1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86804b7c51_0_1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86804b7c51_0_1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86804b7c51_0_1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86804b7c51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86804b7c51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86804b7c51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86804b7c51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86804b7c51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86804b7c51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86804b7c51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86804b7c51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86804b7c51_0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86804b7c51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86804b7c51_0_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86804b7c51_0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86804b7c51_0_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86804b7c51_0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86804b7c51_0_1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86804b7c51_0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0.png"/><Relationship Id="rId4" Type="http://schemas.openxmlformats.org/officeDocument/2006/relationships/image" Target="../media/image5.png"/><Relationship Id="rId5"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10.png"/><Relationship Id="rId4" Type="http://schemas.openxmlformats.org/officeDocument/2006/relationships/hyperlink" Target="http://drive.google.com/file/d/1m2VcMEZ2WO1JWXZn-glK4EFElnJUNXc9/view" TargetMode="External"/><Relationship Id="rId5"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10.png"/><Relationship Id="rId4" Type="http://schemas.openxmlformats.org/officeDocument/2006/relationships/hyperlink" Target="http://drive.google.com/file/d/12WsSltwNx7ip2OrJ4nZMmCyNBEbHihZS/view" TargetMode="External"/><Relationship Id="rId5"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0.png"/><Relationship Id="rId4" Type="http://schemas.openxmlformats.org/officeDocument/2006/relationships/image" Target="../media/image5.png"/><Relationship Id="rId5"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10.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10.png"/><Relationship Id="rId4"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0.pn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0.png"/><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0.pn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0.png"/><Relationship Id="rId4" Type="http://schemas.openxmlformats.org/officeDocument/2006/relationships/hyperlink" Target="http://drive.google.com/file/d/1CtDp99fshne0v1HVzYV58qY4UCqevZZl/view" TargetMode="External"/><Relationship Id="rId5" Type="http://schemas.openxmlformats.org/officeDocument/2006/relationships/image" Target="../media/image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0.png"/><Relationship Id="rId4" Type="http://schemas.openxmlformats.org/officeDocument/2006/relationships/image" Target="../media/image5.png"/><Relationship Id="rId5"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6A5AF"/>
        </a:solidFill>
      </p:bgPr>
    </p:bg>
    <p:spTree>
      <p:nvGrpSpPr>
        <p:cNvPr id="53" name="Shape 53"/>
        <p:cNvGrpSpPr/>
        <p:nvPr/>
      </p:nvGrpSpPr>
      <p:grpSpPr>
        <a:xfrm>
          <a:off x="0" y="0"/>
          <a:ext cx="0" cy="0"/>
          <a:chOff x="0" y="0"/>
          <a:chExt cx="0" cy="0"/>
        </a:xfrm>
      </p:grpSpPr>
      <p:sp>
        <p:nvSpPr>
          <p:cNvPr id="54" name="Google Shape;54;p13"/>
          <p:cNvSpPr txBox="1"/>
          <p:nvPr>
            <p:ph idx="4294967295" type="title"/>
          </p:nvPr>
        </p:nvSpPr>
        <p:spPr>
          <a:xfrm>
            <a:off x="655925" y="418350"/>
            <a:ext cx="4045200" cy="1482300"/>
          </a:xfrm>
          <a:prstGeom prst="rect">
            <a:avLst/>
          </a:prstGeom>
        </p:spPr>
        <p:txBody>
          <a:bodyPr anchorCtr="0" anchor="t" bIns="91425" lIns="91425" spcFirstLastPara="1" rIns="91425" wrap="square" tIns="91425">
            <a:noAutofit/>
          </a:bodyPr>
          <a:lstStyle/>
          <a:p>
            <a:pPr indent="0" lvl="0" marL="0" rtl="0" algn="ctr">
              <a:spcBef>
                <a:spcPts val="2400"/>
              </a:spcBef>
              <a:spcAft>
                <a:spcPts val="0"/>
              </a:spcAft>
              <a:buNone/>
            </a:pPr>
            <a:r>
              <a:rPr lang="en" sz="1800">
                <a:solidFill>
                  <a:srgbClr val="351C75"/>
                </a:solidFill>
                <a:latin typeface="Special Elite"/>
                <a:ea typeface="Special Elite"/>
                <a:cs typeface="Special Elite"/>
                <a:sym typeface="Special Elite"/>
              </a:rPr>
              <a:t>What strategic roles can adults play during  Discovery?</a:t>
            </a:r>
            <a:endParaRPr sz="1800">
              <a:solidFill>
                <a:srgbClr val="351C75"/>
              </a:solidFill>
              <a:latin typeface="Special Elite"/>
              <a:ea typeface="Special Elite"/>
              <a:cs typeface="Special Elite"/>
              <a:sym typeface="Special Elite"/>
            </a:endParaRPr>
          </a:p>
          <a:p>
            <a:pPr indent="0" lvl="0" marL="0" rtl="0" algn="ctr">
              <a:spcBef>
                <a:spcPts val="2400"/>
              </a:spcBef>
              <a:spcAft>
                <a:spcPts val="0"/>
              </a:spcAft>
              <a:buNone/>
            </a:pPr>
            <a:r>
              <a:rPr lang="en" sz="1800">
                <a:solidFill>
                  <a:srgbClr val="351C75"/>
                </a:solidFill>
                <a:latin typeface="Special Elite"/>
                <a:ea typeface="Special Elite"/>
                <a:cs typeface="Special Elite"/>
                <a:sym typeface="Special Elite"/>
              </a:rPr>
              <a:t>What are the features of effective learning conversations?</a:t>
            </a:r>
            <a:endParaRPr sz="1600"/>
          </a:p>
        </p:txBody>
      </p:sp>
      <p:sp>
        <p:nvSpPr>
          <p:cNvPr id="55" name="Google Shape;55;p13"/>
          <p:cNvSpPr txBox="1"/>
          <p:nvPr>
            <p:ph idx="4294967295" type="subTitle"/>
          </p:nvPr>
        </p:nvSpPr>
        <p:spPr>
          <a:xfrm>
            <a:off x="265500" y="2803075"/>
            <a:ext cx="4045200" cy="1235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800">
                <a:latin typeface="Special Elite"/>
                <a:ea typeface="Special Elite"/>
                <a:cs typeface="Special Elite"/>
                <a:sym typeface="Special Elite"/>
              </a:rPr>
              <a:t>A professional learning Module for Learning Support Officers</a:t>
            </a:r>
            <a:endParaRPr sz="1800"/>
          </a:p>
          <a:p>
            <a:pPr indent="0" lvl="0" marL="0" rtl="0" algn="ctr">
              <a:spcBef>
                <a:spcPts val="1600"/>
              </a:spcBef>
              <a:spcAft>
                <a:spcPts val="0"/>
              </a:spcAft>
              <a:buNone/>
            </a:pPr>
            <a:r>
              <a:rPr b="1" lang="en" sz="1800"/>
              <a:t>Module 1</a:t>
            </a:r>
            <a:endParaRPr b="1" sz="1800"/>
          </a:p>
          <a:p>
            <a:pPr indent="0" lvl="0" marL="0" rtl="0" algn="ctr">
              <a:spcBef>
                <a:spcPts val="1600"/>
              </a:spcBef>
              <a:spcAft>
                <a:spcPts val="1600"/>
              </a:spcAft>
              <a:buNone/>
            </a:pPr>
            <a:r>
              <a:rPr b="1" lang="en"/>
              <a:t>PART B</a:t>
            </a:r>
            <a:endParaRPr b="1"/>
          </a:p>
        </p:txBody>
      </p:sp>
      <p:pic>
        <p:nvPicPr>
          <p:cNvPr id="56" name="Google Shape;56;p13"/>
          <p:cNvPicPr preferRelativeResize="0"/>
          <p:nvPr/>
        </p:nvPicPr>
        <p:blipFill>
          <a:blip r:embed="rId3">
            <a:alphaModFix/>
          </a:blip>
          <a:stretch>
            <a:fillRect/>
          </a:stretch>
        </p:blipFill>
        <p:spPr>
          <a:xfrm>
            <a:off x="5254450" y="238900"/>
            <a:ext cx="3207100" cy="441232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6A5AF"/>
        </a:solidFill>
      </p:bgPr>
    </p:bg>
    <p:spTree>
      <p:nvGrpSpPr>
        <p:cNvPr id="126" name="Shape 126"/>
        <p:cNvGrpSpPr/>
        <p:nvPr/>
      </p:nvGrpSpPr>
      <p:grpSpPr>
        <a:xfrm>
          <a:off x="0" y="0"/>
          <a:ext cx="0" cy="0"/>
          <a:chOff x="0" y="0"/>
          <a:chExt cx="0" cy="0"/>
        </a:xfrm>
      </p:grpSpPr>
      <p:sp>
        <p:nvSpPr>
          <p:cNvPr id="127" name="Google Shape;127;p22"/>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Special Elite"/>
                <a:ea typeface="Special Elite"/>
                <a:cs typeface="Special Elite"/>
                <a:sym typeface="Special Elite"/>
              </a:rPr>
              <a:t>What are the features of a Learning Conversation?</a:t>
            </a:r>
            <a:endParaRPr>
              <a:latin typeface="Special Elite"/>
              <a:ea typeface="Special Elite"/>
              <a:cs typeface="Special Elite"/>
              <a:sym typeface="Special Elite"/>
            </a:endParaRPr>
          </a:p>
        </p:txBody>
      </p:sp>
      <p:pic>
        <p:nvPicPr>
          <p:cNvPr id="128" name="Google Shape;128;p22"/>
          <p:cNvPicPr preferRelativeResize="0"/>
          <p:nvPr/>
        </p:nvPicPr>
        <p:blipFill>
          <a:blip r:embed="rId3">
            <a:alphaModFix/>
          </a:blip>
          <a:stretch>
            <a:fillRect/>
          </a:stretch>
        </p:blipFill>
        <p:spPr>
          <a:xfrm>
            <a:off x="7749825" y="137050"/>
            <a:ext cx="998500" cy="13737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6A5AF"/>
        </a:solidFill>
      </p:bgPr>
    </p:bg>
    <p:spTree>
      <p:nvGrpSpPr>
        <p:cNvPr id="132" name="Shape 132"/>
        <p:cNvGrpSpPr/>
        <p:nvPr/>
      </p:nvGrpSpPr>
      <p:grpSpPr>
        <a:xfrm>
          <a:off x="0" y="0"/>
          <a:ext cx="0" cy="0"/>
          <a:chOff x="0" y="0"/>
          <a:chExt cx="0" cy="0"/>
        </a:xfrm>
      </p:grpSpPr>
      <p:sp>
        <p:nvSpPr>
          <p:cNvPr id="133" name="Google Shape;133;p23"/>
          <p:cNvSpPr txBox="1"/>
          <p:nvPr>
            <p:ph type="title"/>
          </p:nvPr>
        </p:nvSpPr>
        <p:spPr>
          <a:xfrm>
            <a:off x="165575" y="445025"/>
            <a:ext cx="6953700" cy="913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200">
                <a:solidFill>
                  <a:srgbClr val="9900FF"/>
                </a:solidFill>
                <a:latin typeface="Special Elite"/>
                <a:ea typeface="Special Elite"/>
                <a:cs typeface="Special Elite"/>
                <a:sym typeface="Special Elite"/>
              </a:rPr>
              <a:t>Learning Conversations…</a:t>
            </a:r>
            <a:endParaRPr b="1" sz="2200">
              <a:solidFill>
                <a:srgbClr val="9900FF"/>
              </a:solidFill>
              <a:latin typeface="Special Elite"/>
              <a:ea typeface="Special Elite"/>
              <a:cs typeface="Special Elite"/>
              <a:sym typeface="Special Elite"/>
            </a:endParaRPr>
          </a:p>
          <a:p>
            <a:pPr indent="0" lvl="0" marL="0" rtl="0" algn="l">
              <a:spcBef>
                <a:spcPts val="0"/>
              </a:spcBef>
              <a:spcAft>
                <a:spcPts val="0"/>
              </a:spcAft>
              <a:buNone/>
            </a:pPr>
            <a:r>
              <a:rPr b="1" lang="en" sz="2200">
                <a:solidFill>
                  <a:srgbClr val="9900FF"/>
                </a:solidFill>
                <a:latin typeface="Special Elite"/>
                <a:ea typeface="Special Elite"/>
                <a:cs typeface="Special Elite"/>
                <a:sym typeface="Special Elite"/>
              </a:rPr>
              <a:t>An important aspect of scaffolding learning in Discovery…</a:t>
            </a:r>
            <a:endParaRPr b="1" sz="2200">
              <a:solidFill>
                <a:srgbClr val="9900FF"/>
              </a:solidFill>
              <a:latin typeface="Special Elite"/>
              <a:ea typeface="Special Elite"/>
              <a:cs typeface="Special Elite"/>
              <a:sym typeface="Special Elite"/>
            </a:endParaRPr>
          </a:p>
          <a:p>
            <a:pPr indent="0" lvl="0" marL="0" rtl="0" algn="l">
              <a:spcBef>
                <a:spcPts val="0"/>
              </a:spcBef>
              <a:spcAft>
                <a:spcPts val="0"/>
              </a:spcAft>
              <a:buNone/>
            </a:pPr>
            <a:r>
              <a:t/>
            </a:r>
            <a:endParaRPr b="1" sz="2200">
              <a:solidFill>
                <a:srgbClr val="9900FF"/>
              </a:solidFill>
              <a:latin typeface="Special Elite"/>
              <a:ea typeface="Special Elite"/>
              <a:cs typeface="Special Elite"/>
              <a:sym typeface="Special Elite"/>
            </a:endParaRPr>
          </a:p>
          <a:p>
            <a:pPr indent="0" lvl="0" marL="0" rtl="0" algn="l">
              <a:spcBef>
                <a:spcPts val="0"/>
              </a:spcBef>
              <a:spcAft>
                <a:spcPts val="0"/>
              </a:spcAft>
              <a:buNone/>
            </a:pPr>
            <a:r>
              <a:t/>
            </a:r>
            <a:endParaRPr b="1" sz="2200">
              <a:solidFill>
                <a:srgbClr val="9900FF"/>
              </a:solidFill>
              <a:latin typeface="Special Elite"/>
              <a:ea typeface="Special Elite"/>
              <a:cs typeface="Special Elite"/>
              <a:sym typeface="Special Elite"/>
            </a:endParaRPr>
          </a:p>
        </p:txBody>
      </p:sp>
      <p:pic>
        <p:nvPicPr>
          <p:cNvPr id="134" name="Google Shape;134;p23"/>
          <p:cNvPicPr preferRelativeResize="0"/>
          <p:nvPr/>
        </p:nvPicPr>
        <p:blipFill>
          <a:blip r:embed="rId3">
            <a:alphaModFix/>
          </a:blip>
          <a:stretch>
            <a:fillRect/>
          </a:stretch>
        </p:blipFill>
        <p:spPr>
          <a:xfrm>
            <a:off x="7749825" y="137050"/>
            <a:ext cx="998500" cy="1373750"/>
          </a:xfrm>
          <a:prstGeom prst="rect">
            <a:avLst/>
          </a:prstGeom>
          <a:noFill/>
          <a:ln>
            <a:noFill/>
          </a:ln>
        </p:spPr>
      </p:pic>
      <p:sp>
        <p:nvSpPr>
          <p:cNvPr id="135" name="Google Shape;135;p23"/>
          <p:cNvSpPr txBox="1"/>
          <p:nvPr>
            <p:ph idx="1" type="body"/>
          </p:nvPr>
        </p:nvSpPr>
        <p:spPr>
          <a:xfrm>
            <a:off x="311700" y="1797300"/>
            <a:ext cx="8436600" cy="27717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sz="1800">
                <a:solidFill>
                  <a:schemeClr val="dk1"/>
                </a:solidFill>
              </a:rPr>
              <a:t>Conversations will engage the thinking of young learners when they have these characteristics:</a:t>
            </a:r>
            <a:endParaRPr sz="1800">
              <a:solidFill>
                <a:schemeClr val="dk1"/>
              </a:solidFill>
            </a:endParaRPr>
          </a:p>
          <a:p>
            <a:pPr indent="-342900" lvl="0" marL="457200" rtl="0" algn="l">
              <a:lnSpc>
                <a:spcPct val="100000"/>
              </a:lnSpc>
              <a:spcBef>
                <a:spcPts val="0"/>
              </a:spcBef>
              <a:spcAft>
                <a:spcPts val="0"/>
              </a:spcAft>
              <a:buClr>
                <a:schemeClr val="dk1"/>
              </a:buClr>
              <a:buSzPts val="1800"/>
              <a:buFont typeface="Arial"/>
              <a:buAutoNum type="arabicPeriod"/>
            </a:pPr>
            <a:r>
              <a:rPr lang="en" sz="1800">
                <a:solidFill>
                  <a:schemeClr val="dk1"/>
                </a:solidFill>
              </a:rPr>
              <a:t>Learner’s voices are heard the most </a:t>
            </a:r>
            <a:endParaRPr sz="1800">
              <a:solidFill>
                <a:schemeClr val="dk1"/>
              </a:solidFill>
            </a:endParaRPr>
          </a:p>
          <a:p>
            <a:pPr indent="-342900" lvl="0" marL="457200" rtl="0" algn="l">
              <a:lnSpc>
                <a:spcPct val="100000"/>
              </a:lnSpc>
              <a:spcBef>
                <a:spcPts val="0"/>
              </a:spcBef>
              <a:spcAft>
                <a:spcPts val="0"/>
              </a:spcAft>
              <a:buClr>
                <a:schemeClr val="dk1"/>
              </a:buClr>
              <a:buSzPts val="1800"/>
              <a:buFont typeface="Arial"/>
              <a:buAutoNum type="arabicPeriod"/>
            </a:pPr>
            <a:r>
              <a:rPr b="1" lang="en" sz="1800">
                <a:solidFill>
                  <a:schemeClr val="dk1"/>
                </a:solidFill>
              </a:rPr>
              <a:t>Adult talk seeks to discover children’s ideas</a:t>
            </a:r>
            <a:endParaRPr b="1" sz="1800">
              <a:solidFill>
                <a:schemeClr val="dk1"/>
              </a:solidFill>
            </a:endParaRPr>
          </a:p>
          <a:p>
            <a:pPr indent="-342900" lvl="0" marL="457200" rtl="0" algn="l">
              <a:lnSpc>
                <a:spcPct val="100000"/>
              </a:lnSpc>
              <a:spcBef>
                <a:spcPts val="0"/>
              </a:spcBef>
              <a:spcAft>
                <a:spcPts val="0"/>
              </a:spcAft>
              <a:buClr>
                <a:schemeClr val="dk1"/>
              </a:buClr>
              <a:buSzPts val="1800"/>
              <a:buFont typeface="Arial"/>
              <a:buAutoNum type="arabicPeriod"/>
            </a:pPr>
            <a:r>
              <a:rPr lang="en" sz="1800">
                <a:solidFill>
                  <a:schemeClr val="dk1"/>
                </a:solidFill>
              </a:rPr>
              <a:t>Children have opportunity to talk with each other</a:t>
            </a:r>
            <a:endParaRPr sz="1800">
              <a:solidFill>
                <a:schemeClr val="dk1"/>
              </a:solidFill>
            </a:endParaRPr>
          </a:p>
          <a:p>
            <a:pPr indent="-342900" lvl="0" marL="457200" rtl="0" algn="l">
              <a:lnSpc>
                <a:spcPct val="100000"/>
              </a:lnSpc>
              <a:spcBef>
                <a:spcPts val="0"/>
              </a:spcBef>
              <a:spcAft>
                <a:spcPts val="0"/>
              </a:spcAft>
              <a:buClr>
                <a:schemeClr val="dk1"/>
              </a:buClr>
              <a:buSzPts val="1800"/>
              <a:buFont typeface="Arial"/>
              <a:buAutoNum type="arabicPeriod"/>
            </a:pPr>
            <a:r>
              <a:rPr b="1" lang="en" sz="1800">
                <a:solidFill>
                  <a:schemeClr val="dk1"/>
                </a:solidFill>
              </a:rPr>
              <a:t>Children have time to think</a:t>
            </a:r>
            <a:endParaRPr b="1" sz="1800">
              <a:solidFill>
                <a:schemeClr val="dk1"/>
              </a:solidFill>
            </a:endParaRPr>
          </a:p>
          <a:p>
            <a:pPr indent="-342900" lvl="0" marL="457200" rtl="0" algn="l">
              <a:lnSpc>
                <a:spcPct val="100000"/>
              </a:lnSpc>
              <a:spcBef>
                <a:spcPts val="0"/>
              </a:spcBef>
              <a:spcAft>
                <a:spcPts val="0"/>
              </a:spcAft>
              <a:buClr>
                <a:schemeClr val="dk1"/>
              </a:buClr>
              <a:buSzPts val="1800"/>
              <a:buFont typeface="Arial"/>
              <a:buAutoNum type="arabicPeriod"/>
            </a:pPr>
            <a:r>
              <a:rPr lang="en" sz="1800">
                <a:solidFill>
                  <a:schemeClr val="dk1"/>
                </a:solidFill>
              </a:rPr>
              <a:t>Topics connect to children’s interests, explorations and questions</a:t>
            </a:r>
            <a:endParaRPr sz="1800">
              <a:solidFill>
                <a:schemeClr val="dk1"/>
              </a:solidFill>
            </a:endParaRPr>
          </a:p>
          <a:p>
            <a:pPr indent="-342900" lvl="0" marL="457200" rtl="0" algn="l">
              <a:lnSpc>
                <a:spcPct val="100000"/>
              </a:lnSpc>
              <a:spcBef>
                <a:spcPts val="0"/>
              </a:spcBef>
              <a:spcAft>
                <a:spcPts val="0"/>
              </a:spcAft>
              <a:buClr>
                <a:schemeClr val="dk1"/>
              </a:buClr>
              <a:buSzPts val="1800"/>
              <a:buFont typeface="Arial"/>
              <a:buAutoNum type="arabicPeriod"/>
            </a:pPr>
            <a:r>
              <a:rPr lang="en" sz="1800">
                <a:solidFill>
                  <a:schemeClr val="dk1"/>
                </a:solidFill>
              </a:rPr>
              <a:t>Conversations are documented and interpreted to reveal thinking</a:t>
            </a:r>
            <a:endParaRPr sz="1800">
              <a:solidFill>
                <a:schemeClr val="dk1"/>
              </a:solidFill>
            </a:endParaRPr>
          </a:p>
          <a:p>
            <a:pPr indent="-342900" lvl="0" marL="457200" rtl="0" algn="l">
              <a:lnSpc>
                <a:spcPct val="100000"/>
              </a:lnSpc>
              <a:spcBef>
                <a:spcPts val="0"/>
              </a:spcBef>
              <a:spcAft>
                <a:spcPts val="0"/>
              </a:spcAft>
              <a:buClr>
                <a:schemeClr val="dk1"/>
              </a:buClr>
              <a:buSzPts val="1800"/>
              <a:buFont typeface="Arial"/>
              <a:buAutoNum type="arabicPeriod"/>
            </a:pPr>
            <a:r>
              <a:rPr b="1" lang="en" sz="1800">
                <a:solidFill>
                  <a:schemeClr val="dk1"/>
                </a:solidFill>
              </a:rPr>
              <a:t>Conversations are used to stretch children's thinking </a:t>
            </a:r>
            <a:endParaRPr b="1" sz="1800">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b="1" sz="1800">
              <a:solidFill>
                <a:schemeClr val="dk1"/>
              </a:solidFill>
            </a:endParaRPr>
          </a:p>
          <a:p>
            <a:pPr indent="0" lvl="0" marL="0" rtl="0" algn="r">
              <a:lnSpc>
                <a:spcPct val="100000"/>
              </a:lnSpc>
              <a:spcBef>
                <a:spcPts val="0"/>
              </a:spcBef>
              <a:spcAft>
                <a:spcPts val="0"/>
              </a:spcAft>
              <a:buClr>
                <a:schemeClr val="dk1"/>
              </a:buClr>
              <a:buSzPts val="1100"/>
              <a:buFont typeface="Arial"/>
              <a:buNone/>
            </a:pPr>
            <a:r>
              <a:rPr b="1" i="1" lang="en">
                <a:solidFill>
                  <a:schemeClr val="dk1"/>
                </a:solidFill>
              </a:rPr>
              <a:t>Lisa Burman “Are you Listening?”</a:t>
            </a:r>
            <a:endParaRPr sz="1800">
              <a:solidFill>
                <a:srgbClr val="0000FF"/>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6A5AF"/>
        </a:solidFill>
      </p:bgPr>
    </p:bg>
    <p:spTree>
      <p:nvGrpSpPr>
        <p:cNvPr id="139" name="Shape 139"/>
        <p:cNvGrpSpPr/>
        <p:nvPr/>
      </p:nvGrpSpPr>
      <p:grpSpPr>
        <a:xfrm>
          <a:off x="0" y="0"/>
          <a:ext cx="0" cy="0"/>
          <a:chOff x="0" y="0"/>
          <a:chExt cx="0" cy="0"/>
        </a:xfrm>
      </p:grpSpPr>
      <p:sp>
        <p:nvSpPr>
          <p:cNvPr id="140" name="Google Shape;140;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100">
                <a:solidFill>
                  <a:srgbClr val="9900FF"/>
                </a:solidFill>
                <a:latin typeface="Special Elite"/>
                <a:ea typeface="Special Elite"/>
                <a:cs typeface="Special Elite"/>
                <a:sym typeface="Special Elite"/>
              </a:rPr>
              <a:t>Adult talk seeks to discover children’s ideas</a:t>
            </a:r>
            <a:endParaRPr b="1" sz="2100">
              <a:solidFill>
                <a:srgbClr val="9900FF"/>
              </a:solidFill>
              <a:latin typeface="Special Elite"/>
              <a:ea typeface="Special Elite"/>
              <a:cs typeface="Special Elite"/>
              <a:sym typeface="Special Elite"/>
            </a:endParaRPr>
          </a:p>
        </p:txBody>
      </p:sp>
      <p:sp>
        <p:nvSpPr>
          <p:cNvPr id="141" name="Google Shape;141;p24"/>
          <p:cNvSpPr txBox="1"/>
          <p:nvPr>
            <p:ph idx="1" type="body"/>
          </p:nvPr>
        </p:nvSpPr>
        <p:spPr>
          <a:xfrm>
            <a:off x="311700" y="1367925"/>
            <a:ext cx="3999900" cy="30999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600">
                <a:solidFill>
                  <a:srgbClr val="000000"/>
                </a:solidFill>
                <a:latin typeface="Arial"/>
                <a:ea typeface="Arial"/>
                <a:cs typeface="Arial"/>
                <a:sym typeface="Arial"/>
              </a:rPr>
              <a:t>The </a:t>
            </a:r>
            <a:r>
              <a:rPr lang="en" sz="1600">
                <a:solidFill>
                  <a:srgbClr val="000000"/>
                </a:solidFill>
              </a:rPr>
              <a:t>adult’s</a:t>
            </a:r>
            <a:r>
              <a:rPr lang="en" sz="1600">
                <a:solidFill>
                  <a:srgbClr val="000000"/>
                </a:solidFill>
                <a:latin typeface="Arial"/>
                <a:ea typeface="Arial"/>
                <a:cs typeface="Arial"/>
                <a:sym typeface="Arial"/>
              </a:rPr>
              <a:t> role in the learning conversation is to </a:t>
            </a:r>
            <a:r>
              <a:rPr b="1" lang="en" sz="1600">
                <a:solidFill>
                  <a:srgbClr val="000000"/>
                </a:solidFill>
                <a:latin typeface="Arial"/>
                <a:ea typeface="Arial"/>
                <a:cs typeface="Arial"/>
                <a:sym typeface="Arial"/>
              </a:rPr>
              <a:t>stretch learners thinking and understandings about themselves and the world</a:t>
            </a:r>
            <a:r>
              <a:rPr lang="en" sz="1600">
                <a:solidFill>
                  <a:srgbClr val="000000"/>
                </a:solidFill>
                <a:latin typeface="Arial"/>
                <a:ea typeface="Arial"/>
                <a:cs typeface="Arial"/>
                <a:sym typeface="Arial"/>
              </a:rPr>
              <a:t>, NOT to test children's knowledge or control their thinking and actions.  </a:t>
            </a:r>
            <a:endParaRPr sz="1600">
              <a:solidFill>
                <a:srgbClr val="000000"/>
              </a:solidFill>
              <a:latin typeface="Arial"/>
              <a:ea typeface="Arial"/>
              <a:cs typeface="Arial"/>
              <a:sym typeface="Arial"/>
            </a:endParaRPr>
          </a:p>
          <a:p>
            <a:pPr indent="0" lvl="0" marL="0" rtl="0" algn="l">
              <a:lnSpc>
                <a:spcPct val="100000"/>
              </a:lnSpc>
              <a:spcBef>
                <a:spcPts val="0"/>
              </a:spcBef>
              <a:spcAft>
                <a:spcPts val="0"/>
              </a:spcAft>
              <a:buNone/>
            </a:pPr>
            <a:r>
              <a:t/>
            </a:r>
            <a:endParaRPr sz="1600">
              <a:solidFill>
                <a:srgbClr val="000000"/>
              </a:solidFill>
              <a:latin typeface="Arial"/>
              <a:ea typeface="Arial"/>
              <a:cs typeface="Arial"/>
              <a:sym typeface="Arial"/>
            </a:endParaRPr>
          </a:p>
          <a:p>
            <a:pPr indent="0" lvl="0" marL="0" rtl="0" algn="l">
              <a:lnSpc>
                <a:spcPct val="100000"/>
              </a:lnSpc>
              <a:spcBef>
                <a:spcPts val="0"/>
              </a:spcBef>
              <a:spcAft>
                <a:spcPts val="0"/>
              </a:spcAft>
              <a:buNone/>
            </a:pPr>
            <a:r>
              <a:rPr lang="en" sz="1600">
                <a:solidFill>
                  <a:srgbClr val="000000"/>
                </a:solidFill>
                <a:latin typeface="Arial"/>
                <a:ea typeface="Arial"/>
                <a:cs typeface="Arial"/>
                <a:sym typeface="Arial"/>
              </a:rPr>
              <a:t>The focus here is on OPEN </a:t>
            </a:r>
            <a:r>
              <a:rPr lang="en" sz="1600">
                <a:solidFill>
                  <a:srgbClr val="000000"/>
                </a:solidFill>
              </a:rPr>
              <a:t>questions </a:t>
            </a:r>
            <a:r>
              <a:rPr lang="en" sz="1600">
                <a:solidFill>
                  <a:srgbClr val="000000"/>
                </a:solidFill>
                <a:latin typeface="Arial"/>
                <a:ea typeface="Arial"/>
                <a:cs typeface="Arial"/>
                <a:sym typeface="Arial"/>
              </a:rPr>
              <a:t>and not CLOSED </a:t>
            </a:r>
            <a:endParaRPr i="1" sz="1600">
              <a:solidFill>
                <a:srgbClr val="000000"/>
              </a:solidFill>
              <a:latin typeface="Arial"/>
              <a:ea typeface="Arial"/>
              <a:cs typeface="Arial"/>
              <a:sym typeface="Arial"/>
            </a:endParaRPr>
          </a:p>
          <a:p>
            <a:pPr indent="457200" lvl="0" marL="457200" rtl="0" algn="l">
              <a:lnSpc>
                <a:spcPct val="100000"/>
              </a:lnSpc>
              <a:spcBef>
                <a:spcPts val="0"/>
              </a:spcBef>
              <a:spcAft>
                <a:spcPts val="0"/>
              </a:spcAft>
              <a:buNone/>
            </a:pPr>
            <a:r>
              <a:t/>
            </a:r>
            <a:endParaRPr i="1" sz="1400">
              <a:solidFill>
                <a:srgbClr val="000000"/>
              </a:solidFill>
              <a:latin typeface="Arial"/>
              <a:ea typeface="Arial"/>
              <a:cs typeface="Arial"/>
              <a:sym typeface="Arial"/>
            </a:endParaRPr>
          </a:p>
          <a:p>
            <a:pPr indent="0" lvl="0" marL="0" rtl="0" algn="l">
              <a:lnSpc>
                <a:spcPct val="100000"/>
              </a:lnSpc>
              <a:spcBef>
                <a:spcPts val="0"/>
              </a:spcBef>
              <a:spcAft>
                <a:spcPts val="0"/>
              </a:spcAft>
              <a:buNone/>
            </a:pPr>
            <a:r>
              <a:rPr i="1" lang="en" sz="1600">
                <a:solidFill>
                  <a:srgbClr val="000000"/>
                </a:solidFill>
                <a:latin typeface="Arial"/>
                <a:ea typeface="Arial"/>
                <a:cs typeface="Arial"/>
                <a:sym typeface="Arial"/>
              </a:rPr>
              <a:t>Closed: </a:t>
            </a:r>
            <a:r>
              <a:rPr i="1" lang="en" sz="1600">
                <a:solidFill>
                  <a:srgbClr val="000000"/>
                </a:solidFill>
              </a:rPr>
              <a:t>What are you making?</a:t>
            </a:r>
            <a:endParaRPr i="1" sz="1600">
              <a:solidFill>
                <a:srgbClr val="000000"/>
              </a:solidFill>
              <a:latin typeface="Arial"/>
              <a:ea typeface="Arial"/>
              <a:cs typeface="Arial"/>
              <a:sym typeface="Arial"/>
            </a:endParaRPr>
          </a:p>
          <a:p>
            <a:pPr indent="0" lvl="0" marL="0" rtl="0" algn="l">
              <a:lnSpc>
                <a:spcPct val="100000"/>
              </a:lnSpc>
              <a:spcBef>
                <a:spcPts val="0"/>
              </a:spcBef>
              <a:spcAft>
                <a:spcPts val="0"/>
              </a:spcAft>
              <a:buNone/>
            </a:pPr>
            <a:r>
              <a:rPr i="1" lang="en" sz="1600">
                <a:solidFill>
                  <a:srgbClr val="000000"/>
                </a:solidFill>
                <a:latin typeface="Arial"/>
                <a:ea typeface="Arial"/>
                <a:cs typeface="Arial"/>
                <a:sym typeface="Arial"/>
              </a:rPr>
              <a:t>Open: </a:t>
            </a:r>
            <a:r>
              <a:rPr i="1" lang="en" sz="1600">
                <a:solidFill>
                  <a:srgbClr val="000000"/>
                </a:solidFill>
              </a:rPr>
              <a:t>How did you come up with that idea?</a:t>
            </a:r>
            <a:endParaRPr sz="1600">
              <a:solidFill>
                <a:srgbClr val="000000"/>
              </a:solidFill>
              <a:latin typeface="Arial"/>
              <a:ea typeface="Arial"/>
              <a:cs typeface="Arial"/>
              <a:sym typeface="Arial"/>
            </a:endParaRPr>
          </a:p>
          <a:p>
            <a:pPr indent="0" lvl="0" marL="0" rtl="0" algn="l">
              <a:lnSpc>
                <a:spcPct val="100000"/>
              </a:lnSpc>
              <a:spcBef>
                <a:spcPts val="0"/>
              </a:spcBef>
              <a:spcAft>
                <a:spcPts val="0"/>
              </a:spcAft>
              <a:buNone/>
            </a:pPr>
            <a:r>
              <a:t/>
            </a:r>
            <a:endParaRPr b="1" i="1" sz="1000">
              <a:solidFill>
                <a:srgbClr val="000000"/>
              </a:solidFill>
              <a:latin typeface="Arial"/>
              <a:ea typeface="Arial"/>
              <a:cs typeface="Arial"/>
              <a:sym typeface="Arial"/>
            </a:endParaRPr>
          </a:p>
        </p:txBody>
      </p:sp>
      <p:sp>
        <p:nvSpPr>
          <p:cNvPr id="142" name="Google Shape;142;p24"/>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t/>
            </a:r>
            <a:endParaRPr sz="1800">
              <a:solidFill>
                <a:schemeClr val="accent3"/>
              </a:solidFill>
              <a:latin typeface="Arial"/>
              <a:ea typeface="Arial"/>
              <a:cs typeface="Arial"/>
              <a:sym typeface="Arial"/>
            </a:endParaRPr>
          </a:p>
          <a:p>
            <a:pPr indent="0" lvl="0" marL="0" rtl="0" algn="ctr">
              <a:lnSpc>
                <a:spcPct val="100000"/>
              </a:lnSpc>
              <a:spcBef>
                <a:spcPts val="0"/>
              </a:spcBef>
              <a:spcAft>
                <a:spcPts val="0"/>
              </a:spcAft>
              <a:buNone/>
            </a:pPr>
            <a:r>
              <a:t/>
            </a:r>
            <a:endParaRPr sz="1800">
              <a:solidFill>
                <a:schemeClr val="accent3"/>
              </a:solidFill>
              <a:latin typeface="Arial"/>
              <a:ea typeface="Arial"/>
              <a:cs typeface="Arial"/>
              <a:sym typeface="Arial"/>
            </a:endParaRPr>
          </a:p>
          <a:p>
            <a:pPr indent="0" lvl="0" marL="0" rtl="0" algn="ctr">
              <a:lnSpc>
                <a:spcPct val="100000"/>
              </a:lnSpc>
              <a:spcBef>
                <a:spcPts val="0"/>
              </a:spcBef>
              <a:spcAft>
                <a:spcPts val="0"/>
              </a:spcAft>
              <a:buNone/>
            </a:pPr>
            <a:r>
              <a:rPr lang="en" sz="1800">
                <a:solidFill>
                  <a:srgbClr val="666666"/>
                </a:solidFill>
                <a:latin typeface="Arial"/>
                <a:ea typeface="Arial"/>
                <a:cs typeface="Arial"/>
                <a:sym typeface="Arial"/>
              </a:rPr>
              <a:t>The </a:t>
            </a:r>
            <a:r>
              <a:rPr lang="en" sz="1800">
                <a:solidFill>
                  <a:srgbClr val="666666"/>
                </a:solidFill>
              </a:rPr>
              <a:t>adult</a:t>
            </a:r>
            <a:r>
              <a:rPr lang="en" sz="1800">
                <a:solidFill>
                  <a:srgbClr val="666666"/>
                </a:solidFill>
                <a:latin typeface="Arial"/>
                <a:ea typeface="Arial"/>
                <a:cs typeface="Arial"/>
                <a:sym typeface="Arial"/>
              </a:rPr>
              <a:t>s role is to ask questions that seek to </a:t>
            </a:r>
            <a:r>
              <a:rPr b="1" lang="en" sz="1800">
                <a:solidFill>
                  <a:srgbClr val="666666"/>
                </a:solidFill>
              </a:rPr>
              <a:t>u</a:t>
            </a:r>
            <a:r>
              <a:rPr b="1" lang="en" sz="1800">
                <a:solidFill>
                  <a:srgbClr val="666666"/>
                </a:solidFill>
              </a:rPr>
              <a:t>ncover children’s thinking </a:t>
            </a:r>
            <a:r>
              <a:rPr lang="en" sz="1800">
                <a:solidFill>
                  <a:srgbClr val="666666"/>
                </a:solidFill>
                <a:latin typeface="Arial"/>
                <a:ea typeface="Arial"/>
                <a:cs typeface="Arial"/>
                <a:sym typeface="Arial"/>
              </a:rPr>
              <a:t>rather than asking questions that tell you the answer you already know or the an</a:t>
            </a:r>
            <a:r>
              <a:rPr lang="en" sz="1800">
                <a:solidFill>
                  <a:srgbClr val="666666"/>
                </a:solidFill>
              </a:rPr>
              <a:t>swer that we perceive to be “right” </a:t>
            </a:r>
            <a:endParaRPr sz="1800">
              <a:solidFill>
                <a:srgbClr val="666666"/>
              </a:solidFill>
              <a:latin typeface="Arial"/>
              <a:ea typeface="Arial"/>
              <a:cs typeface="Arial"/>
              <a:sym typeface="Arial"/>
            </a:endParaRPr>
          </a:p>
          <a:p>
            <a:pPr indent="0" lvl="0" marL="0" rtl="0" algn="l">
              <a:spcBef>
                <a:spcPts val="0"/>
              </a:spcBef>
              <a:spcAft>
                <a:spcPts val="1600"/>
              </a:spcAft>
              <a:buNone/>
            </a:pPr>
            <a:r>
              <a:t/>
            </a:r>
            <a:endParaRPr/>
          </a:p>
        </p:txBody>
      </p:sp>
      <p:pic>
        <p:nvPicPr>
          <p:cNvPr id="143" name="Google Shape;143;p24"/>
          <p:cNvPicPr preferRelativeResize="0"/>
          <p:nvPr/>
        </p:nvPicPr>
        <p:blipFill>
          <a:blip r:embed="rId3">
            <a:alphaModFix/>
          </a:blip>
          <a:stretch>
            <a:fillRect/>
          </a:stretch>
        </p:blipFill>
        <p:spPr>
          <a:xfrm>
            <a:off x="7749825" y="137050"/>
            <a:ext cx="998500" cy="13737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6A5AF"/>
        </a:solidFill>
      </p:bgPr>
    </p:bg>
    <p:spTree>
      <p:nvGrpSpPr>
        <p:cNvPr id="147" name="Shape 147"/>
        <p:cNvGrpSpPr/>
        <p:nvPr/>
      </p:nvGrpSpPr>
      <p:grpSpPr>
        <a:xfrm>
          <a:off x="0" y="0"/>
          <a:ext cx="0" cy="0"/>
          <a:chOff x="0" y="0"/>
          <a:chExt cx="0" cy="0"/>
        </a:xfrm>
      </p:grpSpPr>
      <p:sp>
        <p:nvSpPr>
          <p:cNvPr id="148" name="Google Shape;148;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100">
                <a:solidFill>
                  <a:srgbClr val="9900FF"/>
                </a:solidFill>
                <a:latin typeface="Special Elite"/>
                <a:ea typeface="Special Elite"/>
                <a:cs typeface="Special Elite"/>
                <a:sym typeface="Special Elite"/>
              </a:rPr>
              <a:t>Children are given time to think during the </a:t>
            </a:r>
            <a:endParaRPr b="1" sz="2100">
              <a:solidFill>
                <a:srgbClr val="9900FF"/>
              </a:solidFill>
              <a:latin typeface="Special Elite"/>
              <a:ea typeface="Special Elite"/>
              <a:cs typeface="Special Elite"/>
              <a:sym typeface="Special Elite"/>
            </a:endParaRPr>
          </a:p>
          <a:p>
            <a:pPr indent="0" lvl="0" marL="0" rtl="0" algn="ctr">
              <a:spcBef>
                <a:spcPts val="0"/>
              </a:spcBef>
              <a:spcAft>
                <a:spcPts val="0"/>
              </a:spcAft>
              <a:buNone/>
            </a:pPr>
            <a:r>
              <a:rPr b="1" lang="en" sz="2100">
                <a:solidFill>
                  <a:srgbClr val="9900FF"/>
                </a:solidFill>
                <a:latin typeface="Special Elite"/>
                <a:ea typeface="Special Elite"/>
                <a:cs typeface="Special Elite"/>
                <a:sym typeface="Special Elite"/>
              </a:rPr>
              <a:t>conversation </a:t>
            </a:r>
            <a:endParaRPr b="1" sz="2100">
              <a:solidFill>
                <a:srgbClr val="9900FF"/>
              </a:solidFill>
              <a:latin typeface="Special Elite"/>
              <a:ea typeface="Special Elite"/>
              <a:cs typeface="Special Elite"/>
              <a:sym typeface="Special Elite"/>
            </a:endParaRPr>
          </a:p>
        </p:txBody>
      </p:sp>
      <p:sp>
        <p:nvSpPr>
          <p:cNvPr id="149" name="Google Shape;149;p25"/>
          <p:cNvSpPr txBox="1"/>
          <p:nvPr>
            <p:ph idx="1" type="body"/>
          </p:nvPr>
        </p:nvSpPr>
        <p:spPr>
          <a:xfrm>
            <a:off x="311700" y="1367925"/>
            <a:ext cx="3999900" cy="30999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600">
                <a:solidFill>
                  <a:srgbClr val="000000"/>
                </a:solidFill>
              </a:rPr>
              <a:t>Research shows the benefits of allowing silence during a conversation.  </a:t>
            </a:r>
            <a:endParaRPr sz="1600">
              <a:solidFill>
                <a:srgbClr val="000000"/>
              </a:solidFill>
            </a:endParaRPr>
          </a:p>
          <a:p>
            <a:pPr indent="0" lvl="0" marL="0" rtl="0" algn="l">
              <a:lnSpc>
                <a:spcPct val="100000"/>
              </a:lnSpc>
              <a:spcBef>
                <a:spcPts val="0"/>
              </a:spcBef>
              <a:spcAft>
                <a:spcPts val="0"/>
              </a:spcAft>
              <a:buNone/>
            </a:pPr>
            <a:r>
              <a:t/>
            </a:r>
            <a:endParaRPr sz="1600">
              <a:solidFill>
                <a:srgbClr val="000000"/>
              </a:solidFill>
            </a:endParaRPr>
          </a:p>
          <a:p>
            <a:pPr indent="0" lvl="0" marL="0" rtl="0" algn="l">
              <a:lnSpc>
                <a:spcPct val="100000"/>
              </a:lnSpc>
              <a:spcBef>
                <a:spcPts val="0"/>
              </a:spcBef>
              <a:spcAft>
                <a:spcPts val="0"/>
              </a:spcAft>
              <a:buNone/>
            </a:pPr>
            <a:r>
              <a:rPr b="1" lang="en" sz="1600">
                <a:solidFill>
                  <a:srgbClr val="000000"/>
                </a:solidFill>
              </a:rPr>
              <a:t>Thinking time</a:t>
            </a:r>
            <a:r>
              <a:rPr lang="en" sz="1600">
                <a:solidFill>
                  <a:srgbClr val="000000"/>
                </a:solidFill>
              </a:rPr>
              <a:t> allowed learners to give longer and more “on topic” responses and decreased the “I don’t know” response </a:t>
            </a:r>
            <a:endParaRPr sz="1600">
              <a:solidFill>
                <a:srgbClr val="000000"/>
              </a:solidFill>
            </a:endParaRPr>
          </a:p>
          <a:p>
            <a:pPr indent="0" lvl="0" marL="0" rtl="0" algn="ctr">
              <a:lnSpc>
                <a:spcPct val="100000"/>
              </a:lnSpc>
              <a:spcBef>
                <a:spcPts val="0"/>
              </a:spcBef>
              <a:spcAft>
                <a:spcPts val="0"/>
              </a:spcAft>
              <a:buNone/>
            </a:pPr>
            <a:r>
              <a:rPr i="1" lang="en" sz="1600">
                <a:solidFill>
                  <a:srgbClr val="000000"/>
                </a:solidFill>
              </a:rPr>
              <a:t>(Mary Budd Rowe research, 1987)</a:t>
            </a:r>
            <a:endParaRPr i="1" sz="1600">
              <a:solidFill>
                <a:srgbClr val="000000"/>
              </a:solidFill>
            </a:endParaRPr>
          </a:p>
          <a:p>
            <a:pPr indent="0" lvl="0" marL="0" rtl="0" algn="l">
              <a:lnSpc>
                <a:spcPct val="100000"/>
              </a:lnSpc>
              <a:spcBef>
                <a:spcPts val="0"/>
              </a:spcBef>
              <a:spcAft>
                <a:spcPts val="0"/>
              </a:spcAft>
              <a:buNone/>
            </a:pPr>
            <a:r>
              <a:t/>
            </a:r>
            <a:endParaRPr sz="1600">
              <a:solidFill>
                <a:srgbClr val="000000"/>
              </a:solidFill>
              <a:latin typeface="Arial"/>
              <a:ea typeface="Arial"/>
              <a:cs typeface="Arial"/>
              <a:sym typeface="Arial"/>
            </a:endParaRPr>
          </a:p>
          <a:p>
            <a:pPr indent="0" lvl="0" marL="0" rtl="0" algn="l">
              <a:lnSpc>
                <a:spcPct val="100000"/>
              </a:lnSpc>
              <a:spcBef>
                <a:spcPts val="0"/>
              </a:spcBef>
              <a:spcAft>
                <a:spcPts val="0"/>
              </a:spcAft>
              <a:buNone/>
            </a:pPr>
            <a:r>
              <a:rPr lang="en" sz="1600">
                <a:solidFill>
                  <a:srgbClr val="000000"/>
                </a:solidFill>
                <a:latin typeface="Arial"/>
                <a:ea typeface="Arial"/>
                <a:cs typeface="Arial"/>
                <a:sym typeface="Arial"/>
              </a:rPr>
              <a:t>The focus here is </a:t>
            </a:r>
            <a:r>
              <a:rPr lang="en" sz="1600">
                <a:solidFill>
                  <a:srgbClr val="000000"/>
                </a:solidFill>
              </a:rPr>
              <a:t>to allow the child time to take in information from either yourself or another student (if a small group conversation) and make connections to what they are doing and also what they think.  </a:t>
            </a:r>
            <a:endParaRPr i="1" sz="1600">
              <a:solidFill>
                <a:srgbClr val="000000"/>
              </a:solidFill>
              <a:latin typeface="Arial"/>
              <a:ea typeface="Arial"/>
              <a:cs typeface="Arial"/>
              <a:sym typeface="Arial"/>
            </a:endParaRPr>
          </a:p>
          <a:p>
            <a:pPr indent="0" lvl="0" marL="0" rtl="0" algn="l">
              <a:lnSpc>
                <a:spcPct val="100000"/>
              </a:lnSpc>
              <a:spcBef>
                <a:spcPts val="0"/>
              </a:spcBef>
              <a:spcAft>
                <a:spcPts val="0"/>
              </a:spcAft>
              <a:buNone/>
            </a:pPr>
            <a:r>
              <a:t/>
            </a:r>
            <a:endParaRPr sz="1600">
              <a:solidFill>
                <a:srgbClr val="000000"/>
              </a:solidFill>
              <a:latin typeface="Arial"/>
              <a:ea typeface="Arial"/>
              <a:cs typeface="Arial"/>
              <a:sym typeface="Arial"/>
            </a:endParaRPr>
          </a:p>
          <a:p>
            <a:pPr indent="0" lvl="0" marL="0" rtl="0" algn="l">
              <a:lnSpc>
                <a:spcPct val="100000"/>
              </a:lnSpc>
              <a:spcBef>
                <a:spcPts val="0"/>
              </a:spcBef>
              <a:spcAft>
                <a:spcPts val="0"/>
              </a:spcAft>
              <a:buNone/>
            </a:pPr>
            <a:r>
              <a:t/>
            </a:r>
            <a:endParaRPr b="1" i="1" sz="1000">
              <a:solidFill>
                <a:srgbClr val="000000"/>
              </a:solidFill>
              <a:latin typeface="Arial"/>
              <a:ea typeface="Arial"/>
              <a:cs typeface="Arial"/>
              <a:sym typeface="Arial"/>
            </a:endParaRPr>
          </a:p>
        </p:txBody>
      </p:sp>
      <p:sp>
        <p:nvSpPr>
          <p:cNvPr id="150" name="Google Shape;150;p2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t/>
            </a:r>
            <a:endParaRPr sz="1800">
              <a:solidFill>
                <a:schemeClr val="accent3"/>
              </a:solidFill>
              <a:latin typeface="Arial"/>
              <a:ea typeface="Arial"/>
              <a:cs typeface="Arial"/>
              <a:sym typeface="Arial"/>
            </a:endParaRPr>
          </a:p>
          <a:p>
            <a:pPr indent="0" lvl="0" marL="0" rtl="0" algn="ctr">
              <a:lnSpc>
                <a:spcPct val="100000"/>
              </a:lnSpc>
              <a:spcBef>
                <a:spcPts val="0"/>
              </a:spcBef>
              <a:spcAft>
                <a:spcPts val="0"/>
              </a:spcAft>
              <a:buNone/>
            </a:pPr>
            <a:r>
              <a:t/>
            </a:r>
            <a:endParaRPr sz="1800">
              <a:solidFill>
                <a:schemeClr val="accent3"/>
              </a:solidFill>
              <a:latin typeface="Arial"/>
              <a:ea typeface="Arial"/>
              <a:cs typeface="Arial"/>
              <a:sym typeface="Arial"/>
            </a:endParaRPr>
          </a:p>
          <a:p>
            <a:pPr indent="0" lvl="0" marL="0" rtl="0" algn="ctr">
              <a:lnSpc>
                <a:spcPct val="100000"/>
              </a:lnSpc>
              <a:spcBef>
                <a:spcPts val="0"/>
              </a:spcBef>
              <a:spcAft>
                <a:spcPts val="0"/>
              </a:spcAft>
              <a:buNone/>
            </a:pPr>
            <a:r>
              <a:rPr lang="en" sz="1800">
                <a:solidFill>
                  <a:srgbClr val="666666"/>
                </a:solidFill>
              </a:rPr>
              <a:t>Conversations need to be at a relaxed pace giving time for thinking, reflection and sharing</a:t>
            </a:r>
            <a:endParaRPr sz="1800">
              <a:solidFill>
                <a:srgbClr val="666666"/>
              </a:solidFill>
            </a:endParaRPr>
          </a:p>
          <a:p>
            <a:pPr indent="0" lvl="0" marL="0" rtl="0" algn="ctr">
              <a:lnSpc>
                <a:spcPct val="100000"/>
              </a:lnSpc>
              <a:spcBef>
                <a:spcPts val="0"/>
              </a:spcBef>
              <a:spcAft>
                <a:spcPts val="0"/>
              </a:spcAft>
              <a:buNone/>
            </a:pPr>
            <a:r>
              <a:t/>
            </a:r>
            <a:endParaRPr sz="1800">
              <a:solidFill>
                <a:srgbClr val="666666"/>
              </a:solidFill>
            </a:endParaRPr>
          </a:p>
          <a:p>
            <a:pPr indent="0" lvl="0" marL="0" rtl="0" algn="ctr">
              <a:lnSpc>
                <a:spcPct val="100000"/>
              </a:lnSpc>
              <a:spcBef>
                <a:spcPts val="0"/>
              </a:spcBef>
              <a:spcAft>
                <a:spcPts val="0"/>
              </a:spcAft>
              <a:buNone/>
            </a:pPr>
            <a:r>
              <a:rPr lang="en" sz="1800">
                <a:solidFill>
                  <a:srgbClr val="666666"/>
                </a:solidFill>
              </a:rPr>
              <a:t>Be conscious of “jumping in” too early to fill the silence</a:t>
            </a:r>
            <a:endParaRPr sz="1800">
              <a:solidFill>
                <a:srgbClr val="666666"/>
              </a:solidFill>
            </a:endParaRPr>
          </a:p>
          <a:p>
            <a:pPr indent="0" lvl="0" marL="0" rtl="0" algn="ctr">
              <a:lnSpc>
                <a:spcPct val="100000"/>
              </a:lnSpc>
              <a:spcBef>
                <a:spcPts val="0"/>
              </a:spcBef>
              <a:spcAft>
                <a:spcPts val="0"/>
              </a:spcAft>
              <a:buNone/>
            </a:pPr>
            <a:r>
              <a:t/>
            </a:r>
            <a:endParaRPr sz="1800">
              <a:solidFill>
                <a:srgbClr val="666666"/>
              </a:solidFill>
            </a:endParaRPr>
          </a:p>
          <a:p>
            <a:pPr indent="0" lvl="0" marL="0" rtl="0" algn="l">
              <a:lnSpc>
                <a:spcPct val="100000"/>
              </a:lnSpc>
              <a:spcBef>
                <a:spcPts val="0"/>
              </a:spcBef>
              <a:spcAft>
                <a:spcPts val="0"/>
              </a:spcAft>
              <a:buNone/>
            </a:pPr>
            <a:r>
              <a:rPr lang="en" sz="1800">
                <a:solidFill>
                  <a:srgbClr val="CC0000"/>
                </a:solidFill>
              </a:rPr>
              <a:t>TIP:  Reluctant child?  Commentating the play is often a good starting point</a:t>
            </a:r>
            <a:endParaRPr sz="1800">
              <a:solidFill>
                <a:srgbClr val="CC0000"/>
              </a:solidFill>
            </a:endParaRPr>
          </a:p>
        </p:txBody>
      </p:sp>
      <p:pic>
        <p:nvPicPr>
          <p:cNvPr id="151" name="Google Shape;151;p25"/>
          <p:cNvPicPr preferRelativeResize="0"/>
          <p:nvPr/>
        </p:nvPicPr>
        <p:blipFill>
          <a:blip r:embed="rId3">
            <a:alphaModFix/>
          </a:blip>
          <a:stretch>
            <a:fillRect/>
          </a:stretch>
        </p:blipFill>
        <p:spPr>
          <a:xfrm>
            <a:off x="7749825" y="137050"/>
            <a:ext cx="998500" cy="13737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6A5AF"/>
        </a:solidFill>
      </p:bgPr>
    </p:bg>
    <p:spTree>
      <p:nvGrpSpPr>
        <p:cNvPr id="155" name="Shape 155"/>
        <p:cNvGrpSpPr/>
        <p:nvPr/>
      </p:nvGrpSpPr>
      <p:grpSpPr>
        <a:xfrm>
          <a:off x="0" y="0"/>
          <a:ext cx="0" cy="0"/>
          <a:chOff x="0" y="0"/>
          <a:chExt cx="0" cy="0"/>
        </a:xfrm>
      </p:grpSpPr>
      <p:sp>
        <p:nvSpPr>
          <p:cNvPr id="156" name="Google Shape;156;p2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100">
                <a:solidFill>
                  <a:srgbClr val="9900FF"/>
                </a:solidFill>
                <a:latin typeface="Special Elite"/>
                <a:ea typeface="Special Elite"/>
                <a:cs typeface="Special Elite"/>
                <a:sym typeface="Special Elite"/>
              </a:rPr>
              <a:t>Conversations are used to stretch children’s </a:t>
            </a:r>
            <a:endParaRPr b="1" sz="2100">
              <a:solidFill>
                <a:srgbClr val="9900FF"/>
              </a:solidFill>
              <a:latin typeface="Special Elite"/>
              <a:ea typeface="Special Elite"/>
              <a:cs typeface="Special Elite"/>
              <a:sym typeface="Special Elite"/>
            </a:endParaRPr>
          </a:p>
          <a:p>
            <a:pPr indent="0" lvl="0" marL="0" rtl="0" algn="ctr">
              <a:spcBef>
                <a:spcPts val="0"/>
              </a:spcBef>
              <a:spcAft>
                <a:spcPts val="0"/>
              </a:spcAft>
              <a:buNone/>
            </a:pPr>
            <a:r>
              <a:rPr b="1" lang="en" sz="2100">
                <a:solidFill>
                  <a:srgbClr val="9900FF"/>
                </a:solidFill>
                <a:latin typeface="Special Elite"/>
                <a:ea typeface="Special Elite"/>
                <a:cs typeface="Special Elite"/>
                <a:sym typeface="Special Elite"/>
              </a:rPr>
              <a:t>thinking and learning </a:t>
            </a:r>
            <a:endParaRPr b="1" sz="2100">
              <a:solidFill>
                <a:srgbClr val="9900FF"/>
              </a:solidFill>
              <a:latin typeface="Special Elite"/>
              <a:ea typeface="Special Elite"/>
              <a:cs typeface="Special Elite"/>
              <a:sym typeface="Special Elite"/>
            </a:endParaRPr>
          </a:p>
        </p:txBody>
      </p:sp>
      <p:sp>
        <p:nvSpPr>
          <p:cNvPr id="157" name="Google Shape;157;p26"/>
          <p:cNvSpPr txBox="1"/>
          <p:nvPr>
            <p:ph idx="1" type="body"/>
          </p:nvPr>
        </p:nvSpPr>
        <p:spPr>
          <a:xfrm>
            <a:off x="311700" y="1367925"/>
            <a:ext cx="4071900" cy="30999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solidFill>
                  <a:schemeClr val="dk1"/>
                </a:solidFill>
              </a:rPr>
              <a:t>Conversations engage children in constructing their understandings.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a:solidFill>
                  <a:schemeClr val="dk1"/>
                </a:solidFill>
              </a:rPr>
              <a:t>Through conversation, children’s prior knowledge and current understandings -  or working theories - are revealed to us</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a:solidFill>
                  <a:schemeClr val="dk1"/>
                </a:solidFill>
              </a:rPr>
              <a:t>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a:solidFill>
                  <a:schemeClr val="dk1"/>
                </a:solidFill>
              </a:rPr>
              <a:t>The teachers role is to then ask “What learning experiences could I provide to stretch this understanding?”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b="1" i="1" lang="en">
                <a:solidFill>
                  <a:schemeClr val="dk1"/>
                </a:solidFill>
              </a:rPr>
              <a:t>Listen beyond their words and listen to their ideas</a:t>
            </a:r>
            <a:r>
              <a:rPr b="1" lang="en">
                <a:solidFill>
                  <a:schemeClr val="dk1"/>
                </a:solidFill>
              </a:rPr>
              <a:t>.  </a:t>
            </a:r>
            <a:endParaRPr b="1">
              <a:solidFill>
                <a:schemeClr val="dk1"/>
              </a:solidFill>
            </a:endParaRPr>
          </a:p>
        </p:txBody>
      </p:sp>
      <p:pic>
        <p:nvPicPr>
          <p:cNvPr id="158" name="Google Shape;158;p26"/>
          <p:cNvPicPr preferRelativeResize="0"/>
          <p:nvPr/>
        </p:nvPicPr>
        <p:blipFill>
          <a:blip r:embed="rId3">
            <a:alphaModFix/>
          </a:blip>
          <a:stretch>
            <a:fillRect/>
          </a:stretch>
        </p:blipFill>
        <p:spPr>
          <a:xfrm>
            <a:off x="7749825" y="137050"/>
            <a:ext cx="998500" cy="1373750"/>
          </a:xfrm>
          <a:prstGeom prst="rect">
            <a:avLst/>
          </a:prstGeom>
          <a:noFill/>
          <a:ln>
            <a:noFill/>
          </a:ln>
        </p:spPr>
      </p:pic>
      <p:sp>
        <p:nvSpPr>
          <p:cNvPr id="159" name="Google Shape;159;p26"/>
          <p:cNvSpPr txBox="1"/>
          <p:nvPr>
            <p:ph idx="1" type="body"/>
          </p:nvPr>
        </p:nvSpPr>
        <p:spPr>
          <a:xfrm>
            <a:off x="4760400" y="1593400"/>
            <a:ext cx="4071900" cy="28743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a:solidFill>
                  <a:schemeClr val="dk1"/>
                </a:solidFill>
              </a:rPr>
              <a:t>Conversations are the vehicle for enhancing student vocabulary and oral language</a:t>
            </a:r>
            <a:endParaRPr>
              <a:solidFill>
                <a:schemeClr val="dk1"/>
              </a:solidFill>
            </a:endParaRPr>
          </a:p>
          <a:p>
            <a:pPr indent="0" lvl="0" marL="0" rtl="0" algn="l">
              <a:lnSpc>
                <a:spcPct val="100000"/>
              </a:lnSpc>
              <a:spcBef>
                <a:spcPts val="0"/>
              </a:spcBef>
              <a:spcAft>
                <a:spcPts val="0"/>
              </a:spcAft>
              <a:buNone/>
            </a:pPr>
            <a:r>
              <a:t/>
            </a:r>
            <a:endParaRPr>
              <a:solidFill>
                <a:schemeClr val="dk1"/>
              </a:solidFill>
            </a:endParaRPr>
          </a:p>
          <a:p>
            <a:pPr indent="0" lvl="0" marL="0" rtl="0" algn="l">
              <a:lnSpc>
                <a:spcPct val="100000"/>
              </a:lnSpc>
              <a:spcBef>
                <a:spcPts val="0"/>
              </a:spcBef>
              <a:spcAft>
                <a:spcPts val="0"/>
              </a:spcAft>
              <a:buNone/>
            </a:pPr>
            <a:r>
              <a:rPr lang="en">
                <a:solidFill>
                  <a:schemeClr val="dk1"/>
                </a:solidFill>
              </a:rPr>
              <a:t>Tier 1 words:  everyday words  - easy to use </a:t>
            </a:r>
            <a:endParaRPr>
              <a:solidFill>
                <a:schemeClr val="dk1"/>
              </a:solidFill>
            </a:endParaRPr>
          </a:p>
          <a:p>
            <a:pPr indent="0" lvl="0" marL="0" rtl="0" algn="l">
              <a:lnSpc>
                <a:spcPct val="100000"/>
              </a:lnSpc>
              <a:spcBef>
                <a:spcPts val="0"/>
              </a:spcBef>
              <a:spcAft>
                <a:spcPts val="0"/>
              </a:spcAft>
              <a:buNone/>
            </a:pPr>
            <a:r>
              <a:rPr lang="en">
                <a:solidFill>
                  <a:schemeClr val="dk1"/>
                </a:solidFill>
              </a:rPr>
              <a:t>(e.g. the fairy has </a:t>
            </a:r>
            <a:r>
              <a:rPr b="1" lang="en">
                <a:solidFill>
                  <a:schemeClr val="dk1"/>
                </a:solidFill>
              </a:rPr>
              <a:t>gone</a:t>
            </a:r>
            <a:r>
              <a:rPr lang="en">
                <a:solidFill>
                  <a:schemeClr val="dk1"/>
                </a:solidFill>
              </a:rPr>
              <a:t>)</a:t>
            </a:r>
            <a:endParaRPr>
              <a:solidFill>
                <a:schemeClr val="dk1"/>
              </a:solidFill>
            </a:endParaRPr>
          </a:p>
          <a:p>
            <a:pPr indent="0" lvl="0" marL="0" rtl="0" algn="l">
              <a:lnSpc>
                <a:spcPct val="100000"/>
              </a:lnSpc>
              <a:spcBef>
                <a:spcPts val="0"/>
              </a:spcBef>
              <a:spcAft>
                <a:spcPts val="0"/>
              </a:spcAft>
              <a:buNone/>
            </a:pPr>
            <a:r>
              <a:t/>
            </a:r>
            <a:endParaRPr>
              <a:solidFill>
                <a:schemeClr val="dk1"/>
              </a:solidFill>
            </a:endParaRPr>
          </a:p>
          <a:p>
            <a:pPr indent="0" lvl="0" marL="0" rtl="0" algn="l">
              <a:lnSpc>
                <a:spcPct val="100000"/>
              </a:lnSpc>
              <a:spcBef>
                <a:spcPts val="0"/>
              </a:spcBef>
              <a:spcAft>
                <a:spcPts val="0"/>
              </a:spcAft>
              <a:buNone/>
            </a:pPr>
            <a:r>
              <a:rPr lang="en">
                <a:solidFill>
                  <a:schemeClr val="dk1"/>
                </a:solidFill>
              </a:rPr>
              <a:t>Tier 2 words:  less likely used in oral language contexts by children but more likely in written contexts...Tier 2 words more likely used by adults </a:t>
            </a:r>
            <a:endParaRPr>
              <a:solidFill>
                <a:schemeClr val="dk1"/>
              </a:solidFill>
            </a:endParaRPr>
          </a:p>
          <a:p>
            <a:pPr indent="0" lvl="0" marL="0" rtl="0" algn="l">
              <a:lnSpc>
                <a:spcPct val="100000"/>
              </a:lnSpc>
              <a:spcBef>
                <a:spcPts val="0"/>
              </a:spcBef>
              <a:spcAft>
                <a:spcPts val="0"/>
              </a:spcAft>
              <a:buNone/>
            </a:pPr>
            <a:r>
              <a:rPr lang="en">
                <a:solidFill>
                  <a:schemeClr val="dk1"/>
                </a:solidFill>
              </a:rPr>
              <a:t>(e.g the fairy has </a:t>
            </a:r>
            <a:r>
              <a:rPr b="1" lang="en">
                <a:solidFill>
                  <a:schemeClr val="dk1"/>
                </a:solidFill>
              </a:rPr>
              <a:t>vanished)</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Tier 3 words - more subject specific academic words e.g. circumference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lnSpc>
                <a:spcPct val="100000"/>
              </a:lnSpc>
              <a:spcBef>
                <a:spcPts val="0"/>
              </a:spcBef>
              <a:spcAft>
                <a:spcPts val="0"/>
              </a:spcAft>
              <a:buNone/>
            </a:pPr>
            <a:r>
              <a:rPr lang="en">
                <a:solidFill>
                  <a:schemeClr val="dk1"/>
                </a:solidFill>
              </a:rPr>
              <a:t>  </a:t>
            </a:r>
            <a:endParaRPr b="1">
              <a:solidFill>
                <a:schemeClr val="dk1"/>
              </a:solidFill>
            </a:endParaRPr>
          </a:p>
        </p:txBody>
      </p:sp>
      <p:sp>
        <p:nvSpPr>
          <p:cNvPr id="160" name="Google Shape;160;p26"/>
          <p:cNvSpPr txBox="1"/>
          <p:nvPr/>
        </p:nvSpPr>
        <p:spPr>
          <a:xfrm>
            <a:off x="311700" y="4439150"/>
            <a:ext cx="9031800" cy="572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1600">
                <a:solidFill>
                  <a:schemeClr val="dk1"/>
                </a:solidFill>
              </a:rPr>
              <a:t>We model Tier 2 and 3 words in context and when we are in conversation with the student </a:t>
            </a:r>
            <a:endParaRPr b="1" sz="1600">
              <a:solidFill>
                <a:schemeClr val="dk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6A5AF"/>
        </a:solidFill>
      </p:bgPr>
    </p:bg>
    <p:spTree>
      <p:nvGrpSpPr>
        <p:cNvPr id="164" name="Shape 164"/>
        <p:cNvGrpSpPr/>
        <p:nvPr/>
      </p:nvGrpSpPr>
      <p:grpSpPr>
        <a:xfrm>
          <a:off x="0" y="0"/>
          <a:ext cx="0" cy="0"/>
          <a:chOff x="0" y="0"/>
          <a:chExt cx="0" cy="0"/>
        </a:xfrm>
      </p:grpSpPr>
      <p:sp>
        <p:nvSpPr>
          <p:cNvPr id="165" name="Google Shape;165;p27"/>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Special Elite"/>
                <a:ea typeface="Special Elite"/>
                <a:cs typeface="Special Elite"/>
                <a:sym typeface="Special Elite"/>
              </a:rPr>
              <a:t>Read Reflect Discuss</a:t>
            </a:r>
            <a:endParaRPr>
              <a:latin typeface="Special Elite"/>
              <a:ea typeface="Special Elite"/>
              <a:cs typeface="Special Elite"/>
              <a:sym typeface="Special Elite"/>
            </a:endParaRPr>
          </a:p>
        </p:txBody>
      </p:sp>
      <p:pic>
        <p:nvPicPr>
          <p:cNvPr id="166" name="Google Shape;166;p27"/>
          <p:cNvPicPr preferRelativeResize="0"/>
          <p:nvPr/>
        </p:nvPicPr>
        <p:blipFill>
          <a:blip r:embed="rId3">
            <a:alphaModFix/>
          </a:blip>
          <a:stretch>
            <a:fillRect/>
          </a:stretch>
        </p:blipFill>
        <p:spPr>
          <a:xfrm>
            <a:off x="7749825" y="137050"/>
            <a:ext cx="998500" cy="1373750"/>
          </a:xfrm>
          <a:prstGeom prst="rect">
            <a:avLst/>
          </a:prstGeom>
          <a:noFill/>
          <a:ln>
            <a:noFill/>
          </a:ln>
        </p:spPr>
      </p:pic>
      <p:pic>
        <p:nvPicPr>
          <p:cNvPr id="167" name="Google Shape;167;p27"/>
          <p:cNvPicPr preferRelativeResize="0"/>
          <p:nvPr/>
        </p:nvPicPr>
        <p:blipFill>
          <a:blip r:embed="rId4">
            <a:alphaModFix/>
          </a:blip>
          <a:stretch>
            <a:fillRect/>
          </a:stretch>
        </p:blipFill>
        <p:spPr>
          <a:xfrm>
            <a:off x="152400" y="3145050"/>
            <a:ext cx="1690982" cy="1846050"/>
          </a:xfrm>
          <a:prstGeom prst="rect">
            <a:avLst/>
          </a:prstGeom>
          <a:noFill/>
          <a:ln>
            <a:noFill/>
          </a:ln>
        </p:spPr>
      </p:pic>
      <p:sp>
        <p:nvSpPr>
          <p:cNvPr id="168" name="Google Shape;168;p27"/>
          <p:cNvSpPr txBox="1"/>
          <p:nvPr/>
        </p:nvSpPr>
        <p:spPr>
          <a:xfrm>
            <a:off x="4120650" y="3506925"/>
            <a:ext cx="3813900" cy="774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Reading:  Features of learning conversations</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n"/>
              <a:t>Questioning Techniques </a:t>
            </a:r>
            <a:endParaRPr/>
          </a:p>
          <a:p>
            <a:pPr indent="0" lvl="0" marL="0" rtl="0" algn="ctr">
              <a:spcBef>
                <a:spcPts val="0"/>
              </a:spcBef>
              <a:spcAft>
                <a:spcPts val="0"/>
              </a:spcAft>
              <a:buNone/>
            </a:pPr>
            <a:r>
              <a:t/>
            </a:r>
            <a:endParaRPr/>
          </a:p>
          <a:p>
            <a:pPr indent="0" lvl="0" marL="0" rtl="0" algn="ctr">
              <a:spcBef>
                <a:spcPts val="0"/>
              </a:spcBef>
              <a:spcAft>
                <a:spcPts val="0"/>
              </a:spcAft>
              <a:buNone/>
            </a:pPr>
            <a:r>
              <a:rPr i="1" lang="en"/>
              <a:t>From Lisa Burman - “Are You Listening?”</a:t>
            </a:r>
            <a:endParaRPr i="1"/>
          </a:p>
        </p:txBody>
      </p:sp>
      <p:pic>
        <p:nvPicPr>
          <p:cNvPr id="169" name="Google Shape;169;p27"/>
          <p:cNvPicPr preferRelativeResize="0"/>
          <p:nvPr/>
        </p:nvPicPr>
        <p:blipFill>
          <a:blip r:embed="rId5">
            <a:alphaModFix/>
          </a:blip>
          <a:stretch>
            <a:fillRect/>
          </a:stretch>
        </p:blipFill>
        <p:spPr>
          <a:xfrm>
            <a:off x="714377" y="409150"/>
            <a:ext cx="2464653" cy="18460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6A5AF"/>
        </a:solidFill>
      </p:bgPr>
    </p:bg>
    <p:spTree>
      <p:nvGrpSpPr>
        <p:cNvPr id="173" name="Shape 173"/>
        <p:cNvGrpSpPr/>
        <p:nvPr/>
      </p:nvGrpSpPr>
      <p:grpSpPr>
        <a:xfrm>
          <a:off x="0" y="0"/>
          <a:ext cx="0" cy="0"/>
          <a:chOff x="0" y="0"/>
          <a:chExt cx="0" cy="0"/>
        </a:xfrm>
      </p:grpSpPr>
      <p:sp>
        <p:nvSpPr>
          <p:cNvPr id="174" name="Google Shape;174;p28"/>
          <p:cNvSpPr txBox="1"/>
          <p:nvPr>
            <p:ph type="title"/>
          </p:nvPr>
        </p:nvSpPr>
        <p:spPr>
          <a:xfrm>
            <a:off x="311700" y="445025"/>
            <a:ext cx="6953700" cy="913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200">
                <a:solidFill>
                  <a:srgbClr val="9900FF"/>
                </a:solidFill>
                <a:latin typeface="Special Elite"/>
                <a:ea typeface="Special Elite"/>
                <a:cs typeface="Special Elite"/>
                <a:sym typeface="Special Elite"/>
              </a:rPr>
              <a:t>A Learning Conversation in action!</a:t>
            </a:r>
            <a:endParaRPr b="1" sz="2200">
              <a:solidFill>
                <a:srgbClr val="9900FF"/>
              </a:solidFill>
              <a:latin typeface="Special Elite"/>
              <a:ea typeface="Special Elite"/>
              <a:cs typeface="Special Elite"/>
              <a:sym typeface="Special Elite"/>
            </a:endParaRPr>
          </a:p>
          <a:p>
            <a:pPr indent="0" lvl="0" marL="0" rtl="0" algn="l">
              <a:spcBef>
                <a:spcPts val="0"/>
              </a:spcBef>
              <a:spcAft>
                <a:spcPts val="0"/>
              </a:spcAft>
              <a:buNone/>
            </a:pPr>
            <a:r>
              <a:t/>
            </a:r>
            <a:endParaRPr b="1" sz="2200">
              <a:solidFill>
                <a:srgbClr val="9900FF"/>
              </a:solidFill>
              <a:latin typeface="Special Elite"/>
              <a:ea typeface="Special Elite"/>
              <a:cs typeface="Special Elite"/>
              <a:sym typeface="Special Elite"/>
            </a:endParaRPr>
          </a:p>
          <a:p>
            <a:pPr indent="0" lvl="0" marL="0" rtl="0" algn="l">
              <a:spcBef>
                <a:spcPts val="0"/>
              </a:spcBef>
              <a:spcAft>
                <a:spcPts val="0"/>
              </a:spcAft>
              <a:buNone/>
            </a:pPr>
            <a:r>
              <a:t/>
            </a:r>
            <a:endParaRPr b="1" sz="2200">
              <a:solidFill>
                <a:srgbClr val="9900FF"/>
              </a:solidFill>
              <a:latin typeface="Special Elite"/>
              <a:ea typeface="Special Elite"/>
              <a:cs typeface="Special Elite"/>
              <a:sym typeface="Special Elite"/>
            </a:endParaRPr>
          </a:p>
        </p:txBody>
      </p:sp>
      <p:pic>
        <p:nvPicPr>
          <p:cNvPr id="175" name="Google Shape;175;p28"/>
          <p:cNvPicPr preferRelativeResize="0"/>
          <p:nvPr/>
        </p:nvPicPr>
        <p:blipFill>
          <a:blip r:embed="rId3">
            <a:alphaModFix/>
          </a:blip>
          <a:stretch>
            <a:fillRect/>
          </a:stretch>
        </p:blipFill>
        <p:spPr>
          <a:xfrm>
            <a:off x="7749825" y="137050"/>
            <a:ext cx="998500" cy="1373750"/>
          </a:xfrm>
          <a:prstGeom prst="rect">
            <a:avLst/>
          </a:prstGeom>
          <a:noFill/>
          <a:ln>
            <a:noFill/>
          </a:ln>
        </p:spPr>
      </p:pic>
      <p:sp>
        <p:nvSpPr>
          <p:cNvPr id="176" name="Google Shape;176;p28"/>
          <p:cNvSpPr txBox="1"/>
          <p:nvPr>
            <p:ph idx="1" type="body"/>
          </p:nvPr>
        </p:nvSpPr>
        <p:spPr>
          <a:xfrm>
            <a:off x="311700" y="1081300"/>
            <a:ext cx="4628100" cy="34878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t/>
            </a:r>
            <a:endParaRPr sz="1500">
              <a:solidFill>
                <a:srgbClr val="000000"/>
              </a:solidFill>
              <a:latin typeface="Special Elite"/>
              <a:ea typeface="Special Elite"/>
              <a:cs typeface="Special Elite"/>
              <a:sym typeface="Special Elite"/>
            </a:endParaRPr>
          </a:p>
          <a:p>
            <a:pPr indent="0" lvl="0" marL="457200" rtl="0" algn="l">
              <a:spcBef>
                <a:spcPts val="0"/>
              </a:spcBef>
              <a:spcAft>
                <a:spcPts val="0"/>
              </a:spcAft>
              <a:buNone/>
            </a:pPr>
            <a:r>
              <a:t/>
            </a:r>
            <a:endParaRPr sz="1500">
              <a:solidFill>
                <a:srgbClr val="000000"/>
              </a:solidFill>
              <a:latin typeface="Special Elite"/>
              <a:ea typeface="Special Elite"/>
              <a:cs typeface="Special Elite"/>
              <a:sym typeface="Special Elite"/>
            </a:endParaRPr>
          </a:p>
          <a:p>
            <a:pPr indent="0" lvl="0" marL="0" rtl="0" algn="l">
              <a:spcBef>
                <a:spcPts val="0"/>
              </a:spcBef>
              <a:spcAft>
                <a:spcPts val="0"/>
              </a:spcAft>
              <a:buNone/>
            </a:pPr>
            <a:r>
              <a:t/>
            </a:r>
            <a:endParaRPr sz="1500">
              <a:solidFill>
                <a:srgbClr val="000000"/>
              </a:solidFill>
              <a:latin typeface="Special Elite"/>
              <a:ea typeface="Special Elite"/>
              <a:cs typeface="Special Elite"/>
              <a:sym typeface="Special Elite"/>
            </a:endParaRPr>
          </a:p>
          <a:p>
            <a:pPr indent="0" lvl="0" marL="0" rtl="0" algn="l">
              <a:spcBef>
                <a:spcPts val="0"/>
              </a:spcBef>
              <a:spcAft>
                <a:spcPts val="0"/>
              </a:spcAft>
              <a:buNone/>
            </a:pPr>
            <a:r>
              <a:t/>
            </a:r>
            <a:endParaRPr sz="1500">
              <a:solidFill>
                <a:srgbClr val="000000"/>
              </a:solidFill>
              <a:latin typeface="Special Elite"/>
              <a:ea typeface="Special Elite"/>
              <a:cs typeface="Special Elite"/>
              <a:sym typeface="Special Elite"/>
            </a:endParaRPr>
          </a:p>
          <a:p>
            <a:pPr indent="0" lvl="0" marL="457200" rtl="0" algn="l">
              <a:spcBef>
                <a:spcPts val="0"/>
              </a:spcBef>
              <a:spcAft>
                <a:spcPts val="0"/>
              </a:spcAft>
              <a:buNone/>
            </a:pPr>
            <a:r>
              <a:t/>
            </a:r>
            <a:endParaRPr sz="1500">
              <a:solidFill>
                <a:srgbClr val="000000"/>
              </a:solidFill>
              <a:latin typeface="Special Elite"/>
              <a:ea typeface="Special Elite"/>
              <a:cs typeface="Special Elite"/>
              <a:sym typeface="Special Elite"/>
            </a:endParaRPr>
          </a:p>
          <a:p>
            <a:pPr indent="0" lvl="0" marL="0" rtl="0" algn="l">
              <a:spcBef>
                <a:spcPts val="0"/>
              </a:spcBef>
              <a:spcAft>
                <a:spcPts val="0"/>
              </a:spcAft>
              <a:buNone/>
            </a:pPr>
            <a:r>
              <a:t/>
            </a:r>
            <a:endParaRPr sz="1500">
              <a:solidFill>
                <a:srgbClr val="000000"/>
              </a:solidFill>
              <a:latin typeface="Special Elite"/>
              <a:ea typeface="Special Elite"/>
              <a:cs typeface="Special Elite"/>
              <a:sym typeface="Special Elite"/>
            </a:endParaRPr>
          </a:p>
          <a:p>
            <a:pPr indent="0" lvl="0" marL="457200" rtl="0" algn="l">
              <a:spcBef>
                <a:spcPts val="0"/>
              </a:spcBef>
              <a:spcAft>
                <a:spcPts val="0"/>
              </a:spcAft>
              <a:buNone/>
            </a:pPr>
            <a:r>
              <a:t/>
            </a:r>
            <a:endParaRPr sz="1500">
              <a:solidFill>
                <a:srgbClr val="000000"/>
              </a:solidFill>
              <a:latin typeface="Special Elite"/>
              <a:ea typeface="Special Elite"/>
              <a:cs typeface="Special Elite"/>
              <a:sym typeface="Special Elite"/>
            </a:endParaRPr>
          </a:p>
          <a:p>
            <a:pPr indent="0" lvl="0" marL="457200" rtl="0" algn="l">
              <a:spcBef>
                <a:spcPts val="0"/>
              </a:spcBef>
              <a:spcAft>
                <a:spcPts val="0"/>
              </a:spcAft>
              <a:buNone/>
            </a:pPr>
            <a:r>
              <a:t/>
            </a:r>
            <a:endParaRPr sz="1500">
              <a:solidFill>
                <a:srgbClr val="000000"/>
              </a:solidFill>
              <a:latin typeface="Special Elite"/>
              <a:ea typeface="Special Elite"/>
              <a:cs typeface="Special Elite"/>
              <a:sym typeface="Special Elite"/>
            </a:endParaRPr>
          </a:p>
          <a:p>
            <a:pPr indent="0" lvl="0" marL="457200" rtl="0" algn="l">
              <a:spcBef>
                <a:spcPts val="0"/>
              </a:spcBef>
              <a:spcAft>
                <a:spcPts val="0"/>
              </a:spcAft>
              <a:buNone/>
            </a:pPr>
            <a:r>
              <a:t/>
            </a:r>
            <a:endParaRPr sz="1500">
              <a:solidFill>
                <a:srgbClr val="000000"/>
              </a:solidFill>
              <a:latin typeface="Special Elite"/>
              <a:ea typeface="Special Elite"/>
              <a:cs typeface="Special Elite"/>
              <a:sym typeface="Special Elite"/>
            </a:endParaRPr>
          </a:p>
          <a:p>
            <a:pPr indent="0" lvl="0" marL="457200" rtl="0" algn="l">
              <a:spcBef>
                <a:spcPts val="0"/>
              </a:spcBef>
              <a:spcAft>
                <a:spcPts val="0"/>
              </a:spcAft>
              <a:buNone/>
            </a:pPr>
            <a:r>
              <a:t/>
            </a:r>
            <a:endParaRPr sz="1500">
              <a:solidFill>
                <a:srgbClr val="000000"/>
              </a:solidFill>
              <a:latin typeface="Special Elite"/>
              <a:ea typeface="Special Elite"/>
              <a:cs typeface="Special Elite"/>
              <a:sym typeface="Special Elite"/>
            </a:endParaRPr>
          </a:p>
        </p:txBody>
      </p:sp>
      <p:sp>
        <p:nvSpPr>
          <p:cNvPr id="177" name="Google Shape;177;p28"/>
          <p:cNvSpPr txBox="1"/>
          <p:nvPr/>
        </p:nvSpPr>
        <p:spPr>
          <a:xfrm>
            <a:off x="5698775" y="2235675"/>
            <a:ext cx="2703300" cy="172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178" name="Google Shape;178;p28" title="Leanring Conversation Example 1.mp4">
            <a:hlinkClick r:id="rId4"/>
          </p:cNvPr>
          <p:cNvPicPr preferRelativeResize="0"/>
          <p:nvPr/>
        </p:nvPicPr>
        <p:blipFill>
          <a:blip r:embed="rId5">
            <a:alphaModFix/>
          </a:blip>
          <a:stretch>
            <a:fillRect/>
          </a:stretch>
        </p:blipFill>
        <p:spPr>
          <a:xfrm>
            <a:off x="339750" y="1012900"/>
            <a:ext cx="5283800" cy="3962850"/>
          </a:xfrm>
          <a:prstGeom prst="rect">
            <a:avLst/>
          </a:prstGeom>
          <a:noFill/>
          <a:ln>
            <a:noFill/>
          </a:ln>
        </p:spPr>
      </p:pic>
      <p:sp>
        <p:nvSpPr>
          <p:cNvPr id="179" name="Google Shape;179;p28"/>
          <p:cNvSpPr txBox="1"/>
          <p:nvPr/>
        </p:nvSpPr>
        <p:spPr>
          <a:xfrm>
            <a:off x="5884225" y="827850"/>
            <a:ext cx="2864100" cy="348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Tell me what you are</a:t>
            </a:r>
            <a:endParaRPr/>
          </a:p>
          <a:p>
            <a:pPr indent="0" lvl="0" marL="0" rtl="0" algn="l">
              <a:spcBef>
                <a:spcPts val="0"/>
              </a:spcBef>
              <a:spcAft>
                <a:spcPts val="0"/>
              </a:spcAft>
              <a:buNone/>
            </a:pPr>
            <a:r>
              <a:rPr lang="en"/>
              <a:t>doing here?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Conversation aimed to discover the children’s ideas and help make connections between what they were doing and what they were thinking</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Explicit</a:t>
            </a:r>
            <a:r>
              <a:rPr lang="en"/>
              <a:t> focus on vocabulary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Conversation allowed wait time and inclusive of all</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Conversation aimed to influence and stretch their thinking -  I wonder why they used feathers? Where would they have got them?</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9"/>
                                        </p:tgtEl>
                                        <p:attrNameLst>
                                          <p:attrName>style.visibility</p:attrName>
                                        </p:attrNameLst>
                                      </p:cBhvr>
                                      <p:to>
                                        <p:strVal val="visible"/>
                                      </p:to>
                                    </p:set>
                                    <p:animEffect filter="fade" transition="in">
                                      <p:cBhvr>
                                        <p:cTn dur="1000"/>
                                        <p:tgtEl>
                                          <p:spTgt spid="17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6A5AF"/>
        </a:solidFill>
      </p:bgPr>
    </p:bg>
    <p:spTree>
      <p:nvGrpSpPr>
        <p:cNvPr id="183" name="Shape 183"/>
        <p:cNvGrpSpPr/>
        <p:nvPr/>
      </p:nvGrpSpPr>
      <p:grpSpPr>
        <a:xfrm>
          <a:off x="0" y="0"/>
          <a:ext cx="0" cy="0"/>
          <a:chOff x="0" y="0"/>
          <a:chExt cx="0" cy="0"/>
        </a:xfrm>
      </p:grpSpPr>
      <p:sp>
        <p:nvSpPr>
          <p:cNvPr id="184" name="Google Shape;184;p29"/>
          <p:cNvSpPr txBox="1"/>
          <p:nvPr>
            <p:ph type="title"/>
          </p:nvPr>
        </p:nvSpPr>
        <p:spPr>
          <a:xfrm>
            <a:off x="311700" y="445025"/>
            <a:ext cx="6953700" cy="913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200">
                <a:solidFill>
                  <a:srgbClr val="9900FF"/>
                </a:solidFill>
                <a:latin typeface="Special Elite"/>
                <a:ea typeface="Special Elite"/>
                <a:cs typeface="Special Elite"/>
                <a:sym typeface="Special Elite"/>
              </a:rPr>
              <a:t>A Learning Conversation in action!</a:t>
            </a:r>
            <a:endParaRPr b="1" sz="2200">
              <a:solidFill>
                <a:srgbClr val="9900FF"/>
              </a:solidFill>
              <a:latin typeface="Special Elite"/>
              <a:ea typeface="Special Elite"/>
              <a:cs typeface="Special Elite"/>
              <a:sym typeface="Special Elite"/>
            </a:endParaRPr>
          </a:p>
          <a:p>
            <a:pPr indent="0" lvl="0" marL="0" rtl="0" algn="l">
              <a:spcBef>
                <a:spcPts val="0"/>
              </a:spcBef>
              <a:spcAft>
                <a:spcPts val="0"/>
              </a:spcAft>
              <a:buNone/>
            </a:pPr>
            <a:r>
              <a:t/>
            </a:r>
            <a:endParaRPr b="1" sz="2200">
              <a:solidFill>
                <a:srgbClr val="9900FF"/>
              </a:solidFill>
              <a:latin typeface="Special Elite"/>
              <a:ea typeface="Special Elite"/>
              <a:cs typeface="Special Elite"/>
              <a:sym typeface="Special Elite"/>
            </a:endParaRPr>
          </a:p>
          <a:p>
            <a:pPr indent="0" lvl="0" marL="0" rtl="0" algn="l">
              <a:spcBef>
                <a:spcPts val="0"/>
              </a:spcBef>
              <a:spcAft>
                <a:spcPts val="0"/>
              </a:spcAft>
              <a:buNone/>
            </a:pPr>
            <a:r>
              <a:rPr b="1" lang="en" sz="2200">
                <a:solidFill>
                  <a:srgbClr val="9900FF"/>
                </a:solidFill>
                <a:latin typeface="Special Elite"/>
                <a:ea typeface="Special Elite"/>
                <a:cs typeface="Special Elite"/>
                <a:sym typeface="Special Elite"/>
              </a:rPr>
              <a:t>YOUR TURN </a:t>
            </a:r>
            <a:endParaRPr b="1" sz="2200">
              <a:solidFill>
                <a:srgbClr val="9900FF"/>
              </a:solidFill>
              <a:latin typeface="Special Elite"/>
              <a:ea typeface="Special Elite"/>
              <a:cs typeface="Special Elite"/>
              <a:sym typeface="Special Elite"/>
            </a:endParaRPr>
          </a:p>
          <a:p>
            <a:pPr indent="0" lvl="0" marL="0" rtl="0" algn="l">
              <a:spcBef>
                <a:spcPts val="0"/>
              </a:spcBef>
              <a:spcAft>
                <a:spcPts val="0"/>
              </a:spcAft>
              <a:buNone/>
            </a:pPr>
            <a:r>
              <a:t/>
            </a:r>
            <a:endParaRPr b="1" sz="2200">
              <a:solidFill>
                <a:srgbClr val="9900FF"/>
              </a:solidFill>
              <a:latin typeface="Special Elite"/>
              <a:ea typeface="Special Elite"/>
              <a:cs typeface="Special Elite"/>
              <a:sym typeface="Special Elite"/>
            </a:endParaRPr>
          </a:p>
        </p:txBody>
      </p:sp>
      <p:pic>
        <p:nvPicPr>
          <p:cNvPr id="185" name="Google Shape;185;p29"/>
          <p:cNvPicPr preferRelativeResize="0"/>
          <p:nvPr/>
        </p:nvPicPr>
        <p:blipFill>
          <a:blip r:embed="rId3">
            <a:alphaModFix/>
          </a:blip>
          <a:stretch>
            <a:fillRect/>
          </a:stretch>
        </p:blipFill>
        <p:spPr>
          <a:xfrm>
            <a:off x="7749825" y="137050"/>
            <a:ext cx="998500" cy="1373750"/>
          </a:xfrm>
          <a:prstGeom prst="rect">
            <a:avLst/>
          </a:prstGeom>
          <a:noFill/>
          <a:ln>
            <a:noFill/>
          </a:ln>
        </p:spPr>
      </p:pic>
      <p:sp>
        <p:nvSpPr>
          <p:cNvPr id="186" name="Google Shape;186;p29"/>
          <p:cNvSpPr txBox="1"/>
          <p:nvPr>
            <p:ph idx="1" type="body"/>
          </p:nvPr>
        </p:nvSpPr>
        <p:spPr>
          <a:xfrm>
            <a:off x="311700" y="1797300"/>
            <a:ext cx="4628100" cy="2771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300">
              <a:solidFill>
                <a:srgbClr val="000000"/>
              </a:solidFill>
              <a:latin typeface="Special Elite"/>
              <a:ea typeface="Special Elite"/>
              <a:cs typeface="Special Elite"/>
              <a:sym typeface="Special Elite"/>
            </a:endParaRPr>
          </a:p>
          <a:p>
            <a:pPr indent="0" lvl="0" marL="0" rtl="0" algn="l">
              <a:spcBef>
                <a:spcPts val="0"/>
              </a:spcBef>
              <a:spcAft>
                <a:spcPts val="0"/>
              </a:spcAft>
              <a:buNone/>
            </a:pPr>
            <a:r>
              <a:rPr lang="en" sz="1300">
                <a:solidFill>
                  <a:srgbClr val="000000"/>
                </a:solidFill>
                <a:latin typeface="Special Elite"/>
                <a:ea typeface="Special Elite"/>
                <a:cs typeface="Special Elite"/>
                <a:sym typeface="Special Elite"/>
              </a:rPr>
              <a:t>Watch the video</a:t>
            </a:r>
            <a:endParaRPr sz="1300">
              <a:solidFill>
                <a:srgbClr val="000000"/>
              </a:solidFill>
              <a:latin typeface="Special Elite"/>
              <a:ea typeface="Special Elite"/>
              <a:cs typeface="Special Elite"/>
              <a:sym typeface="Special Elite"/>
            </a:endParaRPr>
          </a:p>
          <a:p>
            <a:pPr indent="0" lvl="0" marL="0" rtl="0" algn="l">
              <a:spcBef>
                <a:spcPts val="0"/>
              </a:spcBef>
              <a:spcAft>
                <a:spcPts val="0"/>
              </a:spcAft>
              <a:buNone/>
            </a:pPr>
            <a:r>
              <a:t/>
            </a:r>
            <a:endParaRPr sz="1300">
              <a:solidFill>
                <a:srgbClr val="000000"/>
              </a:solidFill>
              <a:latin typeface="Special Elite"/>
              <a:ea typeface="Special Elite"/>
              <a:cs typeface="Special Elite"/>
              <a:sym typeface="Special Elite"/>
            </a:endParaRPr>
          </a:p>
          <a:p>
            <a:pPr indent="0" lvl="0" marL="0" rtl="0" algn="l">
              <a:spcBef>
                <a:spcPts val="0"/>
              </a:spcBef>
              <a:spcAft>
                <a:spcPts val="0"/>
              </a:spcAft>
              <a:buNone/>
            </a:pPr>
            <a:r>
              <a:rPr lang="en" sz="1300">
                <a:solidFill>
                  <a:srgbClr val="000000"/>
                </a:solidFill>
                <a:latin typeface="Special Elite"/>
                <a:ea typeface="Special Elite"/>
                <a:cs typeface="Special Elite"/>
                <a:sym typeface="Special Elite"/>
              </a:rPr>
              <a:t>What connections can you make between this conversation and the ideas we have explored about learning conversations?</a:t>
            </a:r>
            <a:endParaRPr sz="1300">
              <a:solidFill>
                <a:srgbClr val="000000"/>
              </a:solidFill>
              <a:latin typeface="Special Elite"/>
              <a:ea typeface="Special Elite"/>
              <a:cs typeface="Special Elite"/>
              <a:sym typeface="Special Elite"/>
            </a:endParaRPr>
          </a:p>
          <a:p>
            <a:pPr indent="0" lvl="0" marL="0" rtl="0" algn="l">
              <a:spcBef>
                <a:spcPts val="0"/>
              </a:spcBef>
              <a:spcAft>
                <a:spcPts val="0"/>
              </a:spcAft>
              <a:buNone/>
            </a:pPr>
            <a:r>
              <a:t/>
            </a:r>
            <a:endParaRPr sz="1300">
              <a:solidFill>
                <a:srgbClr val="000000"/>
              </a:solidFill>
              <a:latin typeface="Special Elite"/>
              <a:ea typeface="Special Elite"/>
              <a:cs typeface="Special Elite"/>
              <a:sym typeface="Special Elite"/>
            </a:endParaRPr>
          </a:p>
          <a:p>
            <a:pPr indent="0" lvl="0" marL="0" rtl="0" algn="l">
              <a:spcBef>
                <a:spcPts val="0"/>
              </a:spcBef>
              <a:spcAft>
                <a:spcPts val="0"/>
              </a:spcAft>
              <a:buNone/>
            </a:pPr>
            <a:r>
              <a:rPr lang="en" sz="1300">
                <a:solidFill>
                  <a:srgbClr val="000000"/>
                </a:solidFill>
                <a:latin typeface="Special Elite"/>
                <a:ea typeface="Special Elite"/>
                <a:cs typeface="Special Elite"/>
                <a:sym typeface="Special Elite"/>
              </a:rPr>
              <a:t>What strategies did I use to engage the student in conversation? </a:t>
            </a:r>
            <a:endParaRPr sz="1300">
              <a:solidFill>
                <a:srgbClr val="000000"/>
              </a:solidFill>
              <a:latin typeface="Special Elite"/>
              <a:ea typeface="Special Elite"/>
              <a:cs typeface="Special Elite"/>
              <a:sym typeface="Special Elite"/>
            </a:endParaRPr>
          </a:p>
          <a:p>
            <a:pPr indent="0" lvl="0" marL="0" rtl="0" algn="l">
              <a:spcBef>
                <a:spcPts val="0"/>
              </a:spcBef>
              <a:spcAft>
                <a:spcPts val="0"/>
              </a:spcAft>
              <a:buNone/>
            </a:pPr>
            <a:r>
              <a:t/>
            </a:r>
            <a:endParaRPr sz="1300">
              <a:solidFill>
                <a:srgbClr val="000000"/>
              </a:solidFill>
              <a:latin typeface="Special Elite"/>
              <a:ea typeface="Special Elite"/>
              <a:cs typeface="Special Elite"/>
              <a:sym typeface="Special Elite"/>
            </a:endParaRPr>
          </a:p>
          <a:p>
            <a:pPr indent="0" lvl="0" marL="0" rtl="0" algn="l">
              <a:spcBef>
                <a:spcPts val="0"/>
              </a:spcBef>
              <a:spcAft>
                <a:spcPts val="0"/>
              </a:spcAft>
              <a:buNone/>
            </a:pPr>
            <a:r>
              <a:rPr lang="en" sz="1300">
                <a:solidFill>
                  <a:srgbClr val="000000"/>
                </a:solidFill>
                <a:latin typeface="Special Elite"/>
                <a:ea typeface="Special Elite"/>
                <a:cs typeface="Special Elite"/>
                <a:sym typeface="Special Elite"/>
              </a:rPr>
              <a:t>What does this </a:t>
            </a:r>
            <a:r>
              <a:rPr lang="en" sz="1300">
                <a:solidFill>
                  <a:srgbClr val="000000"/>
                </a:solidFill>
                <a:latin typeface="Special Elite"/>
                <a:ea typeface="Special Elite"/>
                <a:cs typeface="Special Elite"/>
                <a:sym typeface="Special Elite"/>
              </a:rPr>
              <a:t>conversation</a:t>
            </a:r>
            <a:r>
              <a:rPr lang="en" sz="1300">
                <a:solidFill>
                  <a:srgbClr val="000000"/>
                </a:solidFill>
                <a:latin typeface="Special Elite"/>
                <a:ea typeface="Special Elite"/>
                <a:cs typeface="Special Elite"/>
                <a:sym typeface="Special Elite"/>
              </a:rPr>
              <a:t> reveal about this child’s thinking and working theories? </a:t>
            </a:r>
            <a:endParaRPr sz="1300">
              <a:solidFill>
                <a:srgbClr val="000000"/>
              </a:solidFill>
              <a:latin typeface="Special Elite"/>
              <a:ea typeface="Special Elite"/>
              <a:cs typeface="Special Elite"/>
              <a:sym typeface="Special Elite"/>
            </a:endParaRPr>
          </a:p>
          <a:p>
            <a:pPr indent="0" lvl="0" marL="0" rtl="0" algn="l">
              <a:spcBef>
                <a:spcPts val="0"/>
              </a:spcBef>
              <a:spcAft>
                <a:spcPts val="0"/>
              </a:spcAft>
              <a:buNone/>
            </a:pPr>
            <a:r>
              <a:t/>
            </a:r>
            <a:endParaRPr sz="1500">
              <a:solidFill>
                <a:srgbClr val="000000"/>
              </a:solidFill>
              <a:latin typeface="Special Elite"/>
              <a:ea typeface="Special Elite"/>
              <a:cs typeface="Special Elite"/>
              <a:sym typeface="Special Elite"/>
            </a:endParaRPr>
          </a:p>
        </p:txBody>
      </p:sp>
      <p:pic>
        <p:nvPicPr>
          <p:cNvPr id="187" name="Google Shape;187;p29" title="Learning Conversation Exampe 2.mp4">
            <a:hlinkClick r:id="rId4"/>
          </p:cNvPr>
          <p:cNvPicPr preferRelativeResize="0"/>
          <p:nvPr/>
        </p:nvPicPr>
        <p:blipFill>
          <a:blip r:embed="rId5">
            <a:alphaModFix/>
          </a:blip>
          <a:stretch>
            <a:fillRect/>
          </a:stretch>
        </p:blipFill>
        <p:spPr>
          <a:xfrm>
            <a:off x="5092200" y="1663200"/>
            <a:ext cx="3899400" cy="29245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6A5AF"/>
        </a:solidFill>
      </p:bgPr>
    </p:bg>
    <p:spTree>
      <p:nvGrpSpPr>
        <p:cNvPr id="191" name="Shape 191"/>
        <p:cNvGrpSpPr/>
        <p:nvPr/>
      </p:nvGrpSpPr>
      <p:grpSpPr>
        <a:xfrm>
          <a:off x="0" y="0"/>
          <a:ext cx="0" cy="0"/>
          <a:chOff x="0" y="0"/>
          <a:chExt cx="0" cy="0"/>
        </a:xfrm>
      </p:grpSpPr>
      <p:sp>
        <p:nvSpPr>
          <p:cNvPr id="192" name="Google Shape;192;p30"/>
          <p:cNvSpPr txBox="1"/>
          <p:nvPr>
            <p:ph type="title"/>
          </p:nvPr>
        </p:nvSpPr>
        <p:spPr>
          <a:xfrm>
            <a:off x="954625" y="1405625"/>
            <a:ext cx="56208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Special Elite"/>
                <a:ea typeface="Special Elite"/>
                <a:cs typeface="Special Elite"/>
                <a:sym typeface="Special Elite"/>
              </a:rPr>
              <a:t>Reflect Record Discuss</a:t>
            </a:r>
            <a:endParaRPr>
              <a:latin typeface="Special Elite"/>
              <a:ea typeface="Special Elite"/>
              <a:cs typeface="Special Elite"/>
              <a:sym typeface="Special Elite"/>
            </a:endParaRPr>
          </a:p>
        </p:txBody>
      </p:sp>
      <p:pic>
        <p:nvPicPr>
          <p:cNvPr id="193" name="Google Shape;193;p30"/>
          <p:cNvPicPr preferRelativeResize="0"/>
          <p:nvPr/>
        </p:nvPicPr>
        <p:blipFill>
          <a:blip r:embed="rId3">
            <a:alphaModFix/>
          </a:blip>
          <a:stretch>
            <a:fillRect/>
          </a:stretch>
        </p:blipFill>
        <p:spPr>
          <a:xfrm>
            <a:off x="7749825" y="137050"/>
            <a:ext cx="998500" cy="1373750"/>
          </a:xfrm>
          <a:prstGeom prst="rect">
            <a:avLst/>
          </a:prstGeom>
          <a:noFill/>
          <a:ln>
            <a:noFill/>
          </a:ln>
        </p:spPr>
      </p:pic>
      <p:pic>
        <p:nvPicPr>
          <p:cNvPr id="194" name="Google Shape;194;p30"/>
          <p:cNvPicPr preferRelativeResize="0"/>
          <p:nvPr/>
        </p:nvPicPr>
        <p:blipFill>
          <a:blip r:embed="rId4">
            <a:alphaModFix/>
          </a:blip>
          <a:stretch>
            <a:fillRect/>
          </a:stretch>
        </p:blipFill>
        <p:spPr>
          <a:xfrm>
            <a:off x="152400" y="3145050"/>
            <a:ext cx="1690982" cy="1846050"/>
          </a:xfrm>
          <a:prstGeom prst="rect">
            <a:avLst/>
          </a:prstGeom>
          <a:noFill/>
          <a:ln>
            <a:noFill/>
          </a:ln>
        </p:spPr>
      </p:pic>
      <p:pic>
        <p:nvPicPr>
          <p:cNvPr id="195" name="Google Shape;195;p30"/>
          <p:cNvPicPr preferRelativeResize="0"/>
          <p:nvPr/>
        </p:nvPicPr>
        <p:blipFill>
          <a:blip r:embed="rId5">
            <a:alphaModFix/>
          </a:blip>
          <a:stretch>
            <a:fillRect/>
          </a:stretch>
        </p:blipFill>
        <p:spPr>
          <a:xfrm>
            <a:off x="4572007" y="2247425"/>
            <a:ext cx="3459590" cy="259127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6A5AF"/>
        </a:solidFill>
      </p:bgPr>
    </p:bg>
    <p:spTree>
      <p:nvGrpSpPr>
        <p:cNvPr id="199" name="Shape 199"/>
        <p:cNvGrpSpPr/>
        <p:nvPr/>
      </p:nvGrpSpPr>
      <p:grpSpPr>
        <a:xfrm>
          <a:off x="0" y="0"/>
          <a:ext cx="0" cy="0"/>
          <a:chOff x="0" y="0"/>
          <a:chExt cx="0" cy="0"/>
        </a:xfrm>
      </p:grpSpPr>
      <p:sp>
        <p:nvSpPr>
          <p:cNvPr id="200" name="Google Shape;200;p31"/>
          <p:cNvSpPr txBox="1"/>
          <p:nvPr>
            <p:ph type="title"/>
          </p:nvPr>
        </p:nvSpPr>
        <p:spPr>
          <a:xfrm>
            <a:off x="311700" y="445025"/>
            <a:ext cx="6953700" cy="913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200">
                <a:solidFill>
                  <a:srgbClr val="9900FF"/>
                </a:solidFill>
                <a:latin typeface="Special Elite"/>
                <a:ea typeface="Special Elite"/>
                <a:cs typeface="Special Elite"/>
                <a:sym typeface="Special Elite"/>
              </a:rPr>
              <a:t>Between Module Observation </a:t>
            </a:r>
            <a:endParaRPr b="1" sz="2200">
              <a:solidFill>
                <a:srgbClr val="9900FF"/>
              </a:solidFill>
              <a:latin typeface="Special Elite"/>
              <a:ea typeface="Special Elite"/>
              <a:cs typeface="Special Elite"/>
              <a:sym typeface="Special Elite"/>
            </a:endParaRPr>
          </a:p>
          <a:p>
            <a:pPr indent="0" lvl="0" marL="0" rtl="0" algn="l">
              <a:spcBef>
                <a:spcPts val="0"/>
              </a:spcBef>
              <a:spcAft>
                <a:spcPts val="0"/>
              </a:spcAft>
              <a:buNone/>
            </a:pPr>
            <a:r>
              <a:t/>
            </a:r>
            <a:endParaRPr b="1" sz="2200">
              <a:solidFill>
                <a:srgbClr val="9900FF"/>
              </a:solidFill>
              <a:latin typeface="Special Elite"/>
              <a:ea typeface="Special Elite"/>
              <a:cs typeface="Special Elite"/>
              <a:sym typeface="Special Elite"/>
            </a:endParaRPr>
          </a:p>
          <a:p>
            <a:pPr indent="0" lvl="0" marL="0" rtl="0" algn="l">
              <a:spcBef>
                <a:spcPts val="0"/>
              </a:spcBef>
              <a:spcAft>
                <a:spcPts val="0"/>
              </a:spcAft>
              <a:buNone/>
            </a:pPr>
            <a:r>
              <a:t/>
            </a:r>
            <a:endParaRPr b="1" sz="2200">
              <a:solidFill>
                <a:srgbClr val="9900FF"/>
              </a:solidFill>
              <a:latin typeface="Special Elite"/>
              <a:ea typeface="Special Elite"/>
              <a:cs typeface="Special Elite"/>
              <a:sym typeface="Special Elite"/>
            </a:endParaRPr>
          </a:p>
        </p:txBody>
      </p:sp>
      <p:pic>
        <p:nvPicPr>
          <p:cNvPr id="201" name="Google Shape;201;p31"/>
          <p:cNvPicPr preferRelativeResize="0"/>
          <p:nvPr/>
        </p:nvPicPr>
        <p:blipFill>
          <a:blip r:embed="rId3">
            <a:alphaModFix/>
          </a:blip>
          <a:stretch>
            <a:fillRect/>
          </a:stretch>
        </p:blipFill>
        <p:spPr>
          <a:xfrm>
            <a:off x="7749825" y="137050"/>
            <a:ext cx="998500" cy="1373750"/>
          </a:xfrm>
          <a:prstGeom prst="rect">
            <a:avLst/>
          </a:prstGeom>
          <a:noFill/>
          <a:ln>
            <a:noFill/>
          </a:ln>
        </p:spPr>
      </p:pic>
      <p:sp>
        <p:nvSpPr>
          <p:cNvPr id="202" name="Google Shape;202;p31"/>
          <p:cNvSpPr txBox="1"/>
          <p:nvPr>
            <p:ph idx="1" type="body"/>
          </p:nvPr>
        </p:nvSpPr>
        <p:spPr>
          <a:xfrm>
            <a:off x="311700" y="1008225"/>
            <a:ext cx="4628100" cy="2771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500">
                <a:solidFill>
                  <a:schemeClr val="dk1"/>
                </a:solidFill>
              </a:rPr>
              <a:t>Set a goal for yourself in regards to the ideas we have uncovered in this module.  </a:t>
            </a:r>
            <a:endParaRPr sz="1500">
              <a:solidFill>
                <a:schemeClr val="dk1"/>
              </a:solidFill>
            </a:endParaRPr>
          </a:p>
          <a:p>
            <a:pPr indent="0" lvl="0" marL="0" rtl="0" algn="l">
              <a:spcBef>
                <a:spcPts val="0"/>
              </a:spcBef>
              <a:spcAft>
                <a:spcPts val="0"/>
              </a:spcAft>
              <a:buNone/>
            </a:pPr>
            <a:r>
              <a:t/>
            </a:r>
            <a:endParaRPr sz="1500">
              <a:solidFill>
                <a:schemeClr val="dk1"/>
              </a:solidFill>
            </a:endParaRPr>
          </a:p>
          <a:p>
            <a:pPr indent="0" lvl="0" marL="0" rtl="0" algn="l">
              <a:spcBef>
                <a:spcPts val="0"/>
              </a:spcBef>
              <a:spcAft>
                <a:spcPts val="0"/>
              </a:spcAft>
              <a:buNone/>
            </a:pPr>
            <a:r>
              <a:rPr lang="en" sz="1500">
                <a:solidFill>
                  <a:schemeClr val="dk1"/>
                </a:solidFill>
              </a:rPr>
              <a:t> Some key ideas explored</a:t>
            </a:r>
            <a:endParaRPr sz="1500">
              <a:solidFill>
                <a:schemeClr val="dk1"/>
              </a:solidFill>
            </a:endParaRPr>
          </a:p>
          <a:p>
            <a:pPr indent="-323850" lvl="0" marL="457200" rtl="0" algn="l">
              <a:spcBef>
                <a:spcPts val="0"/>
              </a:spcBef>
              <a:spcAft>
                <a:spcPts val="0"/>
              </a:spcAft>
              <a:buClr>
                <a:schemeClr val="dk1"/>
              </a:buClr>
              <a:buSzPts val="1500"/>
              <a:buChar char="●"/>
            </a:pPr>
            <a:r>
              <a:rPr lang="en" sz="1500">
                <a:solidFill>
                  <a:schemeClr val="dk1"/>
                </a:solidFill>
              </a:rPr>
              <a:t>What is Discovery?</a:t>
            </a:r>
            <a:endParaRPr sz="1500">
              <a:solidFill>
                <a:schemeClr val="dk1"/>
              </a:solidFill>
            </a:endParaRPr>
          </a:p>
          <a:p>
            <a:pPr indent="-323850" lvl="0" marL="457200" rtl="0" algn="l">
              <a:spcBef>
                <a:spcPts val="0"/>
              </a:spcBef>
              <a:spcAft>
                <a:spcPts val="0"/>
              </a:spcAft>
              <a:buClr>
                <a:schemeClr val="dk1"/>
              </a:buClr>
              <a:buSzPts val="1500"/>
              <a:buChar char="●"/>
            </a:pPr>
            <a:r>
              <a:rPr lang="en" sz="1500">
                <a:solidFill>
                  <a:schemeClr val="dk1"/>
                </a:solidFill>
              </a:rPr>
              <a:t>What might students be doing during Discovery?</a:t>
            </a:r>
            <a:endParaRPr sz="1500">
              <a:solidFill>
                <a:schemeClr val="dk1"/>
              </a:solidFill>
            </a:endParaRPr>
          </a:p>
          <a:p>
            <a:pPr indent="-323850" lvl="0" marL="457200" rtl="0" algn="l">
              <a:spcBef>
                <a:spcPts val="0"/>
              </a:spcBef>
              <a:spcAft>
                <a:spcPts val="0"/>
              </a:spcAft>
              <a:buClr>
                <a:schemeClr val="dk1"/>
              </a:buClr>
              <a:buSzPts val="1500"/>
              <a:buChar char="●"/>
            </a:pPr>
            <a:r>
              <a:rPr lang="en" sz="1500">
                <a:solidFill>
                  <a:schemeClr val="dk1"/>
                </a:solidFill>
              </a:rPr>
              <a:t>What are the important roles adults play in Discovery?</a:t>
            </a:r>
            <a:endParaRPr sz="1500">
              <a:solidFill>
                <a:schemeClr val="dk1"/>
              </a:solidFill>
            </a:endParaRPr>
          </a:p>
          <a:p>
            <a:pPr indent="-323850" lvl="0" marL="457200" rtl="0" algn="l">
              <a:spcBef>
                <a:spcPts val="0"/>
              </a:spcBef>
              <a:spcAft>
                <a:spcPts val="0"/>
              </a:spcAft>
              <a:buClr>
                <a:schemeClr val="dk1"/>
              </a:buClr>
              <a:buSzPts val="1500"/>
              <a:buChar char="●"/>
            </a:pPr>
            <a:r>
              <a:rPr lang="en" sz="1500">
                <a:solidFill>
                  <a:schemeClr val="dk1"/>
                </a:solidFill>
              </a:rPr>
              <a:t>What are the features of a learning conversation?</a:t>
            </a:r>
            <a:endParaRPr sz="1500">
              <a:solidFill>
                <a:schemeClr val="dk1"/>
              </a:solidFill>
            </a:endParaRPr>
          </a:p>
          <a:p>
            <a:pPr indent="0" lvl="0" marL="0" rtl="0" algn="l">
              <a:spcBef>
                <a:spcPts val="0"/>
              </a:spcBef>
              <a:spcAft>
                <a:spcPts val="0"/>
              </a:spcAft>
              <a:buNone/>
            </a:pPr>
            <a:r>
              <a:rPr lang="en" sz="1100">
                <a:solidFill>
                  <a:schemeClr val="dk1"/>
                </a:solidFill>
              </a:rPr>
              <a:t>Using the scaffold provided (or another of your own if you prefer) identify your goal, break your goal into actions you will trial or implement.  Reflect on your experiences and think about what you noticed about both yourself and the students you were working with and how this might impact your work with students in the future.</a:t>
            </a:r>
            <a:endParaRPr sz="1500">
              <a:solidFill>
                <a:srgbClr val="000000"/>
              </a:solidFill>
              <a:latin typeface="Special Elite"/>
              <a:ea typeface="Special Elite"/>
              <a:cs typeface="Special Elite"/>
              <a:sym typeface="Special Elite"/>
            </a:endParaRPr>
          </a:p>
          <a:p>
            <a:pPr indent="0" lvl="0" marL="0" rtl="0" algn="l">
              <a:spcBef>
                <a:spcPts val="0"/>
              </a:spcBef>
              <a:spcAft>
                <a:spcPts val="0"/>
              </a:spcAft>
              <a:buNone/>
            </a:pPr>
            <a:r>
              <a:t/>
            </a:r>
            <a:endParaRPr sz="1500">
              <a:solidFill>
                <a:srgbClr val="000000"/>
              </a:solidFill>
              <a:latin typeface="Special Elite"/>
              <a:ea typeface="Special Elite"/>
              <a:cs typeface="Special Elite"/>
              <a:sym typeface="Special Elite"/>
            </a:endParaRPr>
          </a:p>
          <a:p>
            <a:pPr indent="0" lvl="0" marL="457200" rtl="0" algn="l">
              <a:spcBef>
                <a:spcPts val="0"/>
              </a:spcBef>
              <a:spcAft>
                <a:spcPts val="0"/>
              </a:spcAft>
              <a:buNone/>
            </a:pPr>
            <a:r>
              <a:t/>
            </a:r>
            <a:endParaRPr sz="1500">
              <a:solidFill>
                <a:srgbClr val="000000"/>
              </a:solidFill>
              <a:latin typeface="Special Elite"/>
              <a:ea typeface="Special Elite"/>
              <a:cs typeface="Special Elite"/>
              <a:sym typeface="Special Elite"/>
            </a:endParaRPr>
          </a:p>
          <a:p>
            <a:pPr indent="0" lvl="0" marL="0" rtl="0" algn="l">
              <a:spcBef>
                <a:spcPts val="0"/>
              </a:spcBef>
              <a:spcAft>
                <a:spcPts val="0"/>
              </a:spcAft>
              <a:buNone/>
            </a:pPr>
            <a:r>
              <a:t/>
            </a:r>
            <a:endParaRPr sz="1500">
              <a:solidFill>
                <a:srgbClr val="000000"/>
              </a:solidFill>
              <a:latin typeface="Special Elite"/>
              <a:ea typeface="Special Elite"/>
              <a:cs typeface="Special Elite"/>
              <a:sym typeface="Special Elite"/>
            </a:endParaRPr>
          </a:p>
          <a:p>
            <a:pPr indent="0" lvl="0" marL="457200" rtl="0" algn="l">
              <a:spcBef>
                <a:spcPts val="0"/>
              </a:spcBef>
              <a:spcAft>
                <a:spcPts val="0"/>
              </a:spcAft>
              <a:buNone/>
            </a:pPr>
            <a:r>
              <a:t/>
            </a:r>
            <a:endParaRPr sz="1500">
              <a:solidFill>
                <a:srgbClr val="000000"/>
              </a:solidFill>
              <a:latin typeface="Special Elite"/>
              <a:ea typeface="Special Elite"/>
              <a:cs typeface="Special Elite"/>
              <a:sym typeface="Special Elite"/>
            </a:endParaRPr>
          </a:p>
          <a:p>
            <a:pPr indent="0" lvl="0" marL="457200" rtl="0" algn="l">
              <a:spcBef>
                <a:spcPts val="0"/>
              </a:spcBef>
              <a:spcAft>
                <a:spcPts val="0"/>
              </a:spcAft>
              <a:buNone/>
            </a:pPr>
            <a:r>
              <a:t/>
            </a:r>
            <a:endParaRPr sz="1500">
              <a:solidFill>
                <a:srgbClr val="000000"/>
              </a:solidFill>
              <a:latin typeface="Special Elite"/>
              <a:ea typeface="Special Elite"/>
              <a:cs typeface="Special Elite"/>
              <a:sym typeface="Special Elite"/>
            </a:endParaRPr>
          </a:p>
          <a:p>
            <a:pPr indent="0" lvl="0" marL="457200" rtl="0" algn="l">
              <a:spcBef>
                <a:spcPts val="0"/>
              </a:spcBef>
              <a:spcAft>
                <a:spcPts val="0"/>
              </a:spcAft>
              <a:buNone/>
            </a:pPr>
            <a:r>
              <a:t/>
            </a:r>
            <a:endParaRPr sz="1500">
              <a:solidFill>
                <a:srgbClr val="000000"/>
              </a:solidFill>
              <a:latin typeface="Special Elite"/>
              <a:ea typeface="Special Elite"/>
              <a:cs typeface="Special Elite"/>
              <a:sym typeface="Special Elite"/>
            </a:endParaRPr>
          </a:p>
          <a:p>
            <a:pPr indent="0" lvl="0" marL="457200" rtl="0" algn="l">
              <a:spcBef>
                <a:spcPts val="0"/>
              </a:spcBef>
              <a:spcAft>
                <a:spcPts val="0"/>
              </a:spcAft>
              <a:buNone/>
            </a:pPr>
            <a:r>
              <a:t/>
            </a:r>
            <a:endParaRPr sz="1500">
              <a:solidFill>
                <a:srgbClr val="000000"/>
              </a:solidFill>
              <a:latin typeface="Special Elite"/>
              <a:ea typeface="Special Elite"/>
              <a:cs typeface="Special Elite"/>
              <a:sym typeface="Special Elite"/>
            </a:endParaRPr>
          </a:p>
        </p:txBody>
      </p:sp>
      <p:pic>
        <p:nvPicPr>
          <p:cNvPr id="203" name="Google Shape;203;p31"/>
          <p:cNvPicPr preferRelativeResize="0"/>
          <p:nvPr/>
        </p:nvPicPr>
        <p:blipFill>
          <a:blip r:embed="rId4">
            <a:alphaModFix/>
          </a:blip>
          <a:stretch>
            <a:fillRect/>
          </a:stretch>
        </p:blipFill>
        <p:spPr>
          <a:xfrm>
            <a:off x="5891286" y="1607350"/>
            <a:ext cx="2857038" cy="334619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6A5AF"/>
        </a:solidFill>
      </p:bgPr>
    </p:bg>
    <p:spTree>
      <p:nvGrpSpPr>
        <p:cNvPr id="60" name="Shape 60"/>
        <p:cNvGrpSpPr/>
        <p:nvPr/>
      </p:nvGrpSpPr>
      <p:grpSpPr>
        <a:xfrm>
          <a:off x="0" y="0"/>
          <a:ext cx="0" cy="0"/>
          <a:chOff x="0" y="0"/>
          <a:chExt cx="0" cy="0"/>
        </a:xfrm>
      </p:grpSpPr>
      <p:sp>
        <p:nvSpPr>
          <p:cNvPr id="61" name="Google Shape;61;p14"/>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Special Elite"/>
                <a:ea typeface="Special Elite"/>
                <a:cs typeface="Special Elite"/>
                <a:sym typeface="Special Elite"/>
              </a:rPr>
              <a:t>PART B</a:t>
            </a:r>
            <a:endParaRPr>
              <a:latin typeface="Special Elite"/>
              <a:ea typeface="Special Elite"/>
              <a:cs typeface="Special Elite"/>
              <a:sym typeface="Special Elite"/>
            </a:endParaRPr>
          </a:p>
          <a:p>
            <a:pPr indent="0" lvl="0" marL="0" rtl="0" algn="ctr">
              <a:spcBef>
                <a:spcPts val="0"/>
              </a:spcBef>
              <a:spcAft>
                <a:spcPts val="0"/>
              </a:spcAft>
              <a:buNone/>
            </a:pPr>
            <a:r>
              <a:rPr lang="en">
                <a:latin typeface="Special Elite"/>
                <a:ea typeface="Special Elite"/>
                <a:cs typeface="Special Elite"/>
                <a:sym typeface="Special Elite"/>
              </a:rPr>
              <a:t>What strategic roles can adults play during Discovery?</a:t>
            </a:r>
            <a:endParaRPr>
              <a:latin typeface="Special Elite"/>
              <a:ea typeface="Special Elite"/>
              <a:cs typeface="Special Elite"/>
              <a:sym typeface="Special Elite"/>
            </a:endParaRPr>
          </a:p>
        </p:txBody>
      </p:sp>
      <p:pic>
        <p:nvPicPr>
          <p:cNvPr id="62" name="Google Shape;62;p14"/>
          <p:cNvPicPr preferRelativeResize="0"/>
          <p:nvPr/>
        </p:nvPicPr>
        <p:blipFill>
          <a:blip r:embed="rId3">
            <a:alphaModFix/>
          </a:blip>
          <a:stretch>
            <a:fillRect/>
          </a:stretch>
        </p:blipFill>
        <p:spPr>
          <a:xfrm>
            <a:off x="7749825" y="137050"/>
            <a:ext cx="998500" cy="13737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6A5AF"/>
        </a:solidFill>
      </p:bgPr>
    </p:bg>
    <p:spTree>
      <p:nvGrpSpPr>
        <p:cNvPr id="66" name="Shape 66"/>
        <p:cNvGrpSpPr/>
        <p:nvPr/>
      </p:nvGrpSpPr>
      <p:grpSpPr>
        <a:xfrm>
          <a:off x="0" y="0"/>
          <a:ext cx="0" cy="0"/>
          <a:chOff x="0" y="0"/>
          <a:chExt cx="0" cy="0"/>
        </a:xfrm>
      </p:grpSpPr>
      <p:sp>
        <p:nvSpPr>
          <p:cNvPr id="67" name="Google Shape;67;p15"/>
          <p:cNvSpPr txBox="1"/>
          <p:nvPr>
            <p:ph type="title"/>
          </p:nvPr>
        </p:nvSpPr>
        <p:spPr>
          <a:xfrm>
            <a:off x="311700" y="445025"/>
            <a:ext cx="6953700" cy="913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200">
                <a:solidFill>
                  <a:srgbClr val="9900FF"/>
                </a:solidFill>
                <a:latin typeface="Special Elite"/>
                <a:ea typeface="Special Elite"/>
                <a:cs typeface="Special Elite"/>
                <a:sym typeface="Special Elite"/>
              </a:rPr>
              <a:t>100% present 100% of the time!!!</a:t>
            </a:r>
            <a:endParaRPr b="1" sz="2200">
              <a:solidFill>
                <a:srgbClr val="9900FF"/>
              </a:solidFill>
              <a:latin typeface="Special Elite"/>
              <a:ea typeface="Special Elite"/>
              <a:cs typeface="Special Elite"/>
              <a:sym typeface="Special Elite"/>
            </a:endParaRPr>
          </a:p>
          <a:p>
            <a:pPr indent="0" lvl="0" marL="0" rtl="0" algn="l">
              <a:spcBef>
                <a:spcPts val="0"/>
              </a:spcBef>
              <a:spcAft>
                <a:spcPts val="0"/>
              </a:spcAft>
              <a:buNone/>
            </a:pPr>
            <a:r>
              <a:t/>
            </a:r>
            <a:endParaRPr b="1" sz="2200">
              <a:solidFill>
                <a:srgbClr val="9900FF"/>
              </a:solidFill>
              <a:latin typeface="Special Elite"/>
              <a:ea typeface="Special Elite"/>
              <a:cs typeface="Special Elite"/>
              <a:sym typeface="Special Elite"/>
            </a:endParaRPr>
          </a:p>
          <a:p>
            <a:pPr indent="0" lvl="0" marL="0" rtl="0" algn="l">
              <a:spcBef>
                <a:spcPts val="0"/>
              </a:spcBef>
              <a:spcAft>
                <a:spcPts val="0"/>
              </a:spcAft>
              <a:buNone/>
            </a:pPr>
            <a:r>
              <a:rPr b="1" lang="en" sz="2200">
                <a:solidFill>
                  <a:srgbClr val="9900FF"/>
                </a:solidFill>
                <a:latin typeface="Special Elite"/>
                <a:ea typeface="Special Elite"/>
                <a:cs typeface="Special Elite"/>
                <a:sym typeface="Special Elite"/>
              </a:rPr>
              <a:t>So what might this look like?</a:t>
            </a:r>
            <a:endParaRPr b="1" sz="2200">
              <a:solidFill>
                <a:srgbClr val="9900FF"/>
              </a:solidFill>
              <a:latin typeface="Special Elite"/>
              <a:ea typeface="Special Elite"/>
              <a:cs typeface="Special Elite"/>
              <a:sym typeface="Special Elite"/>
            </a:endParaRPr>
          </a:p>
          <a:p>
            <a:pPr indent="0" lvl="0" marL="0" rtl="0" algn="l">
              <a:spcBef>
                <a:spcPts val="0"/>
              </a:spcBef>
              <a:spcAft>
                <a:spcPts val="0"/>
              </a:spcAft>
              <a:buNone/>
            </a:pPr>
            <a:r>
              <a:t/>
            </a:r>
            <a:endParaRPr b="1" sz="2200">
              <a:solidFill>
                <a:srgbClr val="9900FF"/>
              </a:solidFill>
              <a:latin typeface="Special Elite"/>
              <a:ea typeface="Special Elite"/>
              <a:cs typeface="Special Elite"/>
              <a:sym typeface="Special Elite"/>
            </a:endParaRPr>
          </a:p>
        </p:txBody>
      </p:sp>
      <p:pic>
        <p:nvPicPr>
          <p:cNvPr id="68" name="Google Shape;68;p15"/>
          <p:cNvPicPr preferRelativeResize="0"/>
          <p:nvPr/>
        </p:nvPicPr>
        <p:blipFill>
          <a:blip r:embed="rId3">
            <a:alphaModFix/>
          </a:blip>
          <a:stretch>
            <a:fillRect/>
          </a:stretch>
        </p:blipFill>
        <p:spPr>
          <a:xfrm>
            <a:off x="7749825" y="137050"/>
            <a:ext cx="998500" cy="1373750"/>
          </a:xfrm>
          <a:prstGeom prst="rect">
            <a:avLst/>
          </a:prstGeom>
          <a:noFill/>
          <a:ln>
            <a:noFill/>
          </a:ln>
        </p:spPr>
      </p:pic>
      <p:sp>
        <p:nvSpPr>
          <p:cNvPr id="69" name="Google Shape;69;p15"/>
          <p:cNvSpPr txBox="1"/>
          <p:nvPr>
            <p:ph idx="1" type="body"/>
          </p:nvPr>
        </p:nvSpPr>
        <p:spPr>
          <a:xfrm>
            <a:off x="311700" y="1797300"/>
            <a:ext cx="4628100" cy="27717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b="1" lang="en" sz="1800">
                <a:solidFill>
                  <a:srgbClr val="000000"/>
                </a:solidFill>
                <a:latin typeface="Special Elite"/>
                <a:ea typeface="Special Elite"/>
                <a:cs typeface="Special Elite"/>
                <a:sym typeface="Special Elite"/>
              </a:rPr>
              <a:t>A</a:t>
            </a:r>
            <a:r>
              <a:rPr b="1" lang="en" sz="1600">
                <a:solidFill>
                  <a:srgbClr val="000000"/>
                </a:solidFill>
                <a:latin typeface="Special Elite"/>
                <a:ea typeface="Special Elite"/>
                <a:cs typeface="Special Elite"/>
                <a:sym typeface="Special Elite"/>
              </a:rPr>
              <a:t>dults should be fully engaged </a:t>
            </a:r>
            <a:endParaRPr b="1" sz="1600">
              <a:solidFill>
                <a:srgbClr val="000000"/>
              </a:solidFill>
              <a:latin typeface="Special Elite"/>
              <a:ea typeface="Special Elite"/>
              <a:cs typeface="Special Elite"/>
              <a:sym typeface="Special Elite"/>
            </a:endParaRPr>
          </a:p>
          <a:p>
            <a:pPr indent="0" lvl="0" marL="0" rtl="0" algn="ctr">
              <a:lnSpc>
                <a:spcPct val="100000"/>
              </a:lnSpc>
              <a:spcBef>
                <a:spcPts val="0"/>
              </a:spcBef>
              <a:spcAft>
                <a:spcPts val="0"/>
              </a:spcAft>
              <a:buNone/>
            </a:pPr>
            <a:r>
              <a:rPr b="1" lang="en" sz="1600">
                <a:solidFill>
                  <a:srgbClr val="000000"/>
                </a:solidFill>
                <a:latin typeface="Special Elite"/>
                <a:ea typeface="Special Elite"/>
                <a:cs typeface="Special Elite"/>
                <a:sym typeface="Special Elite"/>
              </a:rPr>
              <a:t>with the students at all times </a:t>
            </a:r>
            <a:endParaRPr b="1" sz="1600">
              <a:solidFill>
                <a:srgbClr val="000000"/>
              </a:solidFill>
              <a:latin typeface="Special Elite"/>
              <a:ea typeface="Special Elite"/>
              <a:cs typeface="Special Elite"/>
              <a:sym typeface="Special Elite"/>
            </a:endParaRPr>
          </a:p>
          <a:p>
            <a:pPr indent="0" lvl="0" marL="0" rtl="0" algn="ctr">
              <a:spcBef>
                <a:spcPts val="0"/>
              </a:spcBef>
              <a:spcAft>
                <a:spcPts val="0"/>
              </a:spcAft>
              <a:buNone/>
            </a:pPr>
            <a:r>
              <a:rPr b="1" lang="en" sz="1600">
                <a:solidFill>
                  <a:srgbClr val="000000"/>
                </a:solidFill>
                <a:latin typeface="Special Elite"/>
                <a:ea typeface="Special Elite"/>
                <a:cs typeface="Special Elite"/>
                <a:sym typeface="Special Elite"/>
              </a:rPr>
              <a:t>during the session</a:t>
            </a:r>
            <a:endParaRPr b="1" sz="1600">
              <a:solidFill>
                <a:srgbClr val="000000"/>
              </a:solidFill>
              <a:latin typeface="Special Elite"/>
              <a:ea typeface="Special Elite"/>
              <a:cs typeface="Special Elite"/>
              <a:sym typeface="Special Elite"/>
            </a:endParaRPr>
          </a:p>
          <a:p>
            <a:pPr indent="0" lvl="0" marL="0" rtl="0" algn="ctr">
              <a:spcBef>
                <a:spcPts val="1600"/>
              </a:spcBef>
              <a:spcAft>
                <a:spcPts val="0"/>
              </a:spcAft>
              <a:buNone/>
            </a:pPr>
            <a:r>
              <a:rPr lang="en">
                <a:solidFill>
                  <a:srgbClr val="000000"/>
                </a:solidFill>
                <a:latin typeface="Special Elite"/>
                <a:ea typeface="Special Elite"/>
                <a:cs typeface="Special Elite"/>
                <a:sym typeface="Special Elite"/>
              </a:rPr>
              <a:t>Scaffolding the learning in strategic ways</a:t>
            </a:r>
            <a:endParaRPr>
              <a:solidFill>
                <a:srgbClr val="000000"/>
              </a:solidFill>
              <a:latin typeface="Special Elite"/>
              <a:ea typeface="Special Elite"/>
              <a:cs typeface="Special Elite"/>
              <a:sym typeface="Special Elite"/>
            </a:endParaRPr>
          </a:p>
          <a:p>
            <a:pPr indent="0" lvl="0" marL="0" rtl="0" algn="l">
              <a:spcBef>
                <a:spcPts val="1600"/>
              </a:spcBef>
              <a:spcAft>
                <a:spcPts val="0"/>
              </a:spcAft>
              <a:buNone/>
            </a:pPr>
            <a:r>
              <a:rPr lang="en">
                <a:solidFill>
                  <a:srgbClr val="000000"/>
                </a:solidFill>
                <a:latin typeface="Special Elite"/>
                <a:ea typeface="Special Elite"/>
                <a:cs typeface="Special Elite"/>
                <a:sym typeface="Special Elite"/>
              </a:rPr>
              <a:t>Introductions and Share Times </a:t>
            </a:r>
            <a:endParaRPr>
              <a:solidFill>
                <a:srgbClr val="000000"/>
              </a:solidFill>
              <a:latin typeface="Special Elite"/>
              <a:ea typeface="Special Elite"/>
              <a:cs typeface="Special Elite"/>
              <a:sym typeface="Special Elite"/>
            </a:endParaRPr>
          </a:p>
          <a:p>
            <a:pPr indent="0" lvl="0" marL="0" rtl="0" algn="l">
              <a:spcBef>
                <a:spcPts val="1600"/>
              </a:spcBef>
              <a:spcAft>
                <a:spcPts val="0"/>
              </a:spcAft>
              <a:buNone/>
            </a:pPr>
            <a:r>
              <a:rPr lang="en">
                <a:solidFill>
                  <a:srgbClr val="000000"/>
                </a:solidFill>
                <a:latin typeface="Special Elite"/>
                <a:ea typeface="Special Elite"/>
                <a:cs typeface="Special Elite"/>
                <a:sym typeface="Special Elite"/>
              </a:rPr>
              <a:t>Co playing</a:t>
            </a:r>
            <a:endParaRPr>
              <a:solidFill>
                <a:srgbClr val="000000"/>
              </a:solidFill>
              <a:latin typeface="Special Elite"/>
              <a:ea typeface="Special Elite"/>
              <a:cs typeface="Special Elite"/>
              <a:sym typeface="Special Elite"/>
            </a:endParaRPr>
          </a:p>
          <a:p>
            <a:pPr indent="0" lvl="0" marL="0" rtl="0" algn="l">
              <a:spcBef>
                <a:spcPts val="1600"/>
              </a:spcBef>
              <a:spcAft>
                <a:spcPts val="0"/>
              </a:spcAft>
              <a:buNone/>
            </a:pPr>
            <a:r>
              <a:rPr lang="en">
                <a:solidFill>
                  <a:srgbClr val="000000"/>
                </a:solidFill>
                <a:latin typeface="Special Elite"/>
                <a:ea typeface="Special Elite"/>
                <a:cs typeface="Special Elite"/>
                <a:sym typeface="Special Elite"/>
              </a:rPr>
              <a:t>Observing/Researching </a:t>
            </a:r>
            <a:endParaRPr>
              <a:solidFill>
                <a:srgbClr val="000000"/>
              </a:solidFill>
              <a:latin typeface="Special Elite"/>
              <a:ea typeface="Special Elite"/>
              <a:cs typeface="Special Elite"/>
              <a:sym typeface="Special Elite"/>
            </a:endParaRPr>
          </a:p>
          <a:p>
            <a:pPr indent="0" lvl="0" marL="0" rtl="0" algn="l">
              <a:spcBef>
                <a:spcPts val="1600"/>
              </a:spcBef>
              <a:spcAft>
                <a:spcPts val="0"/>
              </a:spcAft>
              <a:buNone/>
            </a:pPr>
            <a:r>
              <a:rPr lang="en">
                <a:solidFill>
                  <a:srgbClr val="000000"/>
                </a:solidFill>
                <a:latin typeface="Special Elite"/>
                <a:ea typeface="Special Elite"/>
                <a:cs typeface="Special Elite"/>
                <a:sym typeface="Special Elite"/>
              </a:rPr>
              <a:t>Influencing </a:t>
            </a:r>
            <a:endParaRPr>
              <a:solidFill>
                <a:srgbClr val="000000"/>
              </a:solidFill>
              <a:latin typeface="Special Elite"/>
              <a:ea typeface="Special Elite"/>
              <a:cs typeface="Special Elite"/>
              <a:sym typeface="Special Elite"/>
            </a:endParaRPr>
          </a:p>
          <a:p>
            <a:pPr indent="0" lvl="0" marL="0" rtl="0" algn="l">
              <a:spcBef>
                <a:spcPts val="1600"/>
              </a:spcBef>
              <a:spcAft>
                <a:spcPts val="0"/>
              </a:spcAft>
              <a:buNone/>
            </a:pPr>
            <a:r>
              <a:t/>
            </a:r>
            <a:endParaRPr sz="2000">
              <a:solidFill>
                <a:schemeClr val="dk1"/>
              </a:solidFill>
              <a:latin typeface="Special Elite"/>
              <a:ea typeface="Special Elite"/>
              <a:cs typeface="Special Elite"/>
              <a:sym typeface="Special Elite"/>
            </a:endParaRPr>
          </a:p>
          <a:p>
            <a:pPr indent="0" lvl="0" marL="0" rtl="0" algn="l">
              <a:spcBef>
                <a:spcPts val="1600"/>
              </a:spcBef>
              <a:spcAft>
                <a:spcPts val="0"/>
              </a:spcAft>
              <a:buNone/>
            </a:pPr>
            <a:r>
              <a:t/>
            </a:r>
            <a:endParaRPr sz="2000">
              <a:solidFill>
                <a:schemeClr val="dk1"/>
              </a:solidFill>
              <a:latin typeface="Special Elite"/>
              <a:ea typeface="Special Elite"/>
              <a:cs typeface="Special Elite"/>
              <a:sym typeface="Special Elite"/>
            </a:endParaRPr>
          </a:p>
          <a:p>
            <a:pPr indent="0" lvl="0" marL="0" rtl="0" algn="l">
              <a:spcBef>
                <a:spcPts val="1600"/>
              </a:spcBef>
              <a:spcAft>
                <a:spcPts val="1600"/>
              </a:spcAft>
              <a:buNone/>
            </a:pPr>
            <a:r>
              <a:t/>
            </a:r>
            <a:endParaRPr sz="1200">
              <a:solidFill>
                <a:srgbClr val="000000"/>
              </a:solidFill>
              <a:latin typeface="Special Elite"/>
              <a:ea typeface="Special Elite"/>
              <a:cs typeface="Special Elite"/>
              <a:sym typeface="Special Elite"/>
            </a:endParaRPr>
          </a:p>
        </p:txBody>
      </p:sp>
      <p:sp>
        <p:nvSpPr>
          <p:cNvPr id="70" name="Google Shape;70;p1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 </a:t>
            </a:r>
            <a:endParaRPr/>
          </a:p>
        </p:txBody>
      </p:sp>
      <p:pic>
        <p:nvPicPr>
          <p:cNvPr id="71" name="Google Shape;71;p15"/>
          <p:cNvPicPr preferRelativeResize="0"/>
          <p:nvPr/>
        </p:nvPicPr>
        <p:blipFill>
          <a:blip r:embed="rId4">
            <a:alphaModFix/>
          </a:blip>
          <a:stretch>
            <a:fillRect/>
          </a:stretch>
        </p:blipFill>
        <p:spPr>
          <a:xfrm>
            <a:off x="5177800" y="1627850"/>
            <a:ext cx="3771448" cy="31106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6A5AF"/>
        </a:solidFill>
      </p:bgPr>
    </p:bg>
    <p:spTree>
      <p:nvGrpSpPr>
        <p:cNvPr id="75" name="Shape 75"/>
        <p:cNvGrpSpPr/>
        <p:nvPr/>
      </p:nvGrpSpPr>
      <p:grpSpPr>
        <a:xfrm>
          <a:off x="0" y="0"/>
          <a:ext cx="0" cy="0"/>
          <a:chOff x="0" y="0"/>
          <a:chExt cx="0" cy="0"/>
        </a:xfrm>
      </p:grpSpPr>
      <p:sp>
        <p:nvSpPr>
          <p:cNvPr id="76" name="Google Shape;76;p16"/>
          <p:cNvSpPr txBox="1"/>
          <p:nvPr>
            <p:ph type="title"/>
          </p:nvPr>
        </p:nvSpPr>
        <p:spPr>
          <a:xfrm>
            <a:off x="311700" y="445025"/>
            <a:ext cx="6953700" cy="913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200">
                <a:solidFill>
                  <a:srgbClr val="9900FF"/>
                </a:solidFill>
                <a:latin typeface="Special Elite"/>
                <a:ea typeface="Special Elite"/>
                <a:cs typeface="Special Elite"/>
                <a:sym typeface="Special Elite"/>
              </a:rPr>
              <a:t>100% present 100% of the time!!!</a:t>
            </a:r>
            <a:endParaRPr b="1" sz="2200">
              <a:solidFill>
                <a:srgbClr val="9900FF"/>
              </a:solidFill>
              <a:latin typeface="Special Elite"/>
              <a:ea typeface="Special Elite"/>
              <a:cs typeface="Special Elite"/>
              <a:sym typeface="Special Elite"/>
            </a:endParaRPr>
          </a:p>
          <a:p>
            <a:pPr indent="0" lvl="0" marL="0" rtl="0" algn="l">
              <a:spcBef>
                <a:spcPts val="0"/>
              </a:spcBef>
              <a:spcAft>
                <a:spcPts val="0"/>
              </a:spcAft>
              <a:buNone/>
            </a:pPr>
            <a:r>
              <a:t/>
            </a:r>
            <a:endParaRPr b="1" sz="2200">
              <a:solidFill>
                <a:srgbClr val="9900FF"/>
              </a:solidFill>
              <a:latin typeface="Special Elite"/>
              <a:ea typeface="Special Elite"/>
              <a:cs typeface="Special Elite"/>
              <a:sym typeface="Special Elite"/>
            </a:endParaRPr>
          </a:p>
          <a:p>
            <a:pPr indent="0" lvl="0" marL="0" rtl="0" algn="l">
              <a:spcBef>
                <a:spcPts val="0"/>
              </a:spcBef>
              <a:spcAft>
                <a:spcPts val="0"/>
              </a:spcAft>
              <a:buNone/>
            </a:pPr>
            <a:r>
              <a:rPr b="1" lang="en" sz="2200">
                <a:solidFill>
                  <a:srgbClr val="9900FF"/>
                </a:solidFill>
                <a:latin typeface="Special Elite"/>
                <a:ea typeface="Special Elite"/>
                <a:cs typeface="Special Elite"/>
                <a:sym typeface="Special Elite"/>
              </a:rPr>
              <a:t>Strategic Role: observer/researcher </a:t>
            </a:r>
            <a:endParaRPr b="1" sz="2200">
              <a:solidFill>
                <a:srgbClr val="9900FF"/>
              </a:solidFill>
              <a:latin typeface="Special Elite"/>
              <a:ea typeface="Special Elite"/>
              <a:cs typeface="Special Elite"/>
              <a:sym typeface="Special Elite"/>
            </a:endParaRPr>
          </a:p>
          <a:p>
            <a:pPr indent="0" lvl="0" marL="0" rtl="0" algn="l">
              <a:spcBef>
                <a:spcPts val="0"/>
              </a:spcBef>
              <a:spcAft>
                <a:spcPts val="0"/>
              </a:spcAft>
              <a:buNone/>
            </a:pPr>
            <a:r>
              <a:t/>
            </a:r>
            <a:endParaRPr b="1" sz="2200">
              <a:solidFill>
                <a:srgbClr val="9900FF"/>
              </a:solidFill>
              <a:latin typeface="Special Elite"/>
              <a:ea typeface="Special Elite"/>
              <a:cs typeface="Special Elite"/>
              <a:sym typeface="Special Elite"/>
            </a:endParaRPr>
          </a:p>
          <a:p>
            <a:pPr indent="0" lvl="0" marL="0" rtl="0" algn="l">
              <a:spcBef>
                <a:spcPts val="0"/>
              </a:spcBef>
              <a:spcAft>
                <a:spcPts val="0"/>
              </a:spcAft>
              <a:buNone/>
            </a:pPr>
            <a:r>
              <a:t/>
            </a:r>
            <a:endParaRPr b="1" sz="2200">
              <a:solidFill>
                <a:srgbClr val="9900FF"/>
              </a:solidFill>
              <a:latin typeface="Special Elite"/>
              <a:ea typeface="Special Elite"/>
              <a:cs typeface="Special Elite"/>
              <a:sym typeface="Special Elite"/>
            </a:endParaRPr>
          </a:p>
          <a:p>
            <a:pPr indent="0" lvl="0" marL="0" rtl="0" algn="l">
              <a:spcBef>
                <a:spcPts val="0"/>
              </a:spcBef>
              <a:spcAft>
                <a:spcPts val="0"/>
              </a:spcAft>
              <a:buNone/>
            </a:pPr>
            <a:r>
              <a:t/>
            </a:r>
            <a:endParaRPr b="1" sz="2200">
              <a:solidFill>
                <a:srgbClr val="9900FF"/>
              </a:solidFill>
              <a:latin typeface="Special Elite"/>
              <a:ea typeface="Special Elite"/>
              <a:cs typeface="Special Elite"/>
              <a:sym typeface="Special Elite"/>
            </a:endParaRPr>
          </a:p>
        </p:txBody>
      </p:sp>
      <p:pic>
        <p:nvPicPr>
          <p:cNvPr id="77" name="Google Shape;77;p16"/>
          <p:cNvPicPr preferRelativeResize="0"/>
          <p:nvPr/>
        </p:nvPicPr>
        <p:blipFill>
          <a:blip r:embed="rId3">
            <a:alphaModFix/>
          </a:blip>
          <a:stretch>
            <a:fillRect/>
          </a:stretch>
        </p:blipFill>
        <p:spPr>
          <a:xfrm>
            <a:off x="7749825" y="137050"/>
            <a:ext cx="998500" cy="1373750"/>
          </a:xfrm>
          <a:prstGeom prst="rect">
            <a:avLst/>
          </a:prstGeom>
          <a:noFill/>
          <a:ln>
            <a:noFill/>
          </a:ln>
        </p:spPr>
      </p:pic>
      <p:sp>
        <p:nvSpPr>
          <p:cNvPr id="78" name="Google Shape;78;p16"/>
          <p:cNvSpPr txBox="1"/>
          <p:nvPr>
            <p:ph idx="1" type="body"/>
          </p:nvPr>
        </p:nvSpPr>
        <p:spPr>
          <a:xfrm>
            <a:off x="311700" y="1797300"/>
            <a:ext cx="4628100" cy="2771700"/>
          </a:xfrm>
          <a:prstGeom prst="rect">
            <a:avLst/>
          </a:prstGeom>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Clr>
                <a:srgbClr val="0000FF"/>
              </a:buClr>
              <a:buSzPts val="1800"/>
              <a:buChar char="●"/>
            </a:pPr>
            <a:r>
              <a:rPr lang="en" sz="1800">
                <a:solidFill>
                  <a:srgbClr val="0000FF"/>
                </a:solidFill>
              </a:rPr>
              <a:t>What is really happening here? </a:t>
            </a:r>
            <a:endParaRPr sz="1800">
              <a:solidFill>
                <a:srgbClr val="0000FF"/>
              </a:solidFill>
            </a:endParaRPr>
          </a:p>
          <a:p>
            <a:pPr indent="-342900" lvl="0" marL="457200" rtl="0" algn="l">
              <a:lnSpc>
                <a:spcPct val="100000"/>
              </a:lnSpc>
              <a:spcBef>
                <a:spcPts val="0"/>
              </a:spcBef>
              <a:spcAft>
                <a:spcPts val="0"/>
              </a:spcAft>
              <a:buClr>
                <a:srgbClr val="0000FF"/>
              </a:buClr>
              <a:buSzPts val="1800"/>
              <a:buChar char="●"/>
            </a:pPr>
            <a:r>
              <a:rPr lang="en" sz="1800">
                <a:solidFill>
                  <a:srgbClr val="0000FF"/>
                </a:solidFill>
              </a:rPr>
              <a:t>What might they be thinking? </a:t>
            </a:r>
            <a:endParaRPr sz="1800">
              <a:solidFill>
                <a:srgbClr val="0000FF"/>
              </a:solidFill>
            </a:endParaRPr>
          </a:p>
          <a:p>
            <a:pPr indent="-342900" lvl="0" marL="457200" rtl="0" algn="l">
              <a:lnSpc>
                <a:spcPct val="100000"/>
              </a:lnSpc>
              <a:spcBef>
                <a:spcPts val="0"/>
              </a:spcBef>
              <a:spcAft>
                <a:spcPts val="0"/>
              </a:spcAft>
              <a:buClr>
                <a:srgbClr val="0000FF"/>
              </a:buClr>
              <a:buSzPts val="1800"/>
              <a:buChar char="●"/>
            </a:pPr>
            <a:r>
              <a:rPr lang="en" sz="1800">
                <a:solidFill>
                  <a:srgbClr val="0000FF"/>
                </a:solidFill>
              </a:rPr>
              <a:t>What are they demonstrating/revealing (skills, curiosities, capabilities)? </a:t>
            </a:r>
            <a:endParaRPr sz="1800">
              <a:solidFill>
                <a:srgbClr val="0000FF"/>
              </a:solidFill>
            </a:endParaRPr>
          </a:p>
          <a:p>
            <a:pPr indent="-342900" lvl="0" marL="457200" rtl="0" algn="l">
              <a:lnSpc>
                <a:spcPct val="100000"/>
              </a:lnSpc>
              <a:spcBef>
                <a:spcPts val="0"/>
              </a:spcBef>
              <a:spcAft>
                <a:spcPts val="0"/>
              </a:spcAft>
              <a:buClr>
                <a:srgbClr val="0000FF"/>
              </a:buClr>
              <a:buSzPts val="1800"/>
              <a:buChar char="●"/>
            </a:pPr>
            <a:r>
              <a:rPr lang="en" sz="1800">
                <a:solidFill>
                  <a:srgbClr val="0000FF"/>
                </a:solidFill>
              </a:rPr>
              <a:t>What does this tell me about the child/children? </a:t>
            </a:r>
            <a:endParaRPr sz="1800">
              <a:solidFill>
                <a:srgbClr val="0000FF"/>
              </a:solidFill>
            </a:endParaRPr>
          </a:p>
          <a:p>
            <a:pPr indent="-342900" lvl="0" marL="457200" rtl="0" algn="l">
              <a:lnSpc>
                <a:spcPct val="100000"/>
              </a:lnSpc>
              <a:spcBef>
                <a:spcPts val="0"/>
              </a:spcBef>
              <a:spcAft>
                <a:spcPts val="0"/>
              </a:spcAft>
              <a:buClr>
                <a:srgbClr val="0000FF"/>
              </a:buClr>
              <a:buSzPts val="1800"/>
              <a:buChar char="●"/>
            </a:pPr>
            <a:r>
              <a:rPr lang="en" sz="1800">
                <a:solidFill>
                  <a:srgbClr val="0000FF"/>
                </a:solidFill>
              </a:rPr>
              <a:t>What might they need to facilitate/extend their thinking and learning?</a:t>
            </a:r>
            <a:endParaRPr sz="1800">
              <a:solidFill>
                <a:srgbClr val="0000FF"/>
              </a:solidFill>
            </a:endParaRPr>
          </a:p>
        </p:txBody>
      </p:sp>
      <p:sp>
        <p:nvSpPr>
          <p:cNvPr id="79" name="Google Shape;79;p16"/>
          <p:cNvSpPr txBox="1"/>
          <p:nvPr>
            <p:ph idx="2" type="body"/>
          </p:nvPr>
        </p:nvSpPr>
        <p:spPr>
          <a:xfrm>
            <a:off x="4939800" y="3820600"/>
            <a:ext cx="3999900" cy="10473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sz="1800">
                <a:latin typeface="Source Code Pro"/>
                <a:ea typeface="Source Code Pro"/>
                <a:cs typeface="Source Code Pro"/>
                <a:sym typeface="Source Code Pro"/>
              </a:rPr>
              <a:t>D</a:t>
            </a:r>
            <a:r>
              <a:rPr lang="en" sz="1500">
                <a:latin typeface="Special Elite"/>
                <a:ea typeface="Special Elite"/>
                <a:cs typeface="Special Elite"/>
                <a:sym typeface="Special Elite"/>
              </a:rPr>
              <a:t>ocumenting: anecdotal notes, google docs, sticky notes, photos, see-saw, learning stories</a:t>
            </a:r>
            <a:endParaRPr sz="1100">
              <a:latin typeface="Special Elite"/>
              <a:ea typeface="Special Elite"/>
              <a:cs typeface="Special Elite"/>
              <a:sym typeface="Special Elite"/>
            </a:endParaRPr>
          </a:p>
        </p:txBody>
      </p:sp>
      <p:pic>
        <p:nvPicPr>
          <p:cNvPr id="80" name="Google Shape;80;p16"/>
          <p:cNvPicPr preferRelativeResize="0"/>
          <p:nvPr/>
        </p:nvPicPr>
        <p:blipFill>
          <a:blip r:embed="rId4">
            <a:alphaModFix/>
          </a:blip>
          <a:stretch>
            <a:fillRect/>
          </a:stretch>
        </p:blipFill>
        <p:spPr>
          <a:xfrm>
            <a:off x="4939800" y="1590677"/>
            <a:ext cx="3310725" cy="215005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6A5AF"/>
        </a:solidFill>
      </p:bgPr>
    </p:bg>
    <p:spTree>
      <p:nvGrpSpPr>
        <p:cNvPr id="84" name="Shape 84"/>
        <p:cNvGrpSpPr/>
        <p:nvPr/>
      </p:nvGrpSpPr>
      <p:grpSpPr>
        <a:xfrm>
          <a:off x="0" y="0"/>
          <a:ext cx="0" cy="0"/>
          <a:chOff x="0" y="0"/>
          <a:chExt cx="0" cy="0"/>
        </a:xfrm>
      </p:grpSpPr>
      <p:sp>
        <p:nvSpPr>
          <p:cNvPr id="85" name="Google Shape;85;p17"/>
          <p:cNvSpPr txBox="1"/>
          <p:nvPr>
            <p:ph type="title"/>
          </p:nvPr>
        </p:nvSpPr>
        <p:spPr>
          <a:xfrm>
            <a:off x="165575" y="445025"/>
            <a:ext cx="6953700" cy="913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200">
                <a:solidFill>
                  <a:srgbClr val="9900FF"/>
                </a:solidFill>
                <a:latin typeface="Special Elite"/>
                <a:ea typeface="Special Elite"/>
                <a:cs typeface="Special Elite"/>
                <a:sym typeface="Special Elite"/>
              </a:rPr>
              <a:t>100% present 100% of the time!!!</a:t>
            </a:r>
            <a:endParaRPr b="1" sz="2200">
              <a:solidFill>
                <a:srgbClr val="9900FF"/>
              </a:solidFill>
              <a:latin typeface="Special Elite"/>
              <a:ea typeface="Special Elite"/>
              <a:cs typeface="Special Elite"/>
              <a:sym typeface="Special Elite"/>
            </a:endParaRPr>
          </a:p>
          <a:p>
            <a:pPr indent="0" lvl="0" marL="0" rtl="0" algn="l">
              <a:spcBef>
                <a:spcPts val="0"/>
              </a:spcBef>
              <a:spcAft>
                <a:spcPts val="0"/>
              </a:spcAft>
              <a:buNone/>
            </a:pPr>
            <a:r>
              <a:t/>
            </a:r>
            <a:endParaRPr b="1" sz="2200">
              <a:solidFill>
                <a:srgbClr val="9900FF"/>
              </a:solidFill>
              <a:latin typeface="Special Elite"/>
              <a:ea typeface="Special Elite"/>
              <a:cs typeface="Special Elite"/>
              <a:sym typeface="Special Elite"/>
            </a:endParaRPr>
          </a:p>
          <a:p>
            <a:pPr indent="0" lvl="0" marL="0" rtl="0" algn="l">
              <a:spcBef>
                <a:spcPts val="0"/>
              </a:spcBef>
              <a:spcAft>
                <a:spcPts val="0"/>
              </a:spcAft>
              <a:buNone/>
            </a:pPr>
            <a:r>
              <a:rPr b="1" lang="en" sz="2200">
                <a:solidFill>
                  <a:srgbClr val="9900FF"/>
                </a:solidFill>
                <a:latin typeface="Special Elite"/>
                <a:ea typeface="Special Elite"/>
                <a:cs typeface="Special Elite"/>
                <a:sym typeface="Special Elite"/>
              </a:rPr>
              <a:t>Strategic Role: co-player  </a:t>
            </a:r>
            <a:endParaRPr b="1" sz="2200">
              <a:solidFill>
                <a:srgbClr val="9900FF"/>
              </a:solidFill>
              <a:latin typeface="Special Elite"/>
              <a:ea typeface="Special Elite"/>
              <a:cs typeface="Special Elite"/>
              <a:sym typeface="Special Elite"/>
            </a:endParaRPr>
          </a:p>
          <a:p>
            <a:pPr indent="0" lvl="0" marL="0" rtl="0" algn="l">
              <a:spcBef>
                <a:spcPts val="0"/>
              </a:spcBef>
              <a:spcAft>
                <a:spcPts val="0"/>
              </a:spcAft>
              <a:buNone/>
            </a:pPr>
            <a:r>
              <a:t/>
            </a:r>
            <a:endParaRPr b="1" sz="2200">
              <a:solidFill>
                <a:srgbClr val="9900FF"/>
              </a:solidFill>
              <a:latin typeface="Special Elite"/>
              <a:ea typeface="Special Elite"/>
              <a:cs typeface="Special Elite"/>
              <a:sym typeface="Special Elite"/>
            </a:endParaRPr>
          </a:p>
          <a:p>
            <a:pPr indent="0" lvl="0" marL="0" rtl="0" algn="l">
              <a:spcBef>
                <a:spcPts val="0"/>
              </a:spcBef>
              <a:spcAft>
                <a:spcPts val="0"/>
              </a:spcAft>
              <a:buNone/>
            </a:pPr>
            <a:r>
              <a:t/>
            </a:r>
            <a:endParaRPr b="1" sz="2200">
              <a:solidFill>
                <a:srgbClr val="9900FF"/>
              </a:solidFill>
              <a:latin typeface="Special Elite"/>
              <a:ea typeface="Special Elite"/>
              <a:cs typeface="Special Elite"/>
              <a:sym typeface="Special Elite"/>
            </a:endParaRPr>
          </a:p>
          <a:p>
            <a:pPr indent="0" lvl="0" marL="0" rtl="0" algn="l">
              <a:spcBef>
                <a:spcPts val="0"/>
              </a:spcBef>
              <a:spcAft>
                <a:spcPts val="0"/>
              </a:spcAft>
              <a:buNone/>
            </a:pPr>
            <a:r>
              <a:t/>
            </a:r>
            <a:endParaRPr b="1" sz="2200">
              <a:solidFill>
                <a:srgbClr val="9900FF"/>
              </a:solidFill>
              <a:latin typeface="Special Elite"/>
              <a:ea typeface="Special Elite"/>
              <a:cs typeface="Special Elite"/>
              <a:sym typeface="Special Elite"/>
            </a:endParaRPr>
          </a:p>
        </p:txBody>
      </p:sp>
      <p:pic>
        <p:nvPicPr>
          <p:cNvPr id="86" name="Google Shape;86;p17"/>
          <p:cNvPicPr preferRelativeResize="0"/>
          <p:nvPr/>
        </p:nvPicPr>
        <p:blipFill>
          <a:blip r:embed="rId3">
            <a:alphaModFix/>
          </a:blip>
          <a:stretch>
            <a:fillRect/>
          </a:stretch>
        </p:blipFill>
        <p:spPr>
          <a:xfrm>
            <a:off x="7749825" y="137050"/>
            <a:ext cx="998500" cy="1373750"/>
          </a:xfrm>
          <a:prstGeom prst="rect">
            <a:avLst/>
          </a:prstGeom>
          <a:noFill/>
          <a:ln>
            <a:noFill/>
          </a:ln>
        </p:spPr>
      </p:pic>
      <p:sp>
        <p:nvSpPr>
          <p:cNvPr id="87" name="Google Shape;87;p17"/>
          <p:cNvSpPr txBox="1"/>
          <p:nvPr>
            <p:ph idx="1" type="body"/>
          </p:nvPr>
        </p:nvSpPr>
        <p:spPr>
          <a:xfrm>
            <a:off x="311700" y="1797300"/>
            <a:ext cx="4628100" cy="27717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0000FF"/>
              </a:buClr>
              <a:buSzPts val="1800"/>
              <a:buChar char="●"/>
            </a:pPr>
            <a:r>
              <a:rPr lang="en" sz="1800">
                <a:solidFill>
                  <a:srgbClr val="0000FF"/>
                </a:solidFill>
              </a:rPr>
              <a:t>Modelling specific skills or strategies (eg problem solving, construction techniques)</a:t>
            </a:r>
            <a:endParaRPr sz="1800">
              <a:solidFill>
                <a:srgbClr val="0000FF"/>
              </a:solidFill>
            </a:endParaRPr>
          </a:p>
          <a:p>
            <a:pPr indent="-342900" lvl="0" marL="457200" rtl="0" algn="l">
              <a:spcBef>
                <a:spcPts val="1600"/>
              </a:spcBef>
              <a:spcAft>
                <a:spcPts val="0"/>
              </a:spcAft>
              <a:buClr>
                <a:srgbClr val="0000FF"/>
              </a:buClr>
              <a:buSzPts val="1800"/>
              <a:buChar char="●"/>
            </a:pPr>
            <a:r>
              <a:rPr lang="en" sz="1800">
                <a:solidFill>
                  <a:srgbClr val="0000FF"/>
                </a:solidFill>
              </a:rPr>
              <a:t>Providing scaffolding to support learning and development of particular students (eg oral language, social skills) </a:t>
            </a:r>
            <a:endParaRPr sz="1800">
              <a:solidFill>
                <a:srgbClr val="0000FF"/>
              </a:solidFill>
            </a:endParaRPr>
          </a:p>
          <a:p>
            <a:pPr indent="-342900" lvl="0" marL="457200" rtl="0" algn="l">
              <a:lnSpc>
                <a:spcPct val="100000"/>
              </a:lnSpc>
              <a:spcBef>
                <a:spcPts val="1600"/>
              </a:spcBef>
              <a:spcAft>
                <a:spcPts val="0"/>
              </a:spcAft>
              <a:buClr>
                <a:srgbClr val="0000FF"/>
              </a:buClr>
              <a:buSzPts val="1800"/>
              <a:buChar char="●"/>
            </a:pPr>
            <a:r>
              <a:rPr lang="en" sz="1800">
                <a:solidFill>
                  <a:srgbClr val="0000FF"/>
                </a:solidFill>
              </a:rPr>
              <a:t>Initiating play or joining in as required </a:t>
            </a:r>
            <a:endParaRPr sz="1800">
              <a:solidFill>
                <a:srgbClr val="0000FF"/>
              </a:solidFill>
            </a:endParaRPr>
          </a:p>
        </p:txBody>
      </p:sp>
      <p:sp>
        <p:nvSpPr>
          <p:cNvPr id="88" name="Google Shape;88;p17"/>
          <p:cNvSpPr txBox="1"/>
          <p:nvPr>
            <p:ph idx="2" type="body"/>
          </p:nvPr>
        </p:nvSpPr>
        <p:spPr>
          <a:xfrm>
            <a:off x="4939800" y="1958025"/>
            <a:ext cx="3999900" cy="29100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t/>
            </a:r>
            <a:endParaRPr sz="1100">
              <a:latin typeface="Special Elite"/>
              <a:ea typeface="Special Elite"/>
              <a:cs typeface="Special Elite"/>
              <a:sym typeface="Special Elite"/>
            </a:endParaRPr>
          </a:p>
        </p:txBody>
      </p:sp>
      <p:pic>
        <p:nvPicPr>
          <p:cNvPr id="89" name="Google Shape;89;p17"/>
          <p:cNvPicPr preferRelativeResize="0"/>
          <p:nvPr/>
        </p:nvPicPr>
        <p:blipFill>
          <a:blip r:embed="rId4">
            <a:alphaModFix/>
          </a:blip>
          <a:stretch>
            <a:fillRect/>
          </a:stretch>
        </p:blipFill>
        <p:spPr>
          <a:xfrm>
            <a:off x="4786525" y="978725"/>
            <a:ext cx="2808000" cy="36926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6A5AF"/>
        </a:solidFill>
      </p:bgPr>
    </p:bg>
    <p:spTree>
      <p:nvGrpSpPr>
        <p:cNvPr id="93" name="Shape 93"/>
        <p:cNvGrpSpPr/>
        <p:nvPr/>
      </p:nvGrpSpPr>
      <p:grpSpPr>
        <a:xfrm>
          <a:off x="0" y="0"/>
          <a:ext cx="0" cy="0"/>
          <a:chOff x="0" y="0"/>
          <a:chExt cx="0" cy="0"/>
        </a:xfrm>
      </p:grpSpPr>
      <p:sp>
        <p:nvSpPr>
          <p:cNvPr id="94" name="Google Shape;94;p18"/>
          <p:cNvSpPr txBox="1"/>
          <p:nvPr>
            <p:ph type="title"/>
          </p:nvPr>
        </p:nvSpPr>
        <p:spPr>
          <a:xfrm>
            <a:off x="165575" y="445025"/>
            <a:ext cx="6953700" cy="913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200">
                <a:solidFill>
                  <a:srgbClr val="9900FF"/>
                </a:solidFill>
                <a:latin typeface="Special Elite"/>
                <a:ea typeface="Special Elite"/>
                <a:cs typeface="Special Elite"/>
                <a:sym typeface="Special Elite"/>
              </a:rPr>
              <a:t>100% present 100% of the time!!!</a:t>
            </a:r>
            <a:endParaRPr b="1" sz="2200">
              <a:solidFill>
                <a:srgbClr val="9900FF"/>
              </a:solidFill>
              <a:latin typeface="Special Elite"/>
              <a:ea typeface="Special Elite"/>
              <a:cs typeface="Special Elite"/>
              <a:sym typeface="Special Elite"/>
            </a:endParaRPr>
          </a:p>
          <a:p>
            <a:pPr indent="0" lvl="0" marL="0" rtl="0" algn="l">
              <a:spcBef>
                <a:spcPts val="0"/>
              </a:spcBef>
              <a:spcAft>
                <a:spcPts val="0"/>
              </a:spcAft>
              <a:buNone/>
            </a:pPr>
            <a:r>
              <a:t/>
            </a:r>
            <a:endParaRPr b="1" sz="2200">
              <a:solidFill>
                <a:srgbClr val="9900FF"/>
              </a:solidFill>
              <a:latin typeface="Special Elite"/>
              <a:ea typeface="Special Elite"/>
              <a:cs typeface="Special Elite"/>
              <a:sym typeface="Special Elite"/>
            </a:endParaRPr>
          </a:p>
          <a:p>
            <a:pPr indent="0" lvl="0" marL="0" rtl="0" algn="l">
              <a:spcBef>
                <a:spcPts val="0"/>
              </a:spcBef>
              <a:spcAft>
                <a:spcPts val="0"/>
              </a:spcAft>
              <a:buNone/>
            </a:pPr>
            <a:r>
              <a:rPr b="1" lang="en" sz="2200">
                <a:solidFill>
                  <a:srgbClr val="9900FF"/>
                </a:solidFill>
                <a:latin typeface="Special Elite"/>
                <a:ea typeface="Special Elite"/>
                <a:cs typeface="Special Elite"/>
                <a:sym typeface="Special Elite"/>
              </a:rPr>
              <a:t>Strategic Role: influencer  </a:t>
            </a:r>
            <a:endParaRPr b="1" sz="2200">
              <a:solidFill>
                <a:srgbClr val="9900FF"/>
              </a:solidFill>
              <a:latin typeface="Special Elite"/>
              <a:ea typeface="Special Elite"/>
              <a:cs typeface="Special Elite"/>
              <a:sym typeface="Special Elite"/>
            </a:endParaRPr>
          </a:p>
          <a:p>
            <a:pPr indent="0" lvl="0" marL="0" rtl="0" algn="l">
              <a:spcBef>
                <a:spcPts val="0"/>
              </a:spcBef>
              <a:spcAft>
                <a:spcPts val="0"/>
              </a:spcAft>
              <a:buNone/>
            </a:pPr>
            <a:r>
              <a:t/>
            </a:r>
            <a:endParaRPr b="1" sz="2200">
              <a:solidFill>
                <a:srgbClr val="9900FF"/>
              </a:solidFill>
              <a:latin typeface="Special Elite"/>
              <a:ea typeface="Special Elite"/>
              <a:cs typeface="Special Elite"/>
              <a:sym typeface="Special Elite"/>
            </a:endParaRPr>
          </a:p>
          <a:p>
            <a:pPr indent="0" lvl="0" marL="0" rtl="0" algn="l">
              <a:spcBef>
                <a:spcPts val="0"/>
              </a:spcBef>
              <a:spcAft>
                <a:spcPts val="0"/>
              </a:spcAft>
              <a:buNone/>
            </a:pPr>
            <a:r>
              <a:t/>
            </a:r>
            <a:endParaRPr b="1" sz="2200">
              <a:solidFill>
                <a:srgbClr val="9900FF"/>
              </a:solidFill>
              <a:latin typeface="Special Elite"/>
              <a:ea typeface="Special Elite"/>
              <a:cs typeface="Special Elite"/>
              <a:sym typeface="Special Elite"/>
            </a:endParaRPr>
          </a:p>
          <a:p>
            <a:pPr indent="0" lvl="0" marL="0" rtl="0" algn="l">
              <a:spcBef>
                <a:spcPts val="0"/>
              </a:spcBef>
              <a:spcAft>
                <a:spcPts val="0"/>
              </a:spcAft>
              <a:buNone/>
            </a:pPr>
            <a:r>
              <a:t/>
            </a:r>
            <a:endParaRPr b="1" sz="2200">
              <a:solidFill>
                <a:srgbClr val="9900FF"/>
              </a:solidFill>
              <a:latin typeface="Special Elite"/>
              <a:ea typeface="Special Elite"/>
              <a:cs typeface="Special Elite"/>
              <a:sym typeface="Special Elite"/>
            </a:endParaRPr>
          </a:p>
        </p:txBody>
      </p:sp>
      <p:pic>
        <p:nvPicPr>
          <p:cNvPr id="95" name="Google Shape;95;p18"/>
          <p:cNvPicPr preferRelativeResize="0"/>
          <p:nvPr/>
        </p:nvPicPr>
        <p:blipFill>
          <a:blip r:embed="rId3">
            <a:alphaModFix/>
          </a:blip>
          <a:stretch>
            <a:fillRect/>
          </a:stretch>
        </p:blipFill>
        <p:spPr>
          <a:xfrm>
            <a:off x="7749825" y="137050"/>
            <a:ext cx="998500" cy="1373750"/>
          </a:xfrm>
          <a:prstGeom prst="rect">
            <a:avLst/>
          </a:prstGeom>
          <a:noFill/>
          <a:ln>
            <a:noFill/>
          </a:ln>
        </p:spPr>
      </p:pic>
      <p:sp>
        <p:nvSpPr>
          <p:cNvPr id="96" name="Google Shape;96;p18"/>
          <p:cNvSpPr txBox="1"/>
          <p:nvPr>
            <p:ph idx="1" type="body"/>
          </p:nvPr>
        </p:nvSpPr>
        <p:spPr>
          <a:xfrm>
            <a:off x="311700" y="1797300"/>
            <a:ext cx="4628100" cy="27717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0000FF"/>
              </a:buClr>
              <a:buSzPts val="1800"/>
              <a:buFont typeface="Special Elite"/>
              <a:buChar char="●"/>
            </a:pPr>
            <a:r>
              <a:rPr lang="en">
                <a:solidFill>
                  <a:srgbClr val="0000FF"/>
                </a:solidFill>
                <a:latin typeface="Special Elite"/>
                <a:ea typeface="Special Elite"/>
                <a:cs typeface="Special Elite"/>
                <a:sym typeface="Special Elite"/>
              </a:rPr>
              <a:t>Encouraging desired behaviours &amp; redirecting non desired behaviours</a:t>
            </a:r>
            <a:endParaRPr>
              <a:solidFill>
                <a:srgbClr val="0000FF"/>
              </a:solidFill>
              <a:latin typeface="Special Elite"/>
              <a:ea typeface="Special Elite"/>
              <a:cs typeface="Special Elite"/>
              <a:sym typeface="Special Elite"/>
            </a:endParaRPr>
          </a:p>
          <a:p>
            <a:pPr indent="-342900" lvl="0" marL="457200" rtl="0" algn="l">
              <a:spcBef>
                <a:spcPts val="1600"/>
              </a:spcBef>
              <a:spcAft>
                <a:spcPts val="0"/>
              </a:spcAft>
              <a:buClr>
                <a:srgbClr val="0000FF"/>
              </a:buClr>
              <a:buSzPts val="1800"/>
              <a:buFont typeface="Special Elite"/>
              <a:buChar char="●"/>
            </a:pPr>
            <a:r>
              <a:rPr lang="en">
                <a:solidFill>
                  <a:srgbClr val="0000FF"/>
                </a:solidFill>
                <a:latin typeface="Special Elite"/>
                <a:ea typeface="Special Elite"/>
                <a:cs typeface="Special Elite"/>
                <a:sym typeface="Special Elite"/>
              </a:rPr>
              <a:t>Giving feedback</a:t>
            </a:r>
            <a:endParaRPr>
              <a:solidFill>
                <a:srgbClr val="0000FF"/>
              </a:solidFill>
              <a:latin typeface="Special Elite"/>
              <a:ea typeface="Special Elite"/>
              <a:cs typeface="Special Elite"/>
              <a:sym typeface="Special Elite"/>
            </a:endParaRPr>
          </a:p>
          <a:p>
            <a:pPr indent="-342900" lvl="0" marL="457200" rtl="0" algn="l">
              <a:spcBef>
                <a:spcPts val="1600"/>
              </a:spcBef>
              <a:spcAft>
                <a:spcPts val="0"/>
              </a:spcAft>
              <a:buClr>
                <a:srgbClr val="0000FF"/>
              </a:buClr>
              <a:buSzPts val="1800"/>
              <a:buFont typeface="Special Elite"/>
              <a:buChar char="●"/>
            </a:pPr>
            <a:r>
              <a:rPr lang="en">
                <a:solidFill>
                  <a:srgbClr val="0000FF"/>
                </a:solidFill>
                <a:latin typeface="Special Elite"/>
                <a:ea typeface="Special Elite"/>
                <a:cs typeface="Special Elite"/>
                <a:sym typeface="Special Elite"/>
              </a:rPr>
              <a:t>‘Just in time’ teaching of a particular skill</a:t>
            </a:r>
            <a:endParaRPr>
              <a:solidFill>
                <a:srgbClr val="0000FF"/>
              </a:solidFill>
              <a:latin typeface="Special Elite"/>
              <a:ea typeface="Special Elite"/>
              <a:cs typeface="Special Elite"/>
              <a:sym typeface="Special Elite"/>
            </a:endParaRPr>
          </a:p>
          <a:p>
            <a:pPr indent="-342900" lvl="0" marL="457200" rtl="0" algn="l">
              <a:spcBef>
                <a:spcPts val="1600"/>
              </a:spcBef>
              <a:spcAft>
                <a:spcPts val="0"/>
              </a:spcAft>
              <a:buClr>
                <a:srgbClr val="0000FF"/>
              </a:buClr>
              <a:buSzPts val="1800"/>
              <a:buFont typeface="Special Elite"/>
              <a:buChar char="●"/>
            </a:pPr>
            <a:r>
              <a:rPr lang="en">
                <a:solidFill>
                  <a:srgbClr val="0000FF"/>
                </a:solidFill>
                <a:latin typeface="Special Elite"/>
                <a:ea typeface="Special Elite"/>
                <a:cs typeface="Special Elite"/>
                <a:sym typeface="Special Elite"/>
              </a:rPr>
              <a:t>Questioning to clarify, provoke, extend, challenge, reflect, help make connections (Learning Conversations)</a:t>
            </a:r>
            <a:endParaRPr>
              <a:solidFill>
                <a:srgbClr val="0000FF"/>
              </a:solidFill>
              <a:latin typeface="Special Elite"/>
              <a:ea typeface="Special Elite"/>
              <a:cs typeface="Special Elite"/>
              <a:sym typeface="Special Elite"/>
            </a:endParaRPr>
          </a:p>
          <a:p>
            <a:pPr indent="0" lvl="0" marL="457200" rtl="0" algn="l">
              <a:spcBef>
                <a:spcPts val="1600"/>
              </a:spcBef>
              <a:spcAft>
                <a:spcPts val="0"/>
              </a:spcAft>
              <a:buNone/>
            </a:pPr>
            <a:r>
              <a:t/>
            </a:r>
            <a:endParaRPr>
              <a:solidFill>
                <a:srgbClr val="0000FF"/>
              </a:solidFill>
              <a:latin typeface="Special Elite"/>
              <a:ea typeface="Special Elite"/>
              <a:cs typeface="Special Elite"/>
              <a:sym typeface="Special Elite"/>
            </a:endParaRPr>
          </a:p>
          <a:p>
            <a:pPr indent="0" lvl="0" marL="0" rtl="0" algn="l">
              <a:lnSpc>
                <a:spcPct val="100000"/>
              </a:lnSpc>
              <a:spcBef>
                <a:spcPts val="1600"/>
              </a:spcBef>
              <a:spcAft>
                <a:spcPts val="0"/>
              </a:spcAft>
              <a:buNone/>
            </a:pPr>
            <a:r>
              <a:t/>
            </a:r>
            <a:endParaRPr sz="1800">
              <a:solidFill>
                <a:srgbClr val="0000FF"/>
              </a:solidFill>
            </a:endParaRPr>
          </a:p>
        </p:txBody>
      </p:sp>
      <p:sp>
        <p:nvSpPr>
          <p:cNvPr id="97" name="Google Shape;97;p18"/>
          <p:cNvSpPr txBox="1"/>
          <p:nvPr>
            <p:ph idx="2" type="body"/>
          </p:nvPr>
        </p:nvSpPr>
        <p:spPr>
          <a:xfrm>
            <a:off x="4939800" y="1958025"/>
            <a:ext cx="3999900" cy="29100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t/>
            </a:r>
            <a:endParaRPr sz="1100">
              <a:latin typeface="Special Elite"/>
              <a:ea typeface="Special Elite"/>
              <a:cs typeface="Special Elite"/>
              <a:sym typeface="Special Elite"/>
            </a:endParaRPr>
          </a:p>
        </p:txBody>
      </p:sp>
      <p:pic>
        <p:nvPicPr>
          <p:cNvPr id="98" name="Google Shape;98;p18"/>
          <p:cNvPicPr preferRelativeResize="0"/>
          <p:nvPr/>
        </p:nvPicPr>
        <p:blipFill>
          <a:blip r:embed="rId4">
            <a:alphaModFix/>
          </a:blip>
          <a:stretch>
            <a:fillRect/>
          </a:stretch>
        </p:blipFill>
        <p:spPr>
          <a:xfrm>
            <a:off x="5110325" y="1797300"/>
            <a:ext cx="3829376" cy="29892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6A5AF"/>
        </a:solidFill>
      </p:bgPr>
    </p:bg>
    <p:spTree>
      <p:nvGrpSpPr>
        <p:cNvPr id="102" name="Shape 102"/>
        <p:cNvGrpSpPr/>
        <p:nvPr/>
      </p:nvGrpSpPr>
      <p:grpSpPr>
        <a:xfrm>
          <a:off x="0" y="0"/>
          <a:ext cx="0" cy="0"/>
          <a:chOff x="0" y="0"/>
          <a:chExt cx="0" cy="0"/>
        </a:xfrm>
      </p:grpSpPr>
      <p:sp>
        <p:nvSpPr>
          <p:cNvPr id="103" name="Google Shape;103;p19"/>
          <p:cNvSpPr txBox="1"/>
          <p:nvPr>
            <p:ph type="title"/>
          </p:nvPr>
        </p:nvSpPr>
        <p:spPr>
          <a:xfrm>
            <a:off x="165575" y="445025"/>
            <a:ext cx="6953700" cy="913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200">
                <a:solidFill>
                  <a:srgbClr val="9900FF"/>
                </a:solidFill>
                <a:latin typeface="Special Elite"/>
                <a:ea typeface="Special Elite"/>
                <a:cs typeface="Special Elite"/>
                <a:sym typeface="Special Elite"/>
              </a:rPr>
              <a:t>What role might Learning Support Officers be asked to take on?</a:t>
            </a:r>
            <a:endParaRPr b="1" sz="2200">
              <a:solidFill>
                <a:srgbClr val="9900FF"/>
              </a:solidFill>
              <a:latin typeface="Special Elite"/>
              <a:ea typeface="Special Elite"/>
              <a:cs typeface="Special Elite"/>
              <a:sym typeface="Special Elite"/>
            </a:endParaRPr>
          </a:p>
          <a:p>
            <a:pPr indent="0" lvl="0" marL="0" rtl="0" algn="l">
              <a:spcBef>
                <a:spcPts val="0"/>
              </a:spcBef>
              <a:spcAft>
                <a:spcPts val="0"/>
              </a:spcAft>
              <a:buNone/>
            </a:pPr>
            <a:r>
              <a:t/>
            </a:r>
            <a:endParaRPr b="1" sz="1600">
              <a:solidFill>
                <a:srgbClr val="9900FF"/>
              </a:solidFill>
              <a:latin typeface="Special Elite"/>
              <a:ea typeface="Special Elite"/>
              <a:cs typeface="Special Elite"/>
              <a:sym typeface="Special Elite"/>
            </a:endParaRPr>
          </a:p>
          <a:p>
            <a:pPr indent="0" lvl="0" marL="0" rtl="0" algn="l">
              <a:spcBef>
                <a:spcPts val="0"/>
              </a:spcBef>
              <a:spcAft>
                <a:spcPts val="0"/>
              </a:spcAft>
              <a:buNone/>
            </a:pPr>
            <a:r>
              <a:rPr b="1" lang="en" sz="1600">
                <a:solidFill>
                  <a:srgbClr val="0000FF"/>
                </a:solidFill>
                <a:latin typeface="Special Elite"/>
                <a:ea typeface="Special Elite"/>
                <a:cs typeface="Special Elite"/>
                <a:sym typeface="Special Elite"/>
              </a:rPr>
              <a:t>Supporting special needs child or all children</a:t>
            </a:r>
            <a:endParaRPr b="1" sz="1600">
              <a:solidFill>
                <a:srgbClr val="0000FF"/>
              </a:solidFill>
              <a:latin typeface="Special Elite"/>
              <a:ea typeface="Special Elite"/>
              <a:cs typeface="Special Elite"/>
              <a:sym typeface="Special Elite"/>
            </a:endParaRPr>
          </a:p>
          <a:p>
            <a:pPr indent="0" lvl="0" marL="0" rtl="0" algn="l">
              <a:spcBef>
                <a:spcPts val="0"/>
              </a:spcBef>
              <a:spcAft>
                <a:spcPts val="0"/>
              </a:spcAft>
              <a:buNone/>
            </a:pPr>
            <a:r>
              <a:rPr b="1" lang="en" sz="1600">
                <a:solidFill>
                  <a:srgbClr val="0000FF"/>
                </a:solidFill>
                <a:latin typeface="Special Elite"/>
                <a:ea typeface="Special Elite"/>
                <a:cs typeface="Special Elite"/>
                <a:sym typeface="Special Elite"/>
              </a:rPr>
              <a:t>Observing and recording behaviours of specific children</a:t>
            </a:r>
            <a:endParaRPr b="1" sz="1600">
              <a:solidFill>
                <a:srgbClr val="0000FF"/>
              </a:solidFill>
              <a:latin typeface="Special Elite"/>
              <a:ea typeface="Special Elite"/>
              <a:cs typeface="Special Elite"/>
              <a:sym typeface="Special Elite"/>
            </a:endParaRPr>
          </a:p>
          <a:p>
            <a:pPr indent="0" lvl="0" marL="0" rtl="0" algn="l">
              <a:spcBef>
                <a:spcPts val="0"/>
              </a:spcBef>
              <a:spcAft>
                <a:spcPts val="0"/>
              </a:spcAft>
              <a:buNone/>
            </a:pPr>
            <a:r>
              <a:rPr b="1" lang="en" sz="1600">
                <a:solidFill>
                  <a:srgbClr val="0000FF"/>
                </a:solidFill>
                <a:latin typeface="Special Elite"/>
                <a:ea typeface="Special Elite"/>
                <a:cs typeface="Special Elite"/>
                <a:sym typeface="Special Elite"/>
              </a:rPr>
              <a:t>Supporting a particular area requiring adult supervision or scaffolding</a:t>
            </a:r>
            <a:endParaRPr b="1" sz="1600">
              <a:solidFill>
                <a:srgbClr val="0000FF"/>
              </a:solidFill>
              <a:latin typeface="Special Elite"/>
              <a:ea typeface="Special Elite"/>
              <a:cs typeface="Special Elite"/>
              <a:sym typeface="Special Elite"/>
            </a:endParaRPr>
          </a:p>
          <a:p>
            <a:pPr indent="0" lvl="0" marL="0" rtl="0" algn="l">
              <a:spcBef>
                <a:spcPts val="0"/>
              </a:spcBef>
              <a:spcAft>
                <a:spcPts val="0"/>
              </a:spcAft>
              <a:buNone/>
            </a:pPr>
            <a:r>
              <a:t/>
            </a:r>
            <a:endParaRPr b="1" sz="1600">
              <a:solidFill>
                <a:srgbClr val="0000FF"/>
              </a:solidFill>
              <a:latin typeface="Special Elite"/>
              <a:ea typeface="Special Elite"/>
              <a:cs typeface="Special Elite"/>
              <a:sym typeface="Special Elite"/>
            </a:endParaRPr>
          </a:p>
          <a:p>
            <a:pPr indent="0" lvl="0" marL="0" rtl="0" algn="l">
              <a:spcBef>
                <a:spcPts val="0"/>
              </a:spcBef>
              <a:spcAft>
                <a:spcPts val="0"/>
              </a:spcAft>
              <a:buNone/>
            </a:pPr>
            <a:r>
              <a:t/>
            </a:r>
            <a:endParaRPr b="1" sz="2200">
              <a:solidFill>
                <a:srgbClr val="9900FF"/>
              </a:solidFill>
              <a:latin typeface="Special Elite"/>
              <a:ea typeface="Special Elite"/>
              <a:cs typeface="Special Elite"/>
              <a:sym typeface="Special Elite"/>
            </a:endParaRPr>
          </a:p>
          <a:p>
            <a:pPr indent="0" lvl="0" marL="0" rtl="0" algn="l">
              <a:spcBef>
                <a:spcPts val="0"/>
              </a:spcBef>
              <a:spcAft>
                <a:spcPts val="0"/>
              </a:spcAft>
              <a:buNone/>
            </a:pPr>
            <a:r>
              <a:t/>
            </a:r>
            <a:endParaRPr b="1" sz="2200">
              <a:solidFill>
                <a:srgbClr val="9900FF"/>
              </a:solidFill>
              <a:latin typeface="Special Elite"/>
              <a:ea typeface="Special Elite"/>
              <a:cs typeface="Special Elite"/>
              <a:sym typeface="Special Elite"/>
            </a:endParaRPr>
          </a:p>
          <a:p>
            <a:pPr indent="0" lvl="0" marL="0" rtl="0" algn="l">
              <a:spcBef>
                <a:spcPts val="0"/>
              </a:spcBef>
              <a:spcAft>
                <a:spcPts val="0"/>
              </a:spcAft>
              <a:buNone/>
            </a:pPr>
            <a:r>
              <a:t/>
            </a:r>
            <a:endParaRPr b="1" sz="2200">
              <a:solidFill>
                <a:srgbClr val="9900FF"/>
              </a:solidFill>
              <a:latin typeface="Special Elite"/>
              <a:ea typeface="Special Elite"/>
              <a:cs typeface="Special Elite"/>
              <a:sym typeface="Special Elite"/>
            </a:endParaRPr>
          </a:p>
          <a:p>
            <a:pPr indent="0" lvl="0" marL="0" rtl="0" algn="l">
              <a:spcBef>
                <a:spcPts val="0"/>
              </a:spcBef>
              <a:spcAft>
                <a:spcPts val="0"/>
              </a:spcAft>
              <a:buNone/>
            </a:pPr>
            <a:r>
              <a:t/>
            </a:r>
            <a:endParaRPr b="1" sz="2200">
              <a:solidFill>
                <a:srgbClr val="9900FF"/>
              </a:solidFill>
              <a:latin typeface="Special Elite"/>
              <a:ea typeface="Special Elite"/>
              <a:cs typeface="Special Elite"/>
              <a:sym typeface="Special Elite"/>
            </a:endParaRPr>
          </a:p>
          <a:p>
            <a:pPr indent="0" lvl="0" marL="0" rtl="0" algn="l">
              <a:spcBef>
                <a:spcPts val="0"/>
              </a:spcBef>
              <a:spcAft>
                <a:spcPts val="0"/>
              </a:spcAft>
              <a:buNone/>
            </a:pPr>
            <a:r>
              <a:t/>
            </a:r>
            <a:endParaRPr b="1" sz="2200">
              <a:solidFill>
                <a:srgbClr val="9900FF"/>
              </a:solidFill>
              <a:latin typeface="Special Elite"/>
              <a:ea typeface="Special Elite"/>
              <a:cs typeface="Special Elite"/>
              <a:sym typeface="Special Elite"/>
            </a:endParaRPr>
          </a:p>
        </p:txBody>
      </p:sp>
      <p:pic>
        <p:nvPicPr>
          <p:cNvPr id="104" name="Google Shape;104;p19"/>
          <p:cNvPicPr preferRelativeResize="0"/>
          <p:nvPr/>
        </p:nvPicPr>
        <p:blipFill>
          <a:blip r:embed="rId3">
            <a:alphaModFix/>
          </a:blip>
          <a:stretch>
            <a:fillRect/>
          </a:stretch>
        </p:blipFill>
        <p:spPr>
          <a:xfrm>
            <a:off x="7749825" y="137050"/>
            <a:ext cx="998500" cy="1373750"/>
          </a:xfrm>
          <a:prstGeom prst="rect">
            <a:avLst/>
          </a:prstGeom>
          <a:noFill/>
          <a:ln>
            <a:noFill/>
          </a:ln>
        </p:spPr>
      </p:pic>
      <p:graphicFrame>
        <p:nvGraphicFramePr>
          <p:cNvPr id="105" name="Google Shape;105;p19"/>
          <p:cNvGraphicFramePr/>
          <p:nvPr/>
        </p:nvGraphicFramePr>
        <p:xfrm>
          <a:off x="645625" y="2497600"/>
          <a:ext cx="3000000" cy="3000000"/>
        </p:xfrm>
        <a:graphic>
          <a:graphicData uri="http://schemas.openxmlformats.org/drawingml/2006/table">
            <a:tbl>
              <a:tblPr>
                <a:noFill/>
                <a:tableStyleId>{C36421DB-F2AB-4348-8D1C-0B1B512315E1}</a:tableStyleId>
              </a:tblPr>
              <a:tblGrid>
                <a:gridCol w="2413000"/>
                <a:gridCol w="2413000"/>
                <a:gridCol w="2413000"/>
              </a:tblGrid>
              <a:tr h="381000">
                <a:tc>
                  <a:txBody>
                    <a:bodyPr/>
                    <a:lstStyle/>
                    <a:p>
                      <a:pPr indent="0" lvl="0" marL="0" rtl="0" algn="l">
                        <a:spcBef>
                          <a:spcPts val="0"/>
                        </a:spcBef>
                        <a:spcAft>
                          <a:spcPts val="0"/>
                        </a:spcAft>
                        <a:buNone/>
                      </a:pPr>
                      <a:r>
                        <a:rPr b="1" lang="en"/>
                        <a:t>Co-player</a:t>
                      </a:r>
                      <a:endParaRPr b="1"/>
                    </a:p>
                  </a:txBody>
                  <a:tcPr marT="91425" marB="91425" marR="91425" marL="91425"/>
                </a:tc>
                <a:tc>
                  <a:txBody>
                    <a:bodyPr/>
                    <a:lstStyle/>
                    <a:p>
                      <a:pPr indent="0" lvl="0" marL="0" rtl="0" algn="l">
                        <a:spcBef>
                          <a:spcPts val="0"/>
                        </a:spcBef>
                        <a:spcAft>
                          <a:spcPts val="0"/>
                        </a:spcAft>
                        <a:buNone/>
                      </a:pPr>
                      <a:r>
                        <a:rPr b="1" lang="en"/>
                        <a:t>Observer/Researcher</a:t>
                      </a:r>
                      <a:endParaRPr b="1"/>
                    </a:p>
                  </a:txBody>
                  <a:tcPr marT="91425" marB="91425" marR="91425" marL="91425"/>
                </a:tc>
                <a:tc>
                  <a:txBody>
                    <a:bodyPr/>
                    <a:lstStyle/>
                    <a:p>
                      <a:pPr indent="0" lvl="0" marL="0" rtl="0" algn="l">
                        <a:spcBef>
                          <a:spcPts val="0"/>
                        </a:spcBef>
                        <a:spcAft>
                          <a:spcPts val="0"/>
                        </a:spcAft>
                        <a:buNone/>
                      </a:pPr>
                      <a:r>
                        <a:rPr b="1" lang="en"/>
                        <a:t>Influencer </a:t>
                      </a:r>
                      <a:endParaRPr b="1"/>
                    </a:p>
                  </a:txBody>
                  <a:tcPr marT="91425" marB="91425" marR="91425" marL="91425"/>
                </a:tc>
              </a:tr>
              <a:tr h="381000">
                <a:tc>
                  <a:txBody>
                    <a:bodyPr/>
                    <a:lstStyle/>
                    <a:p>
                      <a:pPr indent="0" lvl="0" marL="0" rtl="0" algn="l">
                        <a:lnSpc>
                          <a:spcPct val="115000"/>
                        </a:lnSpc>
                        <a:spcBef>
                          <a:spcPts val="0"/>
                        </a:spcBef>
                        <a:spcAft>
                          <a:spcPts val="0"/>
                        </a:spcAft>
                        <a:buNone/>
                      </a:pPr>
                      <a:r>
                        <a:rPr lang="en" sz="1000">
                          <a:latin typeface="Special Elite"/>
                          <a:ea typeface="Special Elite"/>
                          <a:cs typeface="Special Elite"/>
                          <a:sym typeface="Special Elite"/>
                        </a:rPr>
                        <a:t>**Initiating a play situation or enticing reluctant students into play scenarios</a:t>
                      </a:r>
                      <a:endParaRPr sz="1000">
                        <a:latin typeface="Special Elite"/>
                        <a:ea typeface="Special Elite"/>
                        <a:cs typeface="Special Elite"/>
                        <a:sym typeface="Special Elite"/>
                      </a:endParaRPr>
                    </a:p>
                    <a:p>
                      <a:pPr indent="0" lvl="0" marL="0" rtl="0" algn="l">
                        <a:lnSpc>
                          <a:spcPct val="115000"/>
                        </a:lnSpc>
                        <a:spcBef>
                          <a:spcPts val="1600"/>
                        </a:spcBef>
                        <a:spcAft>
                          <a:spcPts val="0"/>
                        </a:spcAft>
                        <a:buNone/>
                      </a:pPr>
                      <a:r>
                        <a:rPr lang="en" sz="1000">
                          <a:latin typeface="Special Elite"/>
                          <a:ea typeface="Special Elite"/>
                          <a:cs typeface="Special Elite"/>
                          <a:sym typeface="Special Elite"/>
                        </a:rPr>
                        <a:t>**Modelling play, cooperative or “social” skills or strategies  to students</a:t>
                      </a:r>
                      <a:endParaRPr sz="1000">
                        <a:latin typeface="Special Elite"/>
                        <a:ea typeface="Special Elite"/>
                        <a:cs typeface="Special Elite"/>
                        <a:sym typeface="Special Elite"/>
                      </a:endParaRPr>
                    </a:p>
                    <a:p>
                      <a:pPr indent="0" lvl="0" marL="0" rtl="0" algn="l">
                        <a:lnSpc>
                          <a:spcPct val="115000"/>
                        </a:lnSpc>
                        <a:spcBef>
                          <a:spcPts val="1600"/>
                        </a:spcBef>
                        <a:spcAft>
                          <a:spcPts val="0"/>
                        </a:spcAft>
                        <a:buClr>
                          <a:schemeClr val="dk1"/>
                        </a:buClr>
                        <a:buSzPts val="1100"/>
                        <a:buFont typeface="Arial"/>
                        <a:buNone/>
                      </a:pPr>
                      <a:r>
                        <a:rPr lang="en" sz="1000">
                          <a:latin typeface="Special Elite"/>
                          <a:ea typeface="Special Elite"/>
                          <a:cs typeface="Special Elite"/>
                          <a:sym typeface="Special Elite"/>
                        </a:rPr>
                        <a:t>**Modelling how to interact with and use materials and props in an appropriate way</a:t>
                      </a:r>
                      <a:endParaRPr sz="1000">
                        <a:latin typeface="Special Elite"/>
                        <a:ea typeface="Special Elite"/>
                        <a:cs typeface="Special Elite"/>
                        <a:sym typeface="Special Elite"/>
                      </a:endParaRPr>
                    </a:p>
                    <a:p>
                      <a:pPr indent="0" lvl="0" marL="0" rtl="0" algn="l">
                        <a:spcBef>
                          <a:spcPts val="1600"/>
                        </a:spcBef>
                        <a:spcAft>
                          <a:spcPts val="0"/>
                        </a:spcAft>
                        <a:buNone/>
                      </a:pPr>
                      <a:r>
                        <a:t/>
                      </a:r>
                      <a:endParaRPr/>
                    </a:p>
                  </a:txBody>
                  <a:tcPr marT="91425" marB="91425" marR="91425" marL="91425"/>
                </a:tc>
                <a:tc>
                  <a:txBody>
                    <a:bodyPr/>
                    <a:lstStyle/>
                    <a:p>
                      <a:pPr indent="0" lvl="0" marL="0" marR="0" rtl="0" algn="l">
                        <a:lnSpc>
                          <a:spcPct val="100000"/>
                        </a:lnSpc>
                        <a:spcBef>
                          <a:spcPts val="0"/>
                        </a:spcBef>
                        <a:spcAft>
                          <a:spcPts val="0"/>
                        </a:spcAft>
                        <a:buNone/>
                      </a:pPr>
                      <a:r>
                        <a:rPr lang="en" sz="1000">
                          <a:latin typeface="Special Elite"/>
                          <a:ea typeface="Special Elite"/>
                          <a:cs typeface="Special Elite"/>
                          <a:sym typeface="Special Elite"/>
                        </a:rPr>
                        <a:t>**Observation of specific children - e.g repetitive idea in their explorations or interactions</a:t>
                      </a:r>
                      <a:endParaRPr sz="1000">
                        <a:latin typeface="Special Elite"/>
                        <a:ea typeface="Special Elite"/>
                        <a:cs typeface="Special Elite"/>
                        <a:sym typeface="Special Elite"/>
                      </a:endParaRPr>
                    </a:p>
                    <a:p>
                      <a:pPr indent="0" lvl="0" marL="0" marR="0" rtl="0" algn="l">
                        <a:lnSpc>
                          <a:spcPct val="100000"/>
                        </a:lnSpc>
                        <a:spcBef>
                          <a:spcPts val="0"/>
                        </a:spcBef>
                        <a:spcAft>
                          <a:spcPts val="0"/>
                        </a:spcAft>
                        <a:buNone/>
                      </a:pPr>
                      <a:r>
                        <a:t/>
                      </a:r>
                      <a:endParaRPr sz="1000">
                        <a:latin typeface="Special Elite"/>
                        <a:ea typeface="Special Elite"/>
                        <a:cs typeface="Special Elite"/>
                        <a:sym typeface="Special Elite"/>
                      </a:endParaRPr>
                    </a:p>
                    <a:p>
                      <a:pPr indent="0" lvl="0" marL="0" marR="0" rtl="0" algn="l">
                        <a:lnSpc>
                          <a:spcPct val="100000"/>
                        </a:lnSpc>
                        <a:spcBef>
                          <a:spcPts val="0"/>
                        </a:spcBef>
                        <a:spcAft>
                          <a:spcPts val="0"/>
                        </a:spcAft>
                        <a:buNone/>
                      </a:pPr>
                      <a:r>
                        <a:rPr lang="en" sz="1000">
                          <a:latin typeface="Special Elite"/>
                          <a:ea typeface="Special Elite"/>
                          <a:cs typeface="Special Elite"/>
                          <a:sym typeface="Special Elite"/>
                        </a:rPr>
                        <a:t>**Recording what they are doing independently, what skills or strengths are they demonstrating? </a:t>
                      </a:r>
                      <a:endParaRPr sz="1000">
                        <a:latin typeface="Special Elite"/>
                        <a:ea typeface="Special Elite"/>
                        <a:cs typeface="Special Elite"/>
                        <a:sym typeface="Special Elite"/>
                      </a:endParaRPr>
                    </a:p>
                    <a:p>
                      <a:pPr indent="0" lvl="0" marL="0" marR="0" rtl="0" algn="l">
                        <a:lnSpc>
                          <a:spcPct val="100000"/>
                        </a:lnSpc>
                        <a:spcBef>
                          <a:spcPts val="0"/>
                        </a:spcBef>
                        <a:spcAft>
                          <a:spcPts val="0"/>
                        </a:spcAft>
                        <a:buNone/>
                      </a:pPr>
                      <a:r>
                        <a:t/>
                      </a:r>
                      <a:endParaRPr sz="1000">
                        <a:latin typeface="Special Elite"/>
                        <a:ea typeface="Special Elite"/>
                        <a:cs typeface="Special Elite"/>
                        <a:sym typeface="Special Elite"/>
                      </a:endParaRPr>
                    </a:p>
                    <a:p>
                      <a:pPr indent="0" lvl="0" marL="0" marR="0" rtl="0" algn="l">
                        <a:lnSpc>
                          <a:spcPct val="100000"/>
                        </a:lnSpc>
                        <a:spcBef>
                          <a:spcPts val="0"/>
                        </a:spcBef>
                        <a:spcAft>
                          <a:spcPts val="0"/>
                        </a:spcAft>
                        <a:buNone/>
                      </a:pPr>
                      <a:r>
                        <a:rPr lang="en" sz="1000">
                          <a:latin typeface="Special Elite"/>
                          <a:ea typeface="Special Elite"/>
                          <a:cs typeface="Special Elite"/>
                          <a:sym typeface="Special Elite"/>
                        </a:rPr>
                        <a:t>**How can we take their learning further?  How can we bring these interests into future planning?</a:t>
                      </a:r>
                      <a:endParaRPr sz="1000">
                        <a:latin typeface="Special Elite"/>
                        <a:ea typeface="Special Elite"/>
                        <a:cs typeface="Special Elite"/>
                        <a:sym typeface="Special Elite"/>
                      </a:endParaRPr>
                    </a:p>
                    <a:p>
                      <a:pPr indent="0" lvl="0" marL="0" marR="0" rtl="0" algn="l">
                        <a:lnSpc>
                          <a:spcPct val="100000"/>
                        </a:lnSpc>
                        <a:spcBef>
                          <a:spcPts val="0"/>
                        </a:spcBef>
                        <a:spcAft>
                          <a:spcPts val="0"/>
                        </a:spcAft>
                        <a:buNone/>
                      </a:pPr>
                      <a:r>
                        <a:t/>
                      </a:r>
                      <a:endParaRPr sz="1000">
                        <a:latin typeface="Special Elite"/>
                        <a:ea typeface="Special Elite"/>
                        <a:cs typeface="Special Elite"/>
                        <a:sym typeface="Special Elite"/>
                      </a:endParaRPr>
                    </a:p>
                    <a:p>
                      <a:pPr indent="0" lvl="0" marL="0" marR="0" rtl="0" algn="l">
                        <a:lnSpc>
                          <a:spcPct val="100000"/>
                        </a:lnSpc>
                        <a:spcBef>
                          <a:spcPts val="0"/>
                        </a:spcBef>
                        <a:spcAft>
                          <a:spcPts val="0"/>
                        </a:spcAft>
                        <a:buNone/>
                      </a:pPr>
                      <a:r>
                        <a:t/>
                      </a:r>
                      <a:endParaRPr sz="1000">
                        <a:latin typeface="Special Elite"/>
                        <a:ea typeface="Special Elite"/>
                        <a:cs typeface="Special Elite"/>
                        <a:sym typeface="Special Elite"/>
                      </a:endParaRPr>
                    </a:p>
                  </a:txBody>
                  <a:tcPr marT="91425" marB="91425" marR="91425" marL="91425"/>
                </a:tc>
                <a:tc>
                  <a:txBody>
                    <a:bodyPr/>
                    <a:lstStyle/>
                    <a:p>
                      <a:pPr indent="0" lvl="0" marL="0" marR="0" rtl="0" algn="l">
                        <a:lnSpc>
                          <a:spcPct val="100000"/>
                        </a:lnSpc>
                        <a:spcBef>
                          <a:spcPts val="0"/>
                        </a:spcBef>
                        <a:spcAft>
                          <a:spcPts val="0"/>
                        </a:spcAft>
                        <a:buNone/>
                      </a:pPr>
                      <a:r>
                        <a:rPr lang="en" sz="1000">
                          <a:latin typeface="Special Elite"/>
                          <a:ea typeface="Special Elite"/>
                          <a:cs typeface="Special Elite"/>
                          <a:sym typeface="Special Elite"/>
                        </a:rPr>
                        <a:t>**Giving feedback </a:t>
                      </a:r>
                      <a:endParaRPr sz="1000">
                        <a:latin typeface="Special Elite"/>
                        <a:ea typeface="Special Elite"/>
                        <a:cs typeface="Special Elite"/>
                        <a:sym typeface="Special Elite"/>
                      </a:endParaRPr>
                    </a:p>
                    <a:p>
                      <a:pPr indent="0" lvl="0" marL="0" marR="0" rtl="0" algn="l">
                        <a:lnSpc>
                          <a:spcPct val="100000"/>
                        </a:lnSpc>
                        <a:spcBef>
                          <a:spcPts val="0"/>
                        </a:spcBef>
                        <a:spcAft>
                          <a:spcPts val="0"/>
                        </a:spcAft>
                        <a:buNone/>
                      </a:pPr>
                      <a:r>
                        <a:t/>
                      </a:r>
                      <a:endParaRPr sz="1000">
                        <a:latin typeface="Special Elite"/>
                        <a:ea typeface="Special Elite"/>
                        <a:cs typeface="Special Elite"/>
                        <a:sym typeface="Special Elite"/>
                      </a:endParaRPr>
                    </a:p>
                    <a:p>
                      <a:pPr indent="0" lvl="0" marL="0" marR="0" rtl="0" algn="l">
                        <a:lnSpc>
                          <a:spcPct val="100000"/>
                        </a:lnSpc>
                        <a:spcBef>
                          <a:spcPts val="0"/>
                        </a:spcBef>
                        <a:spcAft>
                          <a:spcPts val="0"/>
                        </a:spcAft>
                        <a:buNone/>
                      </a:pPr>
                      <a:r>
                        <a:rPr lang="en" sz="1000">
                          <a:latin typeface="Special Elite"/>
                          <a:ea typeface="Special Elite"/>
                          <a:cs typeface="Special Elite"/>
                          <a:sym typeface="Special Elite"/>
                        </a:rPr>
                        <a:t>**Noticing and Naming the learning process, skills and dispositions </a:t>
                      </a:r>
                      <a:endParaRPr sz="1000">
                        <a:latin typeface="Special Elite"/>
                        <a:ea typeface="Special Elite"/>
                        <a:cs typeface="Special Elite"/>
                        <a:sym typeface="Special Elite"/>
                      </a:endParaRPr>
                    </a:p>
                    <a:p>
                      <a:pPr indent="0" lvl="0" marL="0" marR="0" rtl="0" algn="l">
                        <a:lnSpc>
                          <a:spcPct val="100000"/>
                        </a:lnSpc>
                        <a:spcBef>
                          <a:spcPts val="0"/>
                        </a:spcBef>
                        <a:spcAft>
                          <a:spcPts val="0"/>
                        </a:spcAft>
                        <a:buNone/>
                      </a:pPr>
                      <a:r>
                        <a:rPr lang="en" sz="1000">
                          <a:solidFill>
                            <a:srgbClr val="0000FF"/>
                          </a:solidFill>
                          <a:latin typeface="Special Elite"/>
                          <a:ea typeface="Special Elite"/>
                          <a:cs typeface="Special Elite"/>
                          <a:sym typeface="Special Elite"/>
                        </a:rPr>
                        <a:t>I noticed that you …</a:t>
                      </a:r>
                      <a:endParaRPr sz="1000">
                        <a:solidFill>
                          <a:srgbClr val="0000FF"/>
                        </a:solidFill>
                        <a:latin typeface="Special Elite"/>
                        <a:ea typeface="Special Elite"/>
                        <a:cs typeface="Special Elite"/>
                        <a:sym typeface="Special Elite"/>
                      </a:endParaRPr>
                    </a:p>
                    <a:p>
                      <a:pPr indent="0" lvl="0" marL="0" marR="0" rtl="0" algn="l">
                        <a:lnSpc>
                          <a:spcPct val="100000"/>
                        </a:lnSpc>
                        <a:spcBef>
                          <a:spcPts val="0"/>
                        </a:spcBef>
                        <a:spcAft>
                          <a:spcPts val="0"/>
                        </a:spcAft>
                        <a:buNone/>
                      </a:pPr>
                      <a:r>
                        <a:rPr lang="en" sz="1000">
                          <a:solidFill>
                            <a:srgbClr val="0000FF"/>
                          </a:solidFill>
                          <a:latin typeface="Special Elite"/>
                          <a:ea typeface="Special Elite"/>
                          <a:cs typeface="Special Elite"/>
                          <a:sym typeface="Special Elite"/>
                        </a:rPr>
                        <a:t>I can see you…</a:t>
                      </a:r>
                      <a:endParaRPr sz="1000">
                        <a:solidFill>
                          <a:srgbClr val="0000FF"/>
                        </a:solidFill>
                        <a:latin typeface="Special Elite"/>
                        <a:ea typeface="Special Elite"/>
                        <a:cs typeface="Special Elite"/>
                        <a:sym typeface="Special Elite"/>
                      </a:endParaRPr>
                    </a:p>
                    <a:p>
                      <a:pPr indent="0" lvl="0" marL="0" marR="0" rtl="0" algn="l">
                        <a:lnSpc>
                          <a:spcPct val="100000"/>
                        </a:lnSpc>
                        <a:spcBef>
                          <a:spcPts val="0"/>
                        </a:spcBef>
                        <a:spcAft>
                          <a:spcPts val="0"/>
                        </a:spcAft>
                        <a:buNone/>
                      </a:pPr>
                      <a:r>
                        <a:rPr lang="en" sz="1000">
                          <a:solidFill>
                            <a:srgbClr val="0000FF"/>
                          </a:solidFill>
                          <a:latin typeface="Special Elite"/>
                          <a:ea typeface="Special Elite"/>
                          <a:cs typeface="Special Elite"/>
                          <a:sym typeface="Special Elite"/>
                        </a:rPr>
                        <a:t>Looks like you…</a:t>
                      </a:r>
                      <a:endParaRPr sz="1000">
                        <a:solidFill>
                          <a:srgbClr val="0000FF"/>
                        </a:solidFill>
                        <a:latin typeface="Special Elite"/>
                        <a:ea typeface="Special Elite"/>
                        <a:cs typeface="Special Elite"/>
                        <a:sym typeface="Special Elite"/>
                      </a:endParaRPr>
                    </a:p>
                    <a:p>
                      <a:pPr indent="0" lvl="0" marL="0" marR="0" rtl="0" algn="l">
                        <a:lnSpc>
                          <a:spcPct val="100000"/>
                        </a:lnSpc>
                        <a:spcBef>
                          <a:spcPts val="0"/>
                        </a:spcBef>
                        <a:spcAft>
                          <a:spcPts val="0"/>
                        </a:spcAft>
                        <a:buNone/>
                      </a:pPr>
                      <a:r>
                        <a:t/>
                      </a:r>
                      <a:endParaRPr sz="1000">
                        <a:latin typeface="Special Elite"/>
                        <a:ea typeface="Special Elite"/>
                        <a:cs typeface="Special Elite"/>
                        <a:sym typeface="Special Elite"/>
                      </a:endParaRPr>
                    </a:p>
                    <a:p>
                      <a:pPr indent="0" lvl="0" marL="0" marR="0" rtl="0" algn="l">
                        <a:lnSpc>
                          <a:spcPct val="100000"/>
                        </a:lnSpc>
                        <a:spcBef>
                          <a:spcPts val="0"/>
                        </a:spcBef>
                        <a:spcAft>
                          <a:spcPts val="0"/>
                        </a:spcAft>
                        <a:buNone/>
                      </a:pPr>
                      <a:r>
                        <a:rPr lang="en" sz="1000">
                          <a:latin typeface="Special Elite"/>
                          <a:ea typeface="Special Elite"/>
                          <a:cs typeface="Special Elite"/>
                          <a:sym typeface="Special Elite"/>
                        </a:rPr>
                        <a:t>**Giving advice </a:t>
                      </a:r>
                      <a:endParaRPr sz="1000">
                        <a:latin typeface="Special Elite"/>
                        <a:ea typeface="Special Elite"/>
                        <a:cs typeface="Special Elite"/>
                        <a:sym typeface="Special Elite"/>
                      </a:endParaRPr>
                    </a:p>
                    <a:p>
                      <a:pPr indent="0" lvl="0" marL="0" marR="0" rtl="0" algn="l">
                        <a:lnSpc>
                          <a:spcPct val="100000"/>
                        </a:lnSpc>
                        <a:spcBef>
                          <a:spcPts val="0"/>
                        </a:spcBef>
                        <a:spcAft>
                          <a:spcPts val="0"/>
                        </a:spcAft>
                        <a:buNone/>
                      </a:pPr>
                      <a:r>
                        <a:t/>
                      </a:r>
                      <a:endParaRPr sz="1000">
                        <a:latin typeface="Special Elite"/>
                        <a:ea typeface="Special Elite"/>
                        <a:cs typeface="Special Elite"/>
                        <a:sym typeface="Special Elite"/>
                      </a:endParaRPr>
                    </a:p>
                    <a:p>
                      <a:pPr indent="0" lvl="0" marL="0" marR="0" rtl="0" algn="l">
                        <a:lnSpc>
                          <a:spcPct val="100000"/>
                        </a:lnSpc>
                        <a:spcBef>
                          <a:spcPts val="0"/>
                        </a:spcBef>
                        <a:spcAft>
                          <a:spcPts val="0"/>
                        </a:spcAft>
                        <a:buNone/>
                      </a:pPr>
                      <a:r>
                        <a:rPr lang="en" sz="1000">
                          <a:solidFill>
                            <a:srgbClr val="0000FF"/>
                          </a:solidFill>
                          <a:latin typeface="Special Elite"/>
                          <a:ea typeface="Special Elite"/>
                          <a:cs typeface="Special Elite"/>
                          <a:sym typeface="Special Elite"/>
                        </a:rPr>
                        <a:t>Perhaps you might…</a:t>
                      </a:r>
                      <a:endParaRPr sz="1000">
                        <a:solidFill>
                          <a:srgbClr val="0000FF"/>
                        </a:solidFill>
                        <a:latin typeface="Special Elite"/>
                        <a:ea typeface="Special Elite"/>
                        <a:cs typeface="Special Elite"/>
                        <a:sym typeface="Special Elite"/>
                      </a:endParaRPr>
                    </a:p>
                    <a:p>
                      <a:pPr indent="0" lvl="0" marL="0" marR="0" rtl="0" algn="l">
                        <a:lnSpc>
                          <a:spcPct val="100000"/>
                        </a:lnSpc>
                        <a:spcBef>
                          <a:spcPts val="0"/>
                        </a:spcBef>
                        <a:spcAft>
                          <a:spcPts val="0"/>
                        </a:spcAft>
                        <a:buNone/>
                      </a:pPr>
                      <a:r>
                        <a:rPr lang="en" sz="1000">
                          <a:solidFill>
                            <a:srgbClr val="0000FF"/>
                          </a:solidFill>
                          <a:latin typeface="Special Elite"/>
                          <a:ea typeface="Special Elite"/>
                          <a:cs typeface="Special Elite"/>
                          <a:sym typeface="Special Elite"/>
                        </a:rPr>
                        <a:t>Maybe you could…</a:t>
                      </a:r>
                      <a:endParaRPr sz="1000">
                        <a:solidFill>
                          <a:srgbClr val="0000FF"/>
                        </a:solidFill>
                        <a:latin typeface="Special Elite"/>
                        <a:ea typeface="Special Elite"/>
                        <a:cs typeface="Special Elite"/>
                        <a:sym typeface="Special Elite"/>
                      </a:endParaRPr>
                    </a:p>
                    <a:p>
                      <a:pPr indent="0" lvl="0" marL="0" marR="0" rtl="0" algn="l">
                        <a:lnSpc>
                          <a:spcPct val="100000"/>
                        </a:lnSpc>
                        <a:spcBef>
                          <a:spcPts val="0"/>
                        </a:spcBef>
                        <a:spcAft>
                          <a:spcPts val="0"/>
                        </a:spcAft>
                        <a:buNone/>
                      </a:pPr>
                      <a:r>
                        <a:t/>
                      </a:r>
                      <a:endParaRPr sz="1000">
                        <a:solidFill>
                          <a:srgbClr val="0000FF"/>
                        </a:solidFill>
                        <a:latin typeface="Special Elite"/>
                        <a:ea typeface="Special Elite"/>
                        <a:cs typeface="Special Elite"/>
                        <a:sym typeface="Special Elite"/>
                      </a:endParaRPr>
                    </a:p>
                    <a:p>
                      <a:pPr indent="0" lvl="0" marL="0" marR="0" rtl="0" algn="l">
                        <a:lnSpc>
                          <a:spcPct val="100000"/>
                        </a:lnSpc>
                        <a:spcBef>
                          <a:spcPts val="0"/>
                        </a:spcBef>
                        <a:spcAft>
                          <a:spcPts val="0"/>
                        </a:spcAft>
                        <a:buNone/>
                      </a:pPr>
                      <a:r>
                        <a:t/>
                      </a:r>
                      <a:endParaRPr sz="1000">
                        <a:solidFill>
                          <a:srgbClr val="0000FF"/>
                        </a:solidFill>
                        <a:latin typeface="Special Elite"/>
                        <a:ea typeface="Special Elite"/>
                        <a:cs typeface="Special Elite"/>
                        <a:sym typeface="Special Elite"/>
                      </a:endParaRPr>
                    </a:p>
                    <a:p>
                      <a:pPr indent="0" lvl="0" marL="0" marR="0" rtl="0" algn="l">
                        <a:lnSpc>
                          <a:spcPct val="100000"/>
                        </a:lnSpc>
                        <a:spcBef>
                          <a:spcPts val="0"/>
                        </a:spcBef>
                        <a:spcAft>
                          <a:spcPts val="0"/>
                        </a:spcAft>
                        <a:buNone/>
                      </a:pPr>
                      <a:r>
                        <a:t/>
                      </a:r>
                      <a:endParaRPr sz="1000">
                        <a:latin typeface="Special Elite"/>
                        <a:ea typeface="Special Elite"/>
                        <a:cs typeface="Special Elite"/>
                        <a:sym typeface="Special Elite"/>
                      </a:endParaRPr>
                    </a:p>
                    <a:p>
                      <a:pPr indent="0" lvl="0" marL="0" marR="0" rtl="0" algn="l">
                        <a:lnSpc>
                          <a:spcPct val="100000"/>
                        </a:lnSpc>
                        <a:spcBef>
                          <a:spcPts val="0"/>
                        </a:spcBef>
                        <a:spcAft>
                          <a:spcPts val="0"/>
                        </a:spcAft>
                        <a:buNone/>
                      </a:pPr>
                      <a:r>
                        <a:t/>
                      </a:r>
                      <a:endParaRPr sz="1000">
                        <a:latin typeface="Special Elite"/>
                        <a:ea typeface="Special Elite"/>
                        <a:cs typeface="Special Elite"/>
                        <a:sym typeface="Special Elite"/>
                      </a:endParaRPr>
                    </a:p>
                    <a:p>
                      <a:pPr indent="0" lvl="0" marL="0" marR="0" rtl="0" algn="l">
                        <a:lnSpc>
                          <a:spcPct val="100000"/>
                        </a:lnSpc>
                        <a:spcBef>
                          <a:spcPts val="0"/>
                        </a:spcBef>
                        <a:spcAft>
                          <a:spcPts val="0"/>
                        </a:spcAft>
                        <a:buNone/>
                      </a:pPr>
                      <a:r>
                        <a:t/>
                      </a:r>
                      <a:endParaRPr sz="1000">
                        <a:latin typeface="Special Elite"/>
                        <a:ea typeface="Special Elite"/>
                        <a:cs typeface="Special Elite"/>
                        <a:sym typeface="Special Elite"/>
                      </a:endParaRPr>
                    </a:p>
                  </a:txBody>
                  <a:tcPr marT="91425" marB="91425" marR="91425" marL="91425"/>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6A5AF"/>
        </a:solidFill>
      </p:bgPr>
    </p:bg>
    <p:spTree>
      <p:nvGrpSpPr>
        <p:cNvPr id="109" name="Shape 109"/>
        <p:cNvGrpSpPr/>
        <p:nvPr/>
      </p:nvGrpSpPr>
      <p:grpSpPr>
        <a:xfrm>
          <a:off x="0" y="0"/>
          <a:ext cx="0" cy="0"/>
          <a:chOff x="0" y="0"/>
          <a:chExt cx="0" cy="0"/>
        </a:xfrm>
      </p:grpSpPr>
      <p:sp>
        <p:nvSpPr>
          <p:cNvPr id="110" name="Google Shape;110;p20"/>
          <p:cNvSpPr txBox="1"/>
          <p:nvPr>
            <p:ph type="title"/>
          </p:nvPr>
        </p:nvSpPr>
        <p:spPr>
          <a:xfrm>
            <a:off x="311700" y="211850"/>
            <a:ext cx="6953700" cy="913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200">
                <a:solidFill>
                  <a:srgbClr val="9900FF"/>
                </a:solidFill>
                <a:latin typeface="Special Elite"/>
                <a:ea typeface="Special Elite"/>
                <a:cs typeface="Special Elite"/>
                <a:sym typeface="Special Elite"/>
              </a:rPr>
              <a:t>Your turn!</a:t>
            </a:r>
            <a:endParaRPr b="1" sz="2200">
              <a:solidFill>
                <a:srgbClr val="9900FF"/>
              </a:solidFill>
              <a:latin typeface="Special Elite"/>
              <a:ea typeface="Special Elite"/>
              <a:cs typeface="Special Elite"/>
              <a:sym typeface="Special Elite"/>
            </a:endParaRPr>
          </a:p>
          <a:p>
            <a:pPr indent="0" lvl="0" marL="0" rtl="0" algn="l">
              <a:spcBef>
                <a:spcPts val="0"/>
              </a:spcBef>
              <a:spcAft>
                <a:spcPts val="0"/>
              </a:spcAft>
              <a:buNone/>
            </a:pPr>
            <a:r>
              <a:t/>
            </a:r>
            <a:endParaRPr b="1" sz="2200">
              <a:solidFill>
                <a:srgbClr val="9900FF"/>
              </a:solidFill>
              <a:latin typeface="Special Elite"/>
              <a:ea typeface="Special Elite"/>
              <a:cs typeface="Special Elite"/>
              <a:sym typeface="Special Elite"/>
            </a:endParaRPr>
          </a:p>
          <a:p>
            <a:pPr indent="0" lvl="0" marL="0" rtl="0" algn="l">
              <a:spcBef>
                <a:spcPts val="0"/>
              </a:spcBef>
              <a:spcAft>
                <a:spcPts val="0"/>
              </a:spcAft>
              <a:buNone/>
            </a:pPr>
            <a:r>
              <a:t/>
            </a:r>
            <a:endParaRPr b="1" sz="2200">
              <a:solidFill>
                <a:srgbClr val="9900FF"/>
              </a:solidFill>
              <a:latin typeface="Special Elite"/>
              <a:ea typeface="Special Elite"/>
              <a:cs typeface="Special Elite"/>
              <a:sym typeface="Special Elite"/>
            </a:endParaRPr>
          </a:p>
        </p:txBody>
      </p:sp>
      <p:pic>
        <p:nvPicPr>
          <p:cNvPr id="111" name="Google Shape;111;p20"/>
          <p:cNvPicPr preferRelativeResize="0"/>
          <p:nvPr/>
        </p:nvPicPr>
        <p:blipFill>
          <a:blip r:embed="rId3">
            <a:alphaModFix/>
          </a:blip>
          <a:stretch>
            <a:fillRect/>
          </a:stretch>
        </p:blipFill>
        <p:spPr>
          <a:xfrm>
            <a:off x="7749825" y="137050"/>
            <a:ext cx="998500" cy="1373750"/>
          </a:xfrm>
          <a:prstGeom prst="rect">
            <a:avLst/>
          </a:prstGeom>
          <a:noFill/>
          <a:ln>
            <a:noFill/>
          </a:ln>
        </p:spPr>
      </p:pic>
      <p:sp>
        <p:nvSpPr>
          <p:cNvPr id="112" name="Google Shape;112;p20"/>
          <p:cNvSpPr txBox="1"/>
          <p:nvPr>
            <p:ph idx="1" type="body"/>
          </p:nvPr>
        </p:nvSpPr>
        <p:spPr>
          <a:xfrm>
            <a:off x="178300" y="651000"/>
            <a:ext cx="4628100" cy="3841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rgbClr val="000000"/>
                </a:solidFill>
                <a:latin typeface="Special Elite"/>
                <a:ea typeface="Special Elite"/>
                <a:cs typeface="Special Elite"/>
                <a:sym typeface="Special Elite"/>
              </a:rPr>
              <a:t>Watch this video clip</a:t>
            </a:r>
            <a:endParaRPr b="1" sz="1800">
              <a:solidFill>
                <a:srgbClr val="000000"/>
              </a:solidFill>
              <a:latin typeface="Special Elite"/>
              <a:ea typeface="Special Elite"/>
              <a:cs typeface="Special Elite"/>
              <a:sym typeface="Special Elite"/>
            </a:endParaRPr>
          </a:p>
          <a:p>
            <a:pPr indent="0" lvl="0" marL="457200" rtl="0" algn="l">
              <a:spcBef>
                <a:spcPts val="0"/>
              </a:spcBef>
              <a:spcAft>
                <a:spcPts val="0"/>
              </a:spcAft>
              <a:buNone/>
            </a:pPr>
            <a:r>
              <a:t/>
            </a:r>
            <a:endParaRPr sz="1500">
              <a:solidFill>
                <a:srgbClr val="000000"/>
              </a:solidFill>
              <a:latin typeface="Special Elite"/>
              <a:ea typeface="Special Elite"/>
              <a:cs typeface="Special Elite"/>
              <a:sym typeface="Special Elite"/>
            </a:endParaRPr>
          </a:p>
          <a:p>
            <a:pPr indent="0" lvl="0" marL="457200" rtl="0" algn="l">
              <a:spcBef>
                <a:spcPts val="0"/>
              </a:spcBef>
              <a:spcAft>
                <a:spcPts val="0"/>
              </a:spcAft>
              <a:buNone/>
            </a:pPr>
            <a:r>
              <a:rPr b="1" lang="en" sz="1500">
                <a:solidFill>
                  <a:srgbClr val="000000"/>
                </a:solidFill>
                <a:latin typeface="Special Elite"/>
                <a:ea typeface="Special Elite"/>
                <a:cs typeface="Special Elite"/>
                <a:sym typeface="Special Elite"/>
              </a:rPr>
              <a:t>Observer/researcher role </a:t>
            </a:r>
            <a:endParaRPr b="1" sz="1500">
              <a:solidFill>
                <a:srgbClr val="000000"/>
              </a:solidFill>
              <a:latin typeface="Special Elite"/>
              <a:ea typeface="Special Elite"/>
              <a:cs typeface="Special Elite"/>
              <a:sym typeface="Special Elite"/>
            </a:endParaRPr>
          </a:p>
          <a:p>
            <a:pPr indent="0" lvl="0" marL="457200" rtl="0" algn="l">
              <a:spcBef>
                <a:spcPts val="0"/>
              </a:spcBef>
              <a:spcAft>
                <a:spcPts val="0"/>
              </a:spcAft>
              <a:buNone/>
            </a:pPr>
            <a:r>
              <a:rPr lang="en" sz="1500">
                <a:solidFill>
                  <a:srgbClr val="000000"/>
                </a:solidFill>
                <a:latin typeface="Special Elite"/>
                <a:ea typeface="Special Elite"/>
                <a:cs typeface="Special Elite"/>
                <a:sym typeface="Special Elite"/>
              </a:rPr>
              <a:t>What skills or strategies are these girls showing they have? (</a:t>
            </a:r>
            <a:r>
              <a:rPr i="1" lang="en" sz="1500">
                <a:solidFill>
                  <a:srgbClr val="000000"/>
                </a:solidFill>
                <a:latin typeface="Special Elite"/>
                <a:ea typeface="Special Elite"/>
                <a:cs typeface="Special Elite"/>
                <a:sym typeface="Special Elite"/>
              </a:rPr>
              <a:t>What can </a:t>
            </a:r>
            <a:endParaRPr i="1" sz="1500">
              <a:solidFill>
                <a:srgbClr val="000000"/>
              </a:solidFill>
              <a:latin typeface="Special Elite"/>
              <a:ea typeface="Special Elite"/>
              <a:cs typeface="Special Elite"/>
              <a:sym typeface="Special Elite"/>
            </a:endParaRPr>
          </a:p>
          <a:p>
            <a:pPr indent="0" lvl="0" marL="457200" rtl="0" algn="l">
              <a:spcBef>
                <a:spcPts val="0"/>
              </a:spcBef>
              <a:spcAft>
                <a:spcPts val="0"/>
              </a:spcAft>
              <a:buNone/>
            </a:pPr>
            <a:r>
              <a:rPr i="1" lang="en" sz="1500">
                <a:solidFill>
                  <a:srgbClr val="000000"/>
                </a:solidFill>
                <a:latin typeface="Special Elite"/>
                <a:ea typeface="Special Elite"/>
                <a:cs typeface="Special Elite"/>
                <a:sym typeface="Special Elite"/>
              </a:rPr>
              <a:t>they do?</a:t>
            </a:r>
            <a:r>
              <a:rPr lang="en" sz="1500">
                <a:solidFill>
                  <a:srgbClr val="000000"/>
                </a:solidFill>
                <a:latin typeface="Special Elite"/>
                <a:ea typeface="Special Elite"/>
                <a:cs typeface="Special Elite"/>
                <a:sym typeface="Special Elite"/>
              </a:rPr>
              <a:t>)</a:t>
            </a:r>
            <a:endParaRPr sz="1500">
              <a:solidFill>
                <a:srgbClr val="000000"/>
              </a:solidFill>
              <a:latin typeface="Special Elite"/>
              <a:ea typeface="Special Elite"/>
              <a:cs typeface="Special Elite"/>
              <a:sym typeface="Special Elite"/>
            </a:endParaRPr>
          </a:p>
          <a:p>
            <a:pPr indent="0" lvl="0" marL="457200" rtl="0" algn="l">
              <a:spcBef>
                <a:spcPts val="0"/>
              </a:spcBef>
              <a:spcAft>
                <a:spcPts val="0"/>
              </a:spcAft>
              <a:buNone/>
            </a:pPr>
            <a:r>
              <a:t/>
            </a:r>
            <a:endParaRPr sz="1500">
              <a:solidFill>
                <a:srgbClr val="000000"/>
              </a:solidFill>
              <a:latin typeface="Special Elite"/>
              <a:ea typeface="Special Elite"/>
              <a:cs typeface="Special Elite"/>
              <a:sym typeface="Special Elite"/>
            </a:endParaRPr>
          </a:p>
          <a:p>
            <a:pPr indent="0" lvl="0" marL="457200" rtl="0" algn="l">
              <a:spcBef>
                <a:spcPts val="0"/>
              </a:spcBef>
              <a:spcAft>
                <a:spcPts val="0"/>
              </a:spcAft>
              <a:buNone/>
            </a:pPr>
            <a:r>
              <a:rPr b="1" lang="en" sz="1500">
                <a:solidFill>
                  <a:srgbClr val="000000"/>
                </a:solidFill>
                <a:latin typeface="Special Elite"/>
                <a:ea typeface="Special Elite"/>
                <a:cs typeface="Special Elite"/>
                <a:sym typeface="Special Elite"/>
              </a:rPr>
              <a:t>Influencer</a:t>
            </a:r>
            <a:endParaRPr b="1" sz="1500">
              <a:solidFill>
                <a:srgbClr val="000000"/>
              </a:solidFill>
              <a:latin typeface="Special Elite"/>
              <a:ea typeface="Special Elite"/>
              <a:cs typeface="Special Elite"/>
              <a:sym typeface="Special Elite"/>
            </a:endParaRPr>
          </a:p>
          <a:p>
            <a:pPr indent="0" lvl="0" marL="457200" rtl="0" algn="l">
              <a:spcBef>
                <a:spcPts val="0"/>
              </a:spcBef>
              <a:spcAft>
                <a:spcPts val="0"/>
              </a:spcAft>
              <a:buNone/>
            </a:pPr>
            <a:r>
              <a:rPr lang="en" sz="1500">
                <a:solidFill>
                  <a:srgbClr val="000000"/>
                </a:solidFill>
                <a:latin typeface="Special Elite"/>
                <a:ea typeface="Special Elite"/>
                <a:cs typeface="Special Elite"/>
                <a:sym typeface="Special Elite"/>
              </a:rPr>
              <a:t>What questions could we ask these girls to find out what they are thinking or </a:t>
            </a:r>
            <a:endParaRPr sz="1500">
              <a:solidFill>
                <a:srgbClr val="000000"/>
              </a:solidFill>
              <a:latin typeface="Special Elite"/>
              <a:ea typeface="Special Elite"/>
              <a:cs typeface="Special Elite"/>
              <a:sym typeface="Special Elite"/>
            </a:endParaRPr>
          </a:p>
          <a:p>
            <a:pPr indent="0" lvl="0" marL="457200" rtl="0" algn="l">
              <a:spcBef>
                <a:spcPts val="0"/>
              </a:spcBef>
              <a:spcAft>
                <a:spcPts val="0"/>
              </a:spcAft>
              <a:buNone/>
            </a:pPr>
            <a:r>
              <a:rPr lang="en" sz="1500">
                <a:solidFill>
                  <a:srgbClr val="000000"/>
                </a:solidFill>
                <a:latin typeface="Special Elite"/>
                <a:ea typeface="Special Elite"/>
                <a:cs typeface="Special Elite"/>
                <a:sym typeface="Special Elite"/>
              </a:rPr>
              <a:t>to take their learning further?</a:t>
            </a:r>
            <a:endParaRPr sz="1500">
              <a:solidFill>
                <a:srgbClr val="000000"/>
              </a:solidFill>
              <a:latin typeface="Special Elite"/>
              <a:ea typeface="Special Elite"/>
              <a:cs typeface="Special Elite"/>
              <a:sym typeface="Special Elite"/>
            </a:endParaRPr>
          </a:p>
          <a:p>
            <a:pPr indent="0" lvl="0" marL="457200" rtl="0" algn="l">
              <a:spcBef>
                <a:spcPts val="0"/>
              </a:spcBef>
              <a:spcAft>
                <a:spcPts val="0"/>
              </a:spcAft>
              <a:buNone/>
            </a:pPr>
            <a:r>
              <a:t/>
            </a:r>
            <a:endParaRPr b="1" sz="1500">
              <a:solidFill>
                <a:schemeClr val="dk1"/>
              </a:solidFill>
              <a:latin typeface="Special Elite"/>
              <a:ea typeface="Special Elite"/>
              <a:cs typeface="Special Elite"/>
              <a:sym typeface="Special Elite"/>
            </a:endParaRPr>
          </a:p>
          <a:p>
            <a:pPr indent="0" lvl="0" marL="457200" rtl="0" algn="l">
              <a:spcBef>
                <a:spcPts val="0"/>
              </a:spcBef>
              <a:spcAft>
                <a:spcPts val="0"/>
              </a:spcAft>
              <a:buNone/>
            </a:pPr>
            <a:r>
              <a:rPr b="1" lang="en" sz="1500">
                <a:solidFill>
                  <a:schemeClr val="dk1"/>
                </a:solidFill>
                <a:latin typeface="Special Elite"/>
                <a:ea typeface="Special Elite"/>
                <a:cs typeface="Special Elite"/>
                <a:sym typeface="Special Elite"/>
              </a:rPr>
              <a:t>Co Player </a:t>
            </a:r>
            <a:endParaRPr b="1" sz="1500">
              <a:solidFill>
                <a:schemeClr val="dk1"/>
              </a:solidFill>
              <a:latin typeface="Special Elite"/>
              <a:ea typeface="Special Elite"/>
              <a:cs typeface="Special Elite"/>
              <a:sym typeface="Special Elite"/>
            </a:endParaRPr>
          </a:p>
          <a:p>
            <a:pPr indent="0" lvl="0" marL="457200" rtl="0" algn="l">
              <a:spcBef>
                <a:spcPts val="0"/>
              </a:spcBef>
              <a:spcAft>
                <a:spcPts val="0"/>
              </a:spcAft>
              <a:buNone/>
            </a:pPr>
            <a:r>
              <a:rPr lang="en" sz="1500">
                <a:solidFill>
                  <a:schemeClr val="dk1"/>
                </a:solidFill>
                <a:latin typeface="Special Elite"/>
                <a:ea typeface="Special Elite"/>
                <a:cs typeface="Special Elite"/>
                <a:sym typeface="Special Elite"/>
              </a:rPr>
              <a:t>How could you enter into this exploration with the girls and what might be your focus?</a:t>
            </a:r>
            <a:endParaRPr sz="1500">
              <a:solidFill>
                <a:schemeClr val="dk1"/>
              </a:solidFill>
              <a:latin typeface="Special Elite"/>
              <a:ea typeface="Special Elite"/>
              <a:cs typeface="Special Elite"/>
              <a:sym typeface="Special Elite"/>
            </a:endParaRPr>
          </a:p>
          <a:p>
            <a:pPr indent="0" lvl="0" marL="0" rtl="0" algn="l">
              <a:spcBef>
                <a:spcPts val="0"/>
              </a:spcBef>
              <a:spcAft>
                <a:spcPts val="0"/>
              </a:spcAft>
              <a:buNone/>
            </a:pPr>
            <a:r>
              <a:t/>
            </a:r>
            <a:endParaRPr sz="1500">
              <a:solidFill>
                <a:schemeClr val="dk1"/>
              </a:solidFill>
              <a:latin typeface="Special Elite"/>
              <a:ea typeface="Special Elite"/>
              <a:cs typeface="Special Elite"/>
              <a:sym typeface="Special Elite"/>
            </a:endParaRPr>
          </a:p>
          <a:p>
            <a:pPr indent="0" lvl="0" marL="457200" rtl="0" algn="l">
              <a:spcBef>
                <a:spcPts val="0"/>
              </a:spcBef>
              <a:spcAft>
                <a:spcPts val="0"/>
              </a:spcAft>
              <a:buNone/>
            </a:pPr>
            <a:r>
              <a:t/>
            </a:r>
            <a:endParaRPr sz="1500">
              <a:solidFill>
                <a:srgbClr val="000000"/>
              </a:solidFill>
              <a:latin typeface="Special Elite"/>
              <a:ea typeface="Special Elite"/>
              <a:cs typeface="Special Elite"/>
              <a:sym typeface="Special Elite"/>
            </a:endParaRPr>
          </a:p>
        </p:txBody>
      </p:sp>
      <p:sp>
        <p:nvSpPr>
          <p:cNvPr id="113" name="Google Shape;113;p20"/>
          <p:cNvSpPr txBox="1"/>
          <p:nvPr/>
        </p:nvSpPr>
        <p:spPr>
          <a:xfrm>
            <a:off x="5318850" y="4354450"/>
            <a:ext cx="3429600" cy="482100"/>
          </a:xfrm>
          <a:prstGeom prst="rect">
            <a:avLst/>
          </a:prstGeom>
          <a:noFill/>
          <a:ln>
            <a:noFill/>
          </a:ln>
        </p:spPr>
        <p:txBody>
          <a:bodyPr anchorCtr="0" anchor="t" bIns="91425" lIns="91425" spcFirstLastPara="1" rIns="91425" wrap="square" tIns="91425">
            <a:noAutofit/>
          </a:bodyPr>
          <a:lstStyle/>
          <a:p>
            <a:pPr indent="0" lvl="0" marL="457200" rtl="0" algn="l">
              <a:lnSpc>
                <a:spcPct val="115000"/>
              </a:lnSpc>
              <a:spcBef>
                <a:spcPts val="0"/>
              </a:spcBef>
              <a:spcAft>
                <a:spcPts val="0"/>
              </a:spcAft>
              <a:buClr>
                <a:schemeClr val="dk1"/>
              </a:buClr>
              <a:buSzPts val="1100"/>
              <a:buFont typeface="Arial"/>
              <a:buNone/>
            </a:pPr>
            <a:r>
              <a:rPr lang="en" sz="1500">
                <a:solidFill>
                  <a:schemeClr val="dk1"/>
                </a:solidFill>
                <a:latin typeface="Special Elite"/>
                <a:ea typeface="Special Elite"/>
                <a:cs typeface="Special Elite"/>
                <a:sym typeface="Special Elite"/>
              </a:rPr>
              <a:t>Record your thinking and</a:t>
            </a:r>
            <a:endParaRPr sz="1500">
              <a:solidFill>
                <a:schemeClr val="dk1"/>
              </a:solidFill>
              <a:latin typeface="Special Elite"/>
              <a:ea typeface="Special Elite"/>
              <a:cs typeface="Special Elite"/>
              <a:sym typeface="Special Elite"/>
            </a:endParaRPr>
          </a:p>
          <a:p>
            <a:pPr indent="0" lvl="0" marL="457200" rtl="0" algn="l">
              <a:lnSpc>
                <a:spcPct val="115000"/>
              </a:lnSpc>
              <a:spcBef>
                <a:spcPts val="0"/>
              </a:spcBef>
              <a:spcAft>
                <a:spcPts val="0"/>
              </a:spcAft>
              <a:buClr>
                <a:schemeClr val="dk1"/>
              </a:buClr>
              <a:buSzPts val="1100"/>
              <a:buFont typeface="Arial"/>
              <a:buNone/>
            </a:pPr>
            <a:r>
              <a:rPr lang="en" sz="1500">
                <a:solidFill>
                  <a:schemeClr val="dk1"/>
                </a:solidFill>
                <a:latin typeface="Special Elite"/>
                <a:ea typeface="Special Elite"/>
                <a:cs typeface="Special Elite"/>
                <a:sym typeface="Special Elite"/>
              </a:rPr>
              <a:t>share with your colleagues </a:t>
            </a:r>
            <a:endParaRPr sz="1500">
              <a:solidFill>
                <a:schemeClr val="dk1"/>
              </a:solidFill>
              <a:latin typeface="Special Elite"/>
              <a:ea typeface="Special Elite"/>
              <a:cs typeface="Special Elite"/>
              <a:sym typeface="Special Elite"/>
            </a:endParaRPr>
          </a:p>
        </p:txBody>
      </p:sp>
      <p:pic>
        <p:nvPicPr>
          <p:cNvPr id="114" name="Google Shape;114;p20" title="Getting a conversation going .mp4">
            <a:hlinkClick r:id="rId4"/>
          </p:cNvPr>
          <p:cNvPicPr preferRelativeResize="0"/>
          <p:nvPr/>
        </p:nvPicPr>
        <p:blipFill>
          <a:blip r:embed="rId5">
            <a:alphaModFix/>
          </a:blip>
          <a:stretch>
            <a:fillRect/>
          </a:stretch>
        </p:blipFill>
        <p:spPr>
          <a:xfrm>
            <a:off x="4499900" y="1797300"/>
            <a:ext cx="4332398" cy="243697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6A5AF"/>
        </a:solidFill>
      </p:bgPr>
    </p:bg>
    <p:spTree>
      <p:nvGrpSpPr>
        <p:cNvPr id="118" name="Shape 118"/>
        <p:cNvGrpSpPr/>
        <p:nvPr/>
      </p:nvGrpSpPr>
      <p:grpSpPr>
        <a:xfrm>
          <a:off x="0" y="0"/>
          <a:ext cx="0" cy="0"/>
          <a:chOff x="0" y="0"/>
          <a:chExt cx="0" cy="0"/>
        </a:xfrm>
      </p:grpSpPr>
      <p:sp>
        <p:nvSpPr>
          <p:cNvPr id="119" name="Google Shape;119;p21"/>
          <p:cNvSpPr txBox="1"/>
          <p:nvPr>
            <p:ph type="title"/>
          </p:nvPr>
        </p:nvSpPr>
        <p:spPr>
          <a:xfrm>
            <a:off x="954625" y="1405625"/>
            <a:ext cx="56208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Special Elite"/>
                <a:ea typeface="Special Elite"/>
                <a:cs typeface="Special Elite"/>
                <a:sym typeface="Special Elite"/>
              </a:rPr>
              <a:t>Reflect Record Discuss</a:t>
            </a:r>
            <a:endParaRPr>
              <a:latin typeface="Special Elite"/>
              <a:ea typeface="Special Elite"/>
              <a:cs typeface="Special Elite"/>
              <a:sym typeface="Special Elite"/>
            </a:endParaRPr>
          </a:p>
        </p:txBody>
      </p:sp>
      <p:pic>
        <p:nvPicPr>
          <p:cNvPr id="120" name="Google Shape;120;p21"/>
          <p:cNvPicPr preferRelativeResize="0"/>
          <p:nvPr/>
        </p:nvPicPr>
        <p:blipFill>
          <a:blip r:embed="rId3">
            <a:alphaModFix/>
          </a:blip>
          <a:stretch>
            <a:fillRect/>
          </a:stretch>
        </p:blipFill>
        <p:spPr>
          <a:xfrm>
            <a:off x="7749825" y="137050"/>
            <a:ext cx="998500" cy="1373750"/>
          </a:xfrm>
          <a:prstGeom prst="rect">
            <a:avLst/>
          </a:prstGeom>
          <a:noFill/>
          <a:ln>
            <a:noFill/>
          </a:ln>
        </p:spPr>
      </p:pic>
      <p:pic>
        <p:nvPicPr>
          <p:cNvPr id="121" name="Google Shape;121;p21"/>
          <p:cNvPicPr preferRelativeResize="0"/>
          <p:nvPr/>
        </p:nvPicPr>
        <p:blipFill>
          <a:blip r:embed="rId4">
            <a:alphaModFix/>
          </a:blip>
          <a:stretch>
            <a:fillRect/>
          </a:stretch>
        </p:blipFill>
        <p:spPr>
          <a:xfrm>
            <a:off x="954625" y="2678725"/>
            <a:ext cx="1690982" cy="1846050"/>
          </a:xfrm>
          <a:prstGeom prst="rect">
            <a:avLst/>
          </a:prstGeom>
          <a:noFill/>
          <a:ln>
            <a:noFill/>
          </a:ln>
        </p:spPr>
      </p:pic>
      <p:pic>
        <p:nvPicPr>
          <p:cNvPr id="122" name="Google Shape;122;p21"/>
          <p:cNvPicPr preferRelativeResize="0"/>
          <p:nvPr/>
        </p:nvPicPr>
        <p:blipFill>
          <a:blip r:embed="rId5">
            <a:alphaModFix/>
          </a:blip>
          <a:stretch>
            <a:fillRect/>
          </a:stretch>
        </p:blipFill>
        <p:spPr>
          <a:xfrm>
            <a:off x="4572007" y="2247425"/>
            <a:ext cx="3459590" cy="259127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