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Montserrat"/>
      <p:regular r:id="rId35"/>
      <p:bold r:id="rId36"/>
      <p:italic r:id="rId37"/>
      <p:boldItalic r:id="rId38"/>
    </p:embeddedFont>
    <p:embeddedFont>
      <p:font typeface="Special Elite"/>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39" Type="http://schemas.openxmlformats.org/officeDocument/2006/relationships/font" Target="fonts/SpecialElite-regular.fntdata"/><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2628000d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2628000d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2628000d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2628000d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2628000d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2628000d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2628000d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2628000d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2628000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2628000d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2628000d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2628000d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2628000d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2628000d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2628000d8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2628000d8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2628000d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2628000d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2628000d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2628000d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2628000d8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2628000d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2628000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2628000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2628000d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2628000d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2628000d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92628000d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2628000d8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92628000d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2628000d8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92628000d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2628000d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92628000d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262bf148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262bf148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2628000d8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2628000d8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262bf14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9262bf14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92628000d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92628000d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2628000d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92628000d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2628000d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2628000d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2628000d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2628000d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2628000d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2628000d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2628000d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2628000d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262bf148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262bf148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2628000d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2628000d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2628000d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2628000d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1.jp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hyperlink" Target="http://www.nature-play.co.uk/blog/schemas-in-childrens-pla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hyperlink" Target="http://www.nature-play.co.uk/blog/schemas-in-childrens-pla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hyperlink" Target="http://www.youtube.com/watch?v=SzAmRKJeWkM" TargetMode="External"/><Relationship Id="rId5"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hyperlink" Target="http://www.dorsetnexus.org.uk/Page/9009" TargetMode="External"/><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hyperlink" Target="http://www.dorsetnexus.org.uk/Page/9009" TargetMode="External"/><Relationship Id="rId5"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53" name="Shape 53"/>
        <p:cNvGrpSpPr/>
        <p:nvPr/>
      </p:nvGrpSpPr>
      <p:grpSpPr>
        <a:xfrm>
          <a:off x="0" y="0"/>
          <a:ext cx="0" cy="0"/>
          <a:chOff x="0" y="0"/>
          <a:chExt cx="0" cy="0"/>
        </a:xfrm>
      </p:grpSpPr>
      <p:sp>
        <p:nvSpPr>
          <p:cNvPr id="54" name="Google Shape;54;p13"/>
          <p:cNvSpPr txBox="1"/>
          <p:nvPr>
            <p:ph idx="4294967295" type="title"/>
          </p:nvPr>
        </p:nvSpPr>
        <p:spPr>
          <a:xfrm>
            <a:off x="655925" y="418350"/>
            <a:ext cx="4045200" cy="1482300"/>
          </a:xfrm>
          <a:prstGeom prst="rect">
            <a:avLst/>
          </a:prstGeom>
        </p:spPr>
        <p:txBody>
          <a:bodyPr anchorCtr="0" anchor="t" bIns="91425" lIns="91425" spcFirstLastPara="1" rIns="91425" wrap="square" tIns="91425">
            <a:noAutofit/>
          </a:bodyPr>
          <a:lstStyle/>
          <a:p>
            <a:pPr indent="0" lvl="0" marL="0" rtl="0" algn="ctr">
              <a:spcBef>
                <a:spcPts val="2400"/>
              </a:spcBef>
              <a:spcAft>
                <a:spcPts val="0"/>
              </a:spcAft>
              <a:buNone/>
            </a:pPr>
            <a:r>
              <a:rPr lang="en" sz="1800">
                <a:solidFill>
                  <a:srgbClr val="351C75"/>
                </a:solidFill>
                <a:latin typeface="Special Elite"/>
                <a:ea typeface="Special Elite"/>
                <a:cs typeface="Special Elite"/>
                <a:sym typeface="Special Elite"/>
              </a:rPr>
              <a:t>How can we support students with special needs during Discovery? </a:t>
            </a:r>
            <a:endParaRPr sz="1800">
              <a:solidFill>
                <a:srgbClr val="351C75"/>
              </a:solidFill>
              <a:latin typeface="Special Elite"/>
              <a:ea typeface="Special Elite"/>
              <a:cs typeface="Special Elite"/>
              <a:sym typeface="Special Elite"/>
            </a:endParaRPr>
          </a:p>
          <a:p>
            <a:pPr indent="0" lvl="0" marL="0" rtl="0" algn="ctr">
              <a:spcBef>
                <a:spcPts val="2400"/>
              </a:spcBef>
              <a:spcAft>
                <a:spcPts val="0"/>
              </a:spcAft>
              <a:buClr>
                <a:schemeClr val="dk1"/>
              </a:buClr>
              <a:buSzPts val="1100"/>
              <a:buFont typeface="Arial"/>
              <a:buNone/>
            </a:pPr>
            <a:r>
              <a:rPr lang="en" sz="1800">
                <a:solidFill>
                  <a:srgbClr val="351C75"/>
                </a:solidFill>
                <a:latin typeface="Special Elite"/>
                <a:ea typeface="Special Elite"/>
                <a:cs typeface="Special Elite"/>
                <a:sym typeface="Special Elite"/>
              </a:rPr>
              <a:t>How might we solve some possible hurdles we can be faced with when working alongside our special needs students?</a:t>
            </a:r>
            <a:endParaRPr sz="1600"/>
          </a:p>
        </p:txBody>
      </p:sp>
      <p:sp>
        <p:nvSpPr>
          <p:cNvPr id="55" name="Google Shape;55;p13"/>
          <p:cNvSpPr txBox="1"/>
          <p:nvPr>
            <p:ph idx="4294967295" type="subTitle"/>
          </p:nvPr>
        </p:nvSpPr>
        <p:spPr>
          <a:xfrm>
            <a:off x="363075" y="31933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Special Elite"/>
                <a:ea typeface="Special Elite"/>
                <a:cs typeface="Special Elite"/>
                <a:sym typeface="Special Elite"/>
              </a:rPr>
              <a:t>A professional learning Module for Learning Support Officers</a:t>
            </a:r>
            <a:endParaRPr sz="1800"/>
          </a:p>
          <a:p>
            <a:pPr indent="0" lvl="0" marL="0" rtl="0" algn="ctr">
              <a:spcBef>
                <a:spcPts val="1600"/>
              </a:spcBef>
              <a:spcAft>
                <a:spcPts val="0"/>
              </a:spcAft>
              <a:buNone/>
            </a:pPr>
            <a:r>
              <a:rPr b="1" lang="en" sz="1800"/>
              <a:t>Module </a:t>
            </a:r>
            <a:r>
              <a:rPr b="1" lang="en"/>
              <a:t>2</a:t>
            </a:r>
            <a:endParaRPr b="1"/>
          </a:p>
          <a:p>
            <a:pPr indent="0" lvl="0" marL="0" rtl="0" algn="ctr">
              <a:spcBef>
                <a:spcPts val="1600"/>
              </a:spcBef>
              <a:spcAft>
                <a:spcPts val="0"/>
              </a:spcAft>
              <a:buNone/>
            </a:pPr>
            <a:r>
              <a:rPr b="1" lang="en"/>
              <a:t>Part B</a:t>
            </a:r>
            <a:endParaRPr b="1"/>
          </a:p>
          <a:p>
            <a:pPr indent="0" lvl="0" marL="0" rtl="0" algn="ctr">
              <a:spcBef>
                <a:spcPts val="1600"/>
              </a:spcBef>
              <a:spcAft>
                <a:spcPts val="1600"/>
              </a:spcAft>
              <a:buNone/>
            </a:pPr>
            <a:r>
              <a:t/>
            </a:r>
            <a:endParaRPr b="1"/>
          </a:p>
        </p:txBody>
      </p:sp>
      <p:pic>
        <p:nvPicPr>
          <p:cNvPr id="56" name="Google Shape;56;p13"/>
          <p:cNvPicPr preferRelativeResize="0"/>
          <p:nvPr/>
        </p:nvPicPr>
        <p:blipFill>
          <a:blip r:embed="rId3">
            <a:alphaModFix/>
          </a:blip>
          <a:stretch>
            <a:fillRect/>
          </a:stretch>
        </p:blipFill>
        <p:spPr>
          <a:xfrm>
            <a:off x="5254450" y="238900"/>
            <a:ext cx="3207100" cy="4412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Child not coping with noise </a:t>
            </a:r>
            <a:endParaRPr b="1" sz="2200">
              <a:solidFill>
                <a:srgbClr val="9900FF"/>
              </a:solidFill>
              <a:latin typeface="Special Elite"/>
              <a:ea typeface="Special Elite"/>
              <a:cs typeface="Special Elite"/>
              <a:sym typeface="Special Elite"/>
            </a:endParaRPr>
          </a:p>
        </p:txBody>
      </p:sp>
      <p:pic>
        <p:nvPicPr>
          <p:cNvPr id="128" name="Google Shape;128;p22"/>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29" name="Google Shape;129;p22"/>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4 Views of the Child - Competent and Capable </a:t>
            </a:r>
            <a:endParaRPr sz="1500">
              <a:solidFill>
                <a:srgbClr val="000000"/>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rPr lang="en" sz="1700">
                <a:solidFill>
                  <a:srgbClr val="000000"/>
                </a:solidFill>
                <a:latin typeface="Special Elite"/>
                <a:ea typeface="Special Elite"/>
                <a:cs typeface="Special Elite"/>
                <a:sym typeface="Special Elite"/>
              </a:rPr>
              <a:t>Why?  Perhaps the noise level is actually much higher than it needs to be?</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there are too many “louder” areas/stations placed together in the same space</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 surfaces where the areas are set out don’t lend themselves to the materials being used there</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1600"/>
              </a:spcAft>
              <a:buNone/>
            </a:pPr>
            <a:r>
              <a:t/>
            </a:r>
            <a:endParaRPr sz="1100">
              <a:solidFill>
                <a:srgbClr val="000000"/>
              </a:solidFill>
            </a:endParaRPr>
          </a:p>
        </p:txBody>
      </p:sp>
      <p:pic>
        <p:nvPicPr>
          <p:cNvPr id="130" name="Google Shape;130;p22"/>
          <p:cNvPicPr preferRelativeResize="0"/>
          <p:nvPr/>
        </p:nvPicPr>
        <p:blipFill rotWithShape="1">
          <a:blip r:embed="rId4">
            <a:alphaModFix/>
          </a:blip>
          <a:srcRect b="0" l="12511" r="14745" t="17742"/>
          <a:stretch/>
        </p:blipFill>
        <p:spPr>
          <a:xfrm>
            <a:off x="5091550" y="1657850"/>
            <a:ext cx="3574479" cy="3031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34" name="Shape 134"/>
        <p:cNvGrpSpPr/>
        <p:nvPr/>
      </p:nvGrpSpPr>
      <p:grpSpPr>
        <a:xfrm>
          <a:off x="0" y="0"/>
          <a:ext cx="0" cy="0"/>
          <a:chOff x="0" y="0"/>
          <a:chExt cx="0" cy="0"/>
        </a:xfrm>
      </p:grpSpPr>
      <p:sp>
        <p:nvSpPr>
          <p:cNvPr id="135" name="Google Shape;135;p23"/>
          <p:cNvSpPr txBox="1"/>
          <p:nvPr>
            <p:ph type="title"/>
          </p:nvPr>
        </p:nvSpPr>
        <p:spPr>
          <a:xfrm>
            <a:off x="4905375" y="445025"/>
            <a:ext cx="2360100" cy="106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351C75"/>
                </a:solidFill>
                <a:latin typeface="Special Elite"/>
                <a:ea typeface="Special Elite"/>
                <a:cs typeface="Special Elite"/>
                <a:sym typeface="Special Elite"/>
              </a:rPr>
              <a:t>Child not coping with noise </a:t>
            </a:r>
            <a:endParaRPr b="1" sz="2200">
              <a:solidFill>
                <a:srgbClr val="351C75"/>
              </a:solidFill>
              <a:latin typeface="Special Elite"/>
              <a:ea typeface="Special Elite"/>
              <a:cs typeface="Special Elite"/>
              <a:sym typeface="Special Elite"/>
            </a:endParaRPr>
          </a:p>
        </p:txBody>
      </p:sp>
      <p:pic>
        <p:nvPicPr>
          <p:cNvPr id="136" name="Google Shape;136;p23"/>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37" name="Google Shape;137;p23"/>
          <p:cNvSpPr txBox="1"/>
          <p:nvPr>
            <p:ph idx="2" type="body"/>
          </p:nvPr>
        </p:nvSpPr>
        <p:spPr>
          <a:xfrm>
            <a:off x="4905375" y="155972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Possible Strategies</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Ensure there is a “quiet space” or an area designated during Discovery for those stations that are not as loud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Try to make use of nature and the outdoor areas as much as possible</a:t>
            </a:r>
            <a:r>
              <a:rPr lang="en" sz="1900">
                <a:solidFill>
                  <a:srgbClr val="741B47"/>
                </a:solidFill>
                <a:latin typeface="Special Elite"/>
                <a:ea typeface="Special Elite"/>
                <a:cs typeface="Special Elite"/>
                <a:sym typeface="Special Elite"/>
              </a:rPr>
              <a:t> </a:t>
            </a:r>
            <a:endParaRPr sz="19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Make use of softer surfaces for louder areas e.g. felt or table runners, cork mats</a:t>
            </a:r>
            <a:r>
              <a:rPr b="1" lang="en" sz="1900" u="sng">
                <a:solidFill>
                  <a:srgbClr val="741B47"/>
                </a:solidFill>
                <a:latin typeface="Special Elite"/>
                <a:ea typeface="Special Elite"/>
                <a:cs typeface="Special Elite"/>
                <a:sym typeface="Special Elite"/>
              </a:rPr>
              <a:t> </a:t>
            </a:r>
            <a:endParaRPr b="1" sz="1900" u="sng">
              <a:solidFill>
                <a:srgbClr val="741B47"/>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138" name="Google Shape;138;p23"/>
          <p:cNvPicPr preferRelativeResize="0"/>
          <p:nvPr/>
        </p:nvPicPr>
        <p:blipFill>
          <a:blip r:embed="rId4">
            <a:alphaModFix/>
          </a:blip>
          <a:stretch>
            <a:fillRect/>
          </a:stretch>
        </p:blipFill>
        <p:spPr>
          <a:xfrm>
            <a:off x="152400" y="152400"/>
            <a:ext cx="2060874" cy="2747827"/>
          </a:xfrm>
          <a:prstGeom prst="rect">
            <a:avLst/>
          </a:prstGeom>
          <a:noFill/>
          <a:ln>
            <a:noFill/>
          </a:ln>
        </p:spPr>
      </p:pic>
      <p:pic>
        <p:nvPicPr>
          <p:cNvPr id="139" name="Google Shape;139;p23"/>
          <p:cNvPicPr preferRelativeResize="0"/>
          <p:nvPr/>
        </p:nvPicPr>
        <p:blipFill>
          <a:blip r:embed="rId5">
            <a:alphaModFix/>
          </a:blip>
          <a:stretch>
            <a:fillRect/>
          </a:stretch>
        </p:blipFill>
        <p:spPr>
          <a:xfrm>
            <a:off x="2448799" y="630375"/>
            <a:ext cx="2387301" cy="3183068"/>
          </a:xfrm>
          <a:prstGeom prst="rect">
            <a:avLst/>
          </a:prstGeom>
          <a:noFill/>
          <a:ln>
            <a:noFill/>
          </a:ln>
        </p:spPr>
      </p:pic>
      <p:pic>
        <p:nvPicPr>
          <p:cNvPr id="140" name="Google Shape;140;p23"/>
          <p:cNvPicPr preferRelativeResize="0"/>
          <p:nvPr/>
        </p:nvPicPr>
        <p:blipFill rotWithShape="1">
          <a:blip r:embed="rId6">
            <a:alphaModFix/>
          </a:blip>
          <a:srcRect b="10910" l="39697" r="0" t="23836"/>
          <a:stretch/>
        </p:blipFill>
        <p:spPr>
          <a:xfrm>
            <a:off x="426025" y="2985975"/>
            <a:ext cx="2452250" cy="1990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290850"/>
            <a:ext cx="728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Child not sticking at anything for very long </a:t>
            </a:r>
            <a:endParaRPr b="1" sz="2200">
              <a:solidFill>
                <a:srgbClr val="674EA7"/>
              </a:solidFill>
              <a:latin typeface="Special Elite"/>
              <a:ea typeface="Special Elite"/>
              <a:cs typeface="Special Elite"/>
              <a:sym typeface="Special Elite"/>
            </a:endParaRPr>
          </a:p>
        </p:txBody>
      </p:sp>
      <p:pic>
        <p:nvPicPr>
          <p:cNvPr id="146" name="Google Shape;146;p24"/>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47" name="Google Shape;147;p24"/>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4 Views of the Child - Competent and Capable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Special Elite"/>
                <a:ea typeface="Special Elite"/>
                <a:cs typeface="Special Elite"/>
                <a:sym typeface="Special Elite"/>
              </a:rPr>
              <a:t>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Why?  </a:t>
            </a:r>
            <a:r>
              <a:rPr lang="en" sz="1700">
                <a:solidFill>
                  <a:schemeClr val="dk1"/>
                </a:solidFill>
                <a:latin typeface="Special Elite"/>
                <a:ea typeface="Special Elite"/>
                <a:cs typeface="Special Elite"/>
                <a:sym typeface="Special Elite"/>
              </a:rPr>
              <a:t>Perhaps the areas don’t interest them?</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they are worried they will miss out on the other opportunities that are set out?</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they don’t feel confident with the materials or struggle with an idea to get started?</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1600"/>
              </a:spcAft>
              <a:buNone/>
            </a:pPr>
            <a:r>
              <a:t/>
            </a:r>
            <a:endParaRPr sz="1100">
              <a:solidFill>
                <a:srgbClr val="000000"/>
              </a:solidFill>
            </a:endParaRPr>
          </a:p>
        </p:txBody>
      </p:sp>
      <p:sp>
        <p:nvSpPr>
          <p:cNvPr id="148" name="Google Shape;148;p24"/>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Possible Strategies</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Become a co-player and commentate your play and engage the student into conversation with you</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If you see the student having a problem, step in and suggest a way to solve it to encourage them to persevere</a:t>
            </a:r>
            <a:r>
              <a:rPr lang="en" sz="1900">
                <a:solidFill>
                  <a:srgbClr val="741B47"/>
                </a:solidFill>
                <a:latin typeface="Special Elite"/>
                <a:ea typeface="Special Elite"/>
                <a:cs typeface="Special Elite"/>
                <a:sym typeface="Special Elite"/>
              </a:rPr>
              <a:t> </a:t>
            </a:r>
            <a:endParaRPr sz="1900">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741B47"/>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Set a timer and tell them they have to be there for the duration of the timer - start off smaller and then slowly build up the expected time</a:t>
            </a:r>
            <a:endParaRPr>
              <a:solidFill>
                <a:srgbClr val="741B47"/>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Set limits</a:t>
            </a:r>
            <a:endParaRPr sz="1900">
              <a:solidFill>
                <a:srgbClr val="741B47"/>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486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Child doing the same thing over and over </a:t>
            </a:r>
            <a:endParaRPr b="1" sz="2200">
              <a:solidFill>
                <a:srgbClr val="674EA7"/>
              </a:solidFill>
              <a:latin typeface="Special Elite"/>
              <a:ea typeface="Special Elite"/>
              <a:cs typeface="Special Elite"/>
              <a:sym typeface="Special Elite"/>
            </a:endParaRPr>
          </a:p>
        </p:txBody>
      </p:sp>
      <p:sp>
        <p:nvSpPr>
          <p:cNvPr id="154" name="Google Shape;154;p25"/>
          <p:cNvSpPr txBox="1"/>
          <p:nvPr>
            <p:ph idx="1" type="body"/>
          </p:nvPr>
        </p:nvSpPr>
        <p:spPr>
          <a:xfrm>
            <a:off x="311700" y="1334900"/>
            <a:ext cx="4628100" cy="3433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4 Views of the Child - Competent and Capable </a:t>
            </a:r>
            <a:endParaRPr b="1" sz="1500">
              <a:solidFill>
                <a:schemeClr val="dk1"/>
              </a:solidFill>
              <a:latin typeface="Special Elite"/>
              <a:ea typeface="Special Elite"/>
              <a:cs typeface="Special Elite"/>
              <a:sym typeface="Special Elite"/>
            </a:endParaRPr>
          </a:p>
          <a:p>
            <a:pPr indent="0" lvl="0" marL="0" rtl="0" algn="l">
              <a:spcBef>
                <a:spcPts val="0"/>
              </a:spcBef>
              <a:spcAft>
                <a:spcPts val="0"/>
              </a:spcAft>
              <a:buNone/>
            </a:pPr>
            <a:r>
              <a:rPr lang="en" sz="1700">
                <a:solidFill>
                  <a:srgbClr val="000000"/>
                </a:solidFill>
                <a:latin typeface="Special Elite"/>
                <a:ea typeface="Special Elite"/>
                <a:cs typeface="Special Elite"/>
                <a:sym typeface="Special Elite"/>
              </a:rPr>
              <a:t>Why?  </a:t>
            </a:r>
            <a:r>
              <a:rPr lang="en" sz="1700">
                <a:solidFill>
                  <a:schemeClr val="dk1"/>
                </a:solidFill>
                <a:latin typeface="Special Elite"/>
                <a:ea typeface="Special Elite"/>
                <a:cs typeface="Special Elite"/>
                <a:sym typeface="Special Elite"/>
              </a:rPr>
              <a:t>Perhaps they are exploring a different idea each time they visit?</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they aren’t given opportunity to depth their exploration when having to pack away at the end of the session?</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they are comfortable with what is familiar to them</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1600"/>
              </a:spcAft>
              <a:buNone/>
            </a:pPr>
            <a:r>
              <a:t/>
            </a:r>
            <a:endParaRPr sz="1100">
              <a:solidFill>
                <a:srgbClr val="000000"/>
              </a:solidFill>
            </a:endParaRPr>
          </a:p>
        </p:txBody>
      </p:sp>
      <p:pic>
        <p:nvPicPr>
          <p:cNvPr descr="IMG_3020.jpg" id="155" name="Google Shape;155;p25"/>
          <p:cNvPicPr preferRelativeResize="0"/>
          <p:nvPr>
            <p:ph idx="2" type="body"/>
          </p:nvPr>
        </p:nvPicPr>
        <p:blipFill rotWithShape="1">
          <a:blip r:embed="rId3">
            <a:alphaModFix/>
          </a:blip>
          <a:srcRect b="0" l="-15274" r="-15274" t="0"/>
          <a:stretch/>
        </p:blipFill>
        <p:spPr>
          <a:xfrm>
            <a:off x="5495374" y="132498"/>
            <a:ext cx="3755400" cy="2876700"/>
          </a:xfrm>
          <a:prstGeom prst="rect">
            <a:avLst/>
          </a:prstGeom>
          <a:noFill/>
          <a:ln>
            <a:noFill/>
          </a:ln>
        </p:spPr>
      </p:pic>
      <p:pic>
        <p:nvPicPr>
          <p:cNvPr descr="IMG_3019.jpg" id="156" name="Google Shape;156;p25"/>
          <p:cNvPicPr preferRelativeResize="0"/>
          <p:nvPr/>
        </p:nvPicPr>
        <p:blipFill rotWithShape="1">
          <a:blip r:embed="rId4">
            <a:alphaModFix/>
          </a:blip>
          <a:srcRect b="0" l="0" r="0" t="0"/>
          <a:stretch/>
        </p:blipFill>
        <p:spPr>
          <a:xfrm>
            <a:off x="5066803" y="3009203"/>
            <a:ext cx="2756758" cy="20675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674EA7"/>
                </a:solidFill>
                <a:latin typeface="Special Elite"/>
                <a:ea typeface="Special Elite"/>
                <a:cs typeface="Special Elite"/>
                <a:sym typeface="Special Elite"/>
              </a:rPr>
              <a:t>Child doing the same thing over and over </a:t>
            </a:r>
            <a:endParaRPr b="1" sz="2200">
              <a:solidFill>
                <a:srgbClr val="674EA7"/>
              </a:solidFill>
              <a:latin typeface="Special Elite"/>
              <a:ea typeface="Special Elite"/>
              <a:cs typeface="Special Elite"/>
              <a:sym typeface="Special Elite"/>
            </a:endParaRPr>
          </a:p>
        </p:txBody>
      </p:sp>
      <p:pic>
        <p:nvPicPr>
          <p:cNvPr id="162" name="Google Shape;162;p26"/>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63" name="Google Shape;163;p26"/>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Possible Strategies</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Take on researcher role and observe child over consecutive sessions and try to ascertain what they are learning or concepts they are grappling with.  How can you help take this further?</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Tap into their interests</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Place other materials or opportunities near by or in the area to try and extend the exploration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Invite them to join you in a different area that might be similar to what they are exploring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164" name="Google Shape;164;p26"/>
          <p:cNvPicPr preferRelativeResize="0"/>
          <p:nvPr/>
        </p:nvPicPr>
        <p:blipFill>
          <a:blip r:embed="rId4">
            <a:alphaModFix/>
          </a:blip>
          <a:stretch>
            <a:fillRect/>
          </a:stretch>
        </p:blipFill>
        <p:spPr>
          <a:xfrm>
            <a:off x="152400" y="1170125"/>
            <a:ext cx="4569400" cy="342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674EA7"/>
                </a:solidFill>
                <a:latin typeface="Special Elite"/>
                <a:ea typeface="Special Elite"/>
                <a:cs typeface="Special Elite"/>
                <a:sym typeface="Special Elite"/>
              </a:rPr>
              <a:t>Child is being disruptive </a:t>
            </a:r>
            <a:endParaRPr b="1" sz="2200">
              <a:solidFill>
                <a:srgbClr val="674EA7"/>
              </a:solidFill>
              <a:latin typeface="Special Elite"/>
              <a:ea typeface="Special Elite"/>
              <a:cs typeface="Special Elite"/>
              <a:sym typeface="Special Elite"/>
            </a:endParaRPr>
          </a:p>
        </p:txBody>
      </p:sp>
      <p:pic>
        <p:nvPicPr>
          <p:cNvPr id="170" name="Google Shape;170;p27"/>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71" name="Google Shape;171;p27"/>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4 Views of the Child - Competent and Capable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Special Elite"/>
                <a:ea typeface="Special Elite"/>
                <a:cs typeface="Special Elite"/>
                <a:sym typeface="Special Elite"/>
              </a:rPr>
              <a:t>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Why?  </a:t>
            </a:r>
            <a:r>
              <a:rPr lang="en" sz="1700">
                <a:solidFill>
                  <a:schemeClr val="dk1"/>
                </a:solidFill>
                <a:latin typeface="Special Elite"/>
                <a:ea typeface="Special Elite"/>
                <a:cs typeface="Special Elite"/>
                <a:sym typeface="Special Elite"/>
              </a:rPr>
              <a:t>Perhaps they don’t know how to join in with explorations that are already underway?</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rPr lang="en" sz="1700">
                <a:solidFill>
                  <a:schemeClr val="dk1"/>
                </a:solidFill>
                <a:latin typeface="Special Elite"/>
                <a:ea typeface="Special Elite"/>
                <a:cs typeface="Special Elite"/>
                <a:sym typeface="Special Elite"/>
              </a:rPr>
              <a:t>Perhaps the areas don’t interest them?</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 </a:t>
            </a:r>
            <a:r>
              <a:rPr lang="en" sz="1700">
                <a:solidFill>
                  <a:schemeClr val="dk1"/>
                </a:solidFill>
                <a:latin typeface="Special Elite"/>
                <a:ea typeface="Special Elite"/>
                <a:cs typeface="Special Elite"/>
                <a:sym typeface="Special Elite"/>
              </a:rPr>
              <a:t>areas are not within their </a:t>
            </a:r>
            <a:r>
              <a:rPr lang="en" sz="1700">
                <a:solidFill>
                  <a:srgbClr val="38761D"/>
                </a:solidFill>
                <a:latin typeface="Special Elite"/>
                <a:ea typeface="Special Elite"/>
                <a:cs typeface="Special Elite"/>
                <a:sym typeface="Special Elite"/>
              </a:rPr>
              <a:t>zone of proximal development?</a:t>
            </a:r>
            <a:endParaRPr sz="1700">
              <a:solidFill>
                <a:srgbClr val="38761D"/>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1600"/>
              </a:spcAft>
              <a:buNone/>
            </a:pPr>
            <a:r>
              <a:t/>
            </a:r>
            <a:endParaRPr sz="1100">
              <a:solidFill>
                <a:srgbClr val="000000"/>
              </a:solidFill>
            </a:endParaRPr>
          </a:p>
        </p:txBody>
      </p:sp>
      <p:sp>
        <p:nvSpPr>
          <p:cNvPr id="172" name="Google Shape;172;p27"/>
          <p:cNvSpPr txBox="1"/>
          <p:nvPr>
            <p:ph idx="2" type="body"/>
          </p:nvPr>
        </p:nvSpPr>
        <p:spPr>
          <a:xfrm>
            <a:off x="4874200" y="1510800"/>
            <a:ext cx="3999900" cy="308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173" name="Google Shape;173;p27"/>
          <p:cNvPicPr preferRelativeResize="0"/>
          <p:nvPr/>
        </p:nvPicPr>
        <p:blipFill>
          <a:blip r:embed="rId4">
            <a:alphaModFix/>
          </a:blip>
          <a:stretch>
            <a:fillRect/>
          </a:stretch>
        </p:blipFill>
        <p:spPr>
          <a:xfrm>
            <a:off x="4980462" y="1993275"/>
            <a:ext cx="3787375" cy="267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77" name="Shape 177"/>
        <p:cNvGrpSpPr/>
        <p:nvPr/>
      </p:nvGrpSpPr>
      <p:grpSpPr>
        <a:xfrm>
          <a:off x="0" y="0"/>
          <a:ext cx="0" cy="0"/>
          <a:chOff x="0" y="0"/>
          <a:chExt cx="0" cy="0"/>
        </a:xfrm>
      </p:grpSpPr>
      <p:sp>
        <p:nvSpPr>
          <p:cNvPr id="178" name="Google Shape;178;p28"/>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674EA7"/>
                </a:solidFill>
                <a:latin typeface="Special Elite"/>
                <a:ea typeface="Special Elite"/>
                <a:cs typeface="Special Elite"/>
                <a:sym typeface="Special Elite"/>
              </a:rPr>
              <a:t>Child is being disruptive </a:t>
            </a:r>
            <a:endParaRPr b="1" sz="2200">
              <a:solidFill>
                <a:srgbClr val="674EA7"/>
              </a:solidFill>
              <a:latin typeface="Special Elite"/>
              <a:ea typeface="Special Elite"/>
              <a:cs typeface="Special Elite"/>
              <a:sym typeface="Special Elite"/>
            </a:endParaRPr>
          </a:p>
        </p:txBody>
      </p:sp>
      <p:pic>
        <p:nvPicPr>
          <p:cNvPr id="179" name="Google Shape;179;p28"/>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80" name="Google Shape;180;p28"/>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Special Elite"/>
                <a:ea typeface="Special Elite"/>
                <a:cs typeface="Special Elite"/>
                <a:sym typeface="Special Elite"/>
              </a:rPr>
              <a:t>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1600"/>
              </a:spcAft>
              <a:buNone/>
            </a:pPr>
            <a:r>
              <a:t/>
            </a:r>
            <a:endParaRPr sz="1100">
              <a:solidFill>
                <a:srgbClr val="000000"/>
              </a:solidFill>
            </a:endParaRPr>
          </a:p>
        </p:txBody>
      </p:sp>
      <p:sp>
        <p:nvSpPr>
          <p:cNvPr id="181" name="Google Shape;181;p28"/>
          <p:cNvSpPr txBox="1"/>
          <p:nvPr>
            <p:ph idx="2" type="body"/>
          </p:nvPr>
        </p:nvSpPr>
        <p:spPr>
          <a:xfrm>
            <a:off x="4874200" y="1510800"/>
            <a:ext cx="3999900" cy="308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Possible Strategies</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Step in and redirect the behaviour in a positive way if possible!</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Find out what they are really interested in and make sure there is an area where the child can pursue this</a:t>
            </a:r>
            <a:endParaRPr>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Ensure what is on offer is challenging enough that they are stretched to try a new skill but not too hard that they can not be successful and become frustrate</a:t>
            </a:r>
            <a:r>
              <a:rPr lang="en">
                <a:solidFill>
                  <a:srgbClr val="000000"/>
                </a:solidFill>
                <a:latin typeface="Special Elite"/>
                <a:ea typeface="Special Elite"/>
                <a:cs typeface="Special Elite"/>
                <a:sym typeface="Special Elite"/>
              </a:rPr>
              <a:t>d </a:t>
            </a:r>
            <a:endParaRPr>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182" name="Google Shape;182;p28"/>
          <p:cNvPicPr preferRelativeResize="0"/>
          <p:nvPr/>
        </p:nvPicPr>
        <p:blipFill>
          <a:blip r:embed="rId4">
            <a:alphaModFix/>
          </a:blip>
          <a:stretch>
            <a:fillRect/>
          </a:stretch>
        </p:blipFill>
        <p:spPr>
          <a:xfrm>
            <a:off x="1287131" y="1449675"/>
            <a:ext cx="2174064" cy="3088800"/>
          </a:xfrm>
          <a:prstGeom prst="rect">
            <a:avLst/>
          </a:prstGeom>
          <a:noFill/>
          <a:ln>
            <a:noFill/>
          </a:ln>
        </p:spPr>
      </p:pic>
      <p:pic>
        <p:nvPicPr>
          <p:cNvPr id="183" name="Google Shape;183;p28"/>
          <p:cNvPicPr preferRelativeResize="0"/>
          <p:nvPr/>
        </p:nvPicPr>
        <p:blipFill>
          <a:blip r:embed="rId5">
            <a:alphaModFix/>
          </a:blip>
          <a:stretch>
            <a:fillRect/>
          </a:stretch>
        </p:blipFill>
        <p:spPr>
          <a:xfrm>
            <a:off x="636300" y="1449675"/>
            <a:ext cx="3475726" cy="3088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87" name="Shape 187"/>
        <p:cNvGrpSpPr/>
        <p:nvPr/>
      </p:nvGrpSpPr>
      <p:grpSpPr>
        <a:xfrm>
          <a:off x="0" y="0"/>
          <a:ext cx="0" cy="0"/>
          <a:chOff x="0" y="0"/>
          <a:chExt cx="0" cy="0"/>
        </a:xfrm>
      </p:grpSpPr>
      <p:sp>
        <p:nvSpPr>
          <p:cNvPr id="188" name="Google Shape;188;p29"/>
          <p:cNvSpPr txBox="1"/>
          <p:nvPr>
            <p:ph type="title"/>
          </p:nvPr>
        </p:nvSpPr>
        <p:spPr>
          <a:xfrm>
            <a:off x="1761600" y="1294100"/>
            <a:ext cx="5620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Reflect Record Discuss</a:t>
            </a:r>
            <a:endParaRPr>
              <a:latin typeface="Special Elite"/>
              <a:ea typeface="Special Elite"/>
              <a:cs typeface="Special Elite"/>
              <a:sym typeface="Special Elite"/>
            </a:endParaRPr>
          </a:p>
        </p:txBody>
      </p:sp>
      <p:pic>
        <p:nvPicPr>
          <p:cNvPr id="189" name="Google Shape;189;p29"/>
          <p:cNvPicPr preferRelativeResize="0"/>
          <p:nvPr/>
        </p:nvPicPr>
        <p:blipFill>
          <a:blip r:embed="rId3">
            <a:alphaModFix/>
          </a:blip>
          <a:stretch>
            <a:fillRect/>
          </a:stretch>
        </p:blipFill>
        <p:spPr>
          <a:xfrm>
            <a:off x="7749825" y="137050"/>
            <a:ext cx="998500" cy="1373750"/>
          </a:xfrm>
          <a:prstGeom prst="rect">
            <a:avLst/>
          </a:prstGeom>
          <a:noFill/>
          <a:ln>
            <a:noFill/>
          </a:ln>
        </p:spPr>
      </p:pic>
      <p:pic>
        <p:nvPicPr>
          <p:cNvPr id="190" name="Google Shape;190;p29"/>
          <p:cNvPicPr preferRelativeResize="0"/>
          <p:nvPr/>
        </p:nvPicPr>
        <p:blipFill>
          <a:blip r:embed="rId4">
            <a:alphaModFix/>
          </a:blip>
          <a:stretch>
            <a:fillRect/>
          </a:stretch>
        </p:blipFill>
        <p:spPr>
          <a:xfrm>
            <a:off x="912825" y="2727375"/>
            <a:ext cx="1690982" cy="1846050"/>
          </a:xfrm>
          <a:prstGeom prst="rect">
            <a:avLst/>
          </a:prstGeom>
          <a:noFill/>
          <a:ln>
            <a:noFill/>
          </a:ln>
        </p:spPr>
      </p:pic>
      <p:pic>
        <p:nvPicPr>
          <p:cNvPr id="191" name="Google Shape;191;p29"/>
          <p:cNvPicPr preferRelativeResize="0"/>
          <p:nvPr/>
        </p:nvPicPr>
        <p:blipFill>
          <a:blip r:embed="rId5">
            <a:alphaModFix/>
          </a:blip>
          <a:stretch>
            <a:fillRect/>
          </a:stretch>
        </p:blipFill>
        <p:spPr>
          <a:xfrm>
            <a:off x="5616752" y="2288300"/>
            <a:ext cx="2693801" cy="198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95" name="Shape 195"/>
        <p:cNvGrpSpPr/>
        <p:nvPr/>
      </p:nvGrpSpPr>
      <p:grpSpPr>
        <a:xfrm>
          <a:off x="0" y="0"/>
          <a:ext cx="0" cy="0"/>
          <a:chOff x="0" y="0"/>
          <a:chExt cx="0" cy="0"/>
        </a:xfrm>
      </p:grpSpPr>
      <p:sp>
        <p:nvSpPr>
          <p:cNvPr id="196" name="Google Shape;196;p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What are the developmental schemas and how might these be revealed in a Discovery session?</a:t>
            </a:r>
            <a:endParaRPr>
              <a:latin typeface="Special Elite"/>
              <a:ea typeface="Special Elite"/>
              <a:cs typeface="Special Elite"/>
              <a:sym typeface="Special Elite"/>
            </a:endParaRPr>
          </a:p>
        </p:txBody>
      </p:sp>
      <p:pic>
        <p:nvPicPr>
          <p:cNvPr id="197" name="Google Shape;197;p30"/>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01" name="Shape 201"/>
        <p:cNvGrpSpPr/>
        <p:nvPr/>
      </p:nvGrpSpPr>
      <p:grpSpPr>
        <a:xfrm>
          <a:off x="0" y="0"/>
          <a:ext cx="0" cy="0"/>
          <a:chOff x="0" y="0"/>
          <a:chExt cx="0" cy="0"/>
        </a:xfrm>
      </p:grpSpPr>
      <p:sp>
        <p:nvSpPr>
          <p:cNvPr id="202" name="Google Shape;202;p31"/>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are Developmental Schemas? </a:t>
            </a:r>
            <a:endParaRPr b="1" sz="2200">
              <a:solidFill>
                <a:srgbClr val="9900FF"/>
              </a:solidFill>
              <a:latin typeface="Special Elite"/>
              <a:ea typeface="Special Elite"/>
              <a:cs typeface="Special Elite"/>
              <a:sym typeface="Special Elite"/>
            </a:endParaRPr>
          </a:p>
        </p:txBody>
      </p:sp>
      <p:pic>
        <p:nvPicPr>
          <p:cNvPr id="203" name="Google Shape;203;p31"/>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04" name="Google Shape;204;p31"/>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Special Elite"/>
                <a:ea typeface="Special Elite"/>
                <a:cs typeface="Special Elite"/>
                <a:sym typeface="Special Elite"/>
              </a:rPr>
              <a:t>First defined by psychologist Jean Piaget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Important developmental building blocks of the brain that help children make connections between concepts and ideas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1600"/>
              </a:spcAft>
              <a:buNone/>
            </a:pPr>
            <a:r>
              <a:t/>
            </a:r>
            <a:endParaRPr sz="1100">
              <a:solidFill>
                <a:srgbClr val="000000"/>
              </a:solidFill>
            </a:endParaRPr>
          </a:p>
        </p:txBody>
      </p:sp>
      <p:sp>
        <p:nvSpPr>
          <p:cNvPr id="205" name="Google Shape;205;p31"/>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Put simply….</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sz="1900">
                <a:solidFill>
                  <a:srgbClr val="0000FF"/>
                </a:solidFill>
                <a:latin typeface="Special Elite"/>
                <a:ea typeface="Special Elite"/>
                <a:cs typeface="Special Elite"/>
                <a:sym typeface="Special Elite"/>
              </a:rPr>
              <a:t>Schema is really a fancy word for the </a:t>
            </a:r>
            <a:r>
              <a:rPr i="1" lang="en" sz="1900">
                <a:solidFill>
                  <a:srgbClr val="0000FF"/>
                </a:solidFill>
                <a:latin typeface="Special Elite"/>
                <a:ea typeface="Special Elite"/>
                <a:cs typeface="Special Elite"/>
                <a:sym typeface="Special Elite"/>
              </a:rPr>
              <a:t>urges </a:t>
            </a:r>
            <a:r>
              <a:rPr lang="en" sz="1900">
                <a:solidFill>
                  <a:srgbClr val="0000FF"/>
                </a:solidFill>
                <a:latin typeface="Special Elite"/>
                <a:ea typeface="Special Elite"/>
                <a:cs typeface="Special Elite"/>
                <a:sym typeface="Special Elite"/>
              </a:rPr>
              <a:t>that children have to do - things like </a:t>
            </a:r>
            <a:r>
              <a:rPr i="1" lang="en" sz="1900">
                <a:solidFill>
                  <a:srgbClr val="0000FF"/>
                </a:solidFill>
                <a:latin typeface="Special Elite"/>
                <a:ea typeface="Special Elite"/>
                <a:cs typeface="Special Elite"/>
                <a:sym typeface="Special Elite"/>
              </a:rPr>
              <a:t>climb, throwing objects </a:t>
            </a:r>
            <a:r>
              <a:rPr lang="en" sz="1900">
                <a:solidFill>
                  <a:srgbClr val="0000FF"/>
                </a:solidFill>
                <a:latin typeface="Special Elite"/>
                <a:ea typeface="Special Elite"/>
                <a:cs typeface="Special Elite"/>
                <a:sym typeface="Special Elite"/>
              </a:rPr>
              <a:t>and  </a:t>
            </a:r>
            <a:r>
              <a:rPr i="1" lang="en" sz="1900">
                <a:solidFill>
                  <a:srgbClr val="0000FF"/>
                </a:solidFill>
                <a:latin typeface="Special Elite"/>
                <a:ea typeface="Special Elite"/>
                <a:cs typeface="Special Elite"/>
                <a:sym typeface="Special Elite"/>
              </a:rPr>
              <a:t>hiding in small places</a:t>
            </a:r>
            <a:endParaRPr i="1"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b="1" lang="en" sz="1100" u="sng">
                <a:solidFill>
                  <a:srgbClr val="0000FF"/>
                </a:solidFill>
                <a:latin typeface="Special Elite"/>
                <a:ea typeface="Special Elite"/>
                <a:cs typeface="Special Elite"/>
                <a:sym typeface="Special Elite"/>
              </a:rPr>
              <a:t>Clare Caro  - Schemas in Children's Play </a:t>
            </a:r>
            <a:endParaRPr b="1" sz="11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lang="en" sz="1200" u="sng">
                <a:solidFill>
                  <a:schemeClr val="accent5"/>
                </a:solidFill>
                <a:hlinkClick r:id="rId4">
                  <a:extLst>
                    <a:ext uri="{A12FA001-AC4F-418D-AE19-62706E023703}">
                      <ahyp:hlinkClr val="tx"/>
                    </a:ext>
                  </a:extLst>
                </a:hlinkClick>
              </a:rPr>
              <a:t>http://www.nature-play.co.uk/blog/schemas-in-childrens-play</a:t>
            </a:r>
            <a:endParaRPr b="1" sz="11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0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1510800"/>
            <a:ext cx="8520600" cy="265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Special Elite"/>
                <a:ea typeface="Special Elite"/>
                <a:cs typeface="Special Elite"/>
                <a:sym typeface="Special Elite"/>
              </a:rPr>
              <a:t>How might we solve some possible hurdles or challenges when working with special needs students in Discovery?</a:t>
            </a:r>
            <a:endParaRPr sz="3400">
              <a:latin typeface="Special Elite"/>
              <a:ea typeface="Special Elite"/>
              <a:cs typeface="Special Elite"/>
              <a:sym typeface="Special Elite"/>
            </a:endParaRPr>
          </a:p>
        </p:txBody>
      </p:sp>
      <p:pic>
        <p:nvPicPr>
          <p:cNvPr id="62" name="Google Shape;62;p14"/>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09" name="Shape 209"/>
        <p:cNvGrpSpPr/>
        <p:nvPr/>
      </p:nvGrpSpPr>
      <p:grpSpPr>
        <a:xfrm>
          <a:off x="0" y="0"/>
          <a:ext cx="0" cy="0"/>
          <a:chOff x="0" y="0"/>
          <a:chExt cx="0" cy="0"/>
        </a:xfrm>
      </p:grpSpPr>
      <p:sp>
        <p:nvSpPr>
          <p:cNvPr id="210" name="Google Shape;210;p32"/>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are Developmental Schemas? </a:t>
            </a:r>
            <a:endParaRPr b="1" sz="2200">
              <a:solidFill>
                <a:srgbClr val="9900FF"/>
              </a:solidFill>
              <a:latin typeface="Special Elite"/>
              <a:ea typeface="Special Elite"/>
              <a:cs typeface="Special Elite"/>
              <a:sym typeface="Special Elite"/>
            </a:endParaRPr>
          </a:p>
        </p:txBody>
      </p:sp>
      <p:pic>
        <p:nvPicPr>
          <p:cNvPr id="211" name="Google Shape;211;p32"/>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12" name="Google Shape;212;p32"/>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Special Elite"/>
                <a:ea typeface="Special Elite"/>
                <a:cs typeface="Special Elite"/>
                <a:sym typeface="Special Elite"/>
              </a:rPr>
              <a:t>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Children progress through the schemas at different stages and they will last for varying periods of time</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They can come one at a time, in groups and may appear and disappear at different stages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1600"/>
              </a:spcAft>
              <a:buNone/>
            </a:pPr>
            <a:r>
              <a:t/>
            </a:r>
            <a:endParaRPr sz="1100">
              <a:solidFill>
                <a:srgbClr val="000000"/>
              </a:solidFill>
            </a:endParaRPr>
          </a:p>
        </p:txBody>
      </p:sp>
      <p:sp>
        <p:nvSpPr>
          <p:cNvPr id="213" name="Google Shape;213;p32"/>
          <p:cNvSpPr txBox="1"/>
          <p:nvPr>
            <p:ph idx="2" type="body"/>
          </p:nvPr>
        </p:nvSpPr>
        <p:spPr>
          <a:xfrm>
            <a:off x="4939800" y="164412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F3F3F"/>
                </a:solidFill>
                <a:highlight>
                  <a:srgbClr val="FFFFFF"/>
                </a:highlight>
                <a:latin typeface="Montserrat"/>
                <a:ea typeface="Montserrat"/>
                <a:cs typeface="Montserrat"/>
                <a:sym typeface="Montserrat"/>
              </a:rPr>
              <a:t>Knowing about these play-urges can help us to understand why our children are so determined to do certain things that we might not understand. If we have no idea about the way in which a child exhibits signs of brain development, then we might actually think that the child is being 'difficult' or even try to stop the developmental urges themselves.</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1600"/>
              </a:spcBef>
              <a:spcAft>
                <a:spcPts val="0"/>
              </a:spcAft>
              <a:buNone/>
            </a:pPr>
            <a:r>
              <a:rPr b="1" lang="en" sz="1000" u="sng">
                <a:solidFill>
                  <a:srgbClr val="0000FF"/>
                </a:solidFill>
                <a:latin typeface="Special Elite"/>
                <a:ea typeface="Special Elite"/>
                <a:cs typeface="Special Elite"/>
                <a:sym typeface="Special Elite"/>
              </a:rPr>
              <a:t>Clare Caro  - Schemas in Children's Play </a:t>
            </a:r>
            <a:endParaRPr b="1" sz="10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lang="en" sz="1100" u="sng">
                <a:solidFill>
                  <a:schemeClr val="hlink"/>
                </a:solidFill>
                <a:hlinkClick r:id="rId4"/>
              </a:rPr>
              <a:t>http://www.nature-play.co.uk/blog/schemas-in-childrens-play</a:t>
            </a:r>
            <a:endParaRPr b="1" sz="1000" u="sng">
              <a:solidFill>
                <a:srgbClr val="0000FF"/>
              </a:solidFill>
              <a:latin typeface="Special Elite"/>
              <a:ea typeface="Special Elite"/>
              <a:cs typeface="Special Elite"/>
              <a:sym typeface="Special Elit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17" name="Shape 217"/>
        <p:cNvGrpSpPr/>
        <p:nvPr/>
      </p:nvGrpSpPr>
      <p:grpSpPr>
        <a:xfrm>
          <a:off x="0" y="0"/>
          <a:ext cx="0" cy="0"/>
          <a:chOff x="0" y="0"/>
          <a:chExt cx="0" cy="0"/>
        </a:xfrm>
      </p:grpSpPr>
      <p:sp>
        <p:nvSpPr>
          <p:cNvPr id="218" name="Google Shape;218;p33"/>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are Developmental Schemas? </a:t>
            </a:r>
            <a:endParaRPr b="1" sz="2200">
              <a:solidFill>
                <a:srgbClr val="9900FF"/>
              </a:solidFill>
              <a:latin typeface="Special Elite"/>
              <a:ea typeface="Special Elite"/>
              <a:cs typeface="Special Elite"/>
              <a:sym typeface="Special Elite"/>
            </a:endParaRPr>
          </a:p>
        </p:txBody>
      </p:sp>
      <p:pic>
        <p:nvPicPr>
          <p:cNvPr id="219" name="Google Shape;219;p33"/>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20" name="Google Shape;220;p33"/>
          <p:cNvSpPr txBox="1"/>
          <p:nvPr>
            <p:ph idx="1" type="body"/>
          </p:nvPr>
        </p:nvSpPr>
        <p:spPr>
          <a:xfrm>
            <a:off x="311700" y="952825"/>
            <a:ext cx="32493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Orientation</a:t>
            </a:r>
            <a:endParaRPr b="1" sz="2400">
              <a:solidFill>
                <a:schemeClr val="dk1"/>
              </a:solidFill>
              <a:latin typeface="Special Elite"/>
              <a:ea typeface="Special Elite"/>
              <a:cs typeface="Special Elite"/>
              <a:sym typeface="Special Elite"/>
            </a:endParaRPr>
          </a:p>
          <a:p>
            <a:pPr indent="0" lvl="0" marL="0" rtl="0" algn="l">
              <a:lnSpc>
                <a:spcPct val="100000"/>
              </a:lnSpc>
              <a:spcBef>
                <a:spcPts val="160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Positioning</a:t>
            </a:r>
            <a:endParaRPr b="1" sz="2400">
              <a:solidFill>
                <a:schemeClr val="dk1"/>
              </a:solidFill>
              <a:latin typeface="Special Elite"/>
              <a:ea typeface="Special Elite"/>
              <a:cs typeface="Special Elite"/>
              <a:sym typeface="Special Elite"/>
            </a:endParaRPr>
          </a:p>
          <a:p>
            <a:pPr indent="0" lvl="0" marL="0" rtl="0" algn="l">
              <a:lnSpc>
                <a:spcPct val="100000"/>
              </a:lnSpc>
              <a:spcBef>
                <a:spcPts val="160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Connection</a:t>
            </a:r>
            <a:endParaRPr b="1" sz="2400">
              <a:solidFill>
                <a:schemeClr val="dk1"/>
              </a:solidFill>
              <a:latin typeface="Special Elite"/>
              <a:ea typeface="Special Elite"/>
              <a:cs typeface="Special Elite"/>
              <a:sym typeface="Special Elite"/>
            </a:endParaRPr>
          </a:p>
          <a:p>
            <a:pPr indent="0" lvl="0" marL="0" rtl="0" algn="l">
              <a:lnSpc>
                <a:spcPct val="100000"/>
              </a:lnSpc>
              <a:spcBef>
                <a:spcPts val="160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Trajectory </a:t>
            </a:r>
            <a:endParaRPr b="1" sz="2400">
              <a:solidFill>
                <a:schemeClr val="dk1"/>
              </a:solidFill>
              <a:latin typeface="Special Elite"/>
              <a:ea typeface="Special Elite"/>
              <a:cs typeface="Special Elite"/>
              <a:sym typeface="Special Elite"/>
            </a:endParaRPr>
          </a:p>
          <a:p>
            <a:pPr indent="0" lvl="0" marL="0" rtl="0" algn="l">
              <a:lnSpc>
                <a:spcPct val="100000"/>
              </a:lnSpc>
              <a:spcBef>
                <a:spcPts val="160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Enclosure</a:t>
            </a:r>
            <a:endParaRPr b="1" sz="2400">
              <a:solidFill>
                <a:schemeClr val="dk1"/>
              </a:solidFill>
              <a:latin typeface="Special Elite"/>
              <a:ea typeface="Special Elite"/>
              <a:cs typeface="Special Elite"/>
              <a:sym typeface="Special Elite"/>
            </a:endParaRPr>
          </a:p>
          <a:p>
            <a:pPr indent="0" lvl="0" marL="0" rtl="0" algn="l">
              <a:lnSpc>
                <a:spcPct val="100000"/>
              </a:lnSpc>
              <a:spcBef>
                <a:spcPts val="1600"/>
              </a:spcBef>
              <a:spcAft>
                <a:spcPts val="0"/>
              </a:spcAft>
              <a:buClr>
                <a:schemeClr val="dk1"/>
              </a:buClr>
              <a:buSzPts val="1100"/>
              <a:buFont typeface="Arial"/>
              <a:buNone/>
            </a:pPr>
            <a:r>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1600"/>
              </a:spcAft>
              <a:buNone/>
            </a:pPr>
            <a:r>
              <a:t/>
            </a:r>
            <a:endParaRPr sz="1100">
              <a:solidFill>
                <a:srgbClr val="000000"/>
              </a:solidFill>
            </a:endParaRPr>
          </a:p>
        </p:txBody>
      </p:sp>
      <p:sp>
        <p:nvSpPr>
          <p:cNvPr id="221" name="Google Shape;221;p33"/>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0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sp>
        <p:nvSpPr>
          <p:cNvPr id="222" name="Google Shape;222;p33"/>
          <p:cNvSpPr txBox="1"/>
          <p:nvPr>
            <p:ph idx="1" type="body"/>
          </p:nvPr>
        </p:nvSpPr>
        <p:spPr>
          <a:xfrm>
            <a:off x="4294050" y="1017725"/>
            <a:ext cx="32493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Transporting</a:t>
            </a:r>
            <a:endParaRPr b="1" sz="2400">
              <a:solidFill>
                <a:schemeClr val="dk1"/>
              </a:solidFill>
              <a:latin typeface="Special Elite"/>
              <a:ea typeface="Special Elite"/>
              <a:cs typeface="Special Elite"/>
              <a:sym typeface="Special Elite"/>
            </a:endParaRPr>
          </a:p>
          <a:p>
            <a:pPr indent="0" lvl="0" marL="0" rtl="0" algn="l">
              <a:lnSpc>
                <a:spcPct val="100000"/>
              </a:lnSpc>
              <a:spcBef>
                <a:spcPts val="160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Enveloping </a:t>
            </a:r>
            <a:endParaRPr b="1" sz="2400">
              <a:solidFill>
                <a:schemeClr val="dk1"/>
              </a:solidFill>
              <a:latin typeface="Special Elite"/>
              <a:ea typeface="Special Elite"/>
              <a:cs typeface="Special Elite"/>
              <a:sym typeface="Special Elite"/>
            </a:endParaRPr>
          </a:p>
          <a:p>
            <a:pPr indent="0" lvl="0" marL="0" rtl="0" algn="l">
              <a:lnSpc>
                <a:spcPct val="100000"/>
              </a:lnSpc>
              <a:spcBef>
                <a:spcPts val="160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Rotation </a:t>
            </a:r>
            <a:endParaRPr b="1" sz="2400">
              <a:solidFill>
                <a:schemeClr val="dk1"/>
              </a:solidFill>
              <a:latin typeface="Special Elite"/>
              <a:ea typeface="Special Elite"/>
              <a:cs typeface="Special Elite"/>
              <a:sym typeface="Special Elite"/>
            </a:endParaRPr>
          </a:p>
          <a:p>
            <a:pPr indent="0" lvl="0" marL="0" rtl="0" algn="l">
              <a:lnSpc>
                <a:spcPct val="100000"/>
              </a:lnSpc>
              <a:spcBef>
                <a:spcPts val="1600"/>
              </a:spcBef>
              <a:spcAft>
                <a:spcPts val="0"/>
              </a:spcAft>
              <a:buClr>
                <a:schemeClr val="dk1"/>
              </a:buClr>
              <a:buSzPts val="1100"/>
              <a:buFont typeface="Arial"/>
              <a:buNone/>
            </a:pPr>
            <a:r>
              <a:rPr b="1" lang="en" sz="2400">
                <a:solidFill>
                  <a:schemeClr val="dk1"/>
                </a:solidFill>
                <a:latin typeface="Special Elite"/>
                <a:ea typeface="Special Elite"/>
                <a:cs typeface="Special Elite"/>
                <a:sym typeface="Special Elite"/>
              </a:rPr>
              <a:t>Transformation</a:t>
            </a:r>
            <a:endParaRPr b="1" sz="24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1600"/>
              </a:spcAft>
              <a:buNone/>
            </a:pPr>
            <a:r>
              <a:t/>
            </a:r>
            <a:endParaRPr sz="11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26" name="Shape 226"/>
        <p:cNvGrpSpPr/>
        <p:nvPr/>
      </p:nvGrpSpPr>
      <p:grpSpPr>
        <a:xfrm>
          <a:off x="0" y="0"/>
          <a:ext cx="0" cy="0"/>
          <a:chOff x="0" y="0"/>
          <a:chExt cx="0" cy="0"/>
        </a:xfrm>
      </p:grpSpPr>
      <p:pic>
        <p:nvPicPr>
          <p:cNvPr id="227" name="Google Shape;227;p34"/>
          <p:cNvPicPr preferRelativeResize="0"/>
          <p:nvPr/>
        </p:nvPicPr>
        <p:blipFill>
          <a:blip r:embed="rId3">
            <a:alphaModFix/>
          </a:blip>
          <a:stretch>
            <a:fillRect/>
          </a:stretch>
        </p:blipFill>
        <p:spPr>
          <a:xfrm>
            <a:off x="183600" y="152400"/>
            <a:ext cx="4682549" cy="4252750"/>
          </a:xfrm>
          <a:prstGeom prst="rect">
            <a:avLst/>
          </a:prstGeom>
          <a:noFill/>
          <a:ln>
            <a:noFill/>
          </a:ln>
        </p:spPr>
      </p:pic>
      <p:pic>
        <p:nvPicPr>
          <p:cNvPr descr="Download the free template on my website.&#10;My Links: &#10;My website: https://www.starbuck.education &#10;My facebook: https://www.facebook.com/starbuckeducation &#10;My twitter: https://www.twitter.com/starbuckedu &#10;&#10;Come and connect with my teaching communities on Facebook:&#10; &#10;EYFS &amp; KS1 Teacher Group- &#10;https://www.facebook.com/groups/eyfsks1teachingtips/&#10; &#10;Newly qualified teachers, PGCE students, SCITT new to EYFS &amp; KS1 Group-&#10;(Advice, help, questions, support) &#10;https://www.facebook.com/groups/NQTtips/&#10; &#10;Professionals new to Early Years Group-&#10;(Managers, Nursery, Pre-School, Reception Teachers)&#10;https://www.facebook.com/groups/newtoteachingearlyyears/" id="228" name="Google Shape;228;p34" title="USING SCHEMAS TO OBSERVE &amp; PLAN MORE ENGAGING ACTIVITIES | IMPROVE BEHAVIOUR &amp; FIND THEIR INTERESTS">
            <a:hlinkClick r:id="rId4"/>
          </p:cNvPr>
          <p:cNvPicPr preferRelativeResize="0"/>
          <p:nvPr/>
        </p:nvPicPr>
        <p:blipFill>
          <a:blip r:embed="rId5">
            <a:alphaModFix/>
          </a:blip>
          <a:stretch>
            <a:fillRect/>
          </a:stretch>
        </p:blipFill>
        <p:spPr>
          <a:xfrm>
            <a:off x="5118925" y="926650"/>
            <a:ext cx="3819275" cy="2864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32" name="Shape 232"/>
        <p:cNvGrpSpPr/>
        <p:nvPr/>
      </p:nvGrpSpPr>
      <p:grpSpPr>
        <a:xfrm>
          <a:off x="0" y="0"/>
          <a:ext cx="0" cy="0"/>
          <a:chOff x="0" y="0"/>
          <a:chExt cx="0" cy="0"/>
        </a:xfrm>
      </p:grpSpPr>
      <p:sp>
        <p:nvSpPr>
          <p:cNvPr id="233" name="Google Shape;233;p35"/>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are Developmental Schemas? </a:t>
            </a:r>
            <a:endParaRPr b="1" sz="2200">
              <a:solidFill>
                <a:srgbClr val="9900FF"/>
              </a:solidFill>
              <a:latin typeface="Special Elite"/>
              <a:ea typeface="Special Elite"/>
              <a:cs typeface="Special Elite"/>
              <a:sym typeface="Special Elite"/>
            </a:endParaRPr>
          </a:p>
        </p:txBody>
      </p:sp>
      <p:pic>
        <p:nvPicPr>
          <p:cNvPr id="234" name="Google Shape;234;p35"/>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35" name="Google Shape;235;p35"/>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700">
              <a:solidFill>
                <a:srgbClr val="000000"/>
              </a:solidFill>
              <a:latin typeface="Special Elite"/>
              <a:ea typeface="Special Elite"/>
              <a:cs typeface="Special Elite"/>
              <a:sym typeface="Special Elite"/>
            </a:endParaRPr>
          </a:p>
          <a:p>
            <a:pPr indent="0" lvl="0" marL="0" rtl="0" algn="l">
              <a:spcBef>
                <a:spcPts val="1600"/>
              </a:spcBef>
              <a:spcAft>
                <a:spcPts val="1600"/>
              </a:spcAft>
              <a:buNone/>
            </a:pPr>
            <a:r>
              <a:t/>
            </a:r>
            <a:endParaRPr sz="1100">
              <a:solidFill>
                <a:srgbClr val="000000"/>
              </a:solidFill>
            </a:endParaRPr>
          </a:p>
        </p:txBody>
      </p:sp>
      <p:sp>
        <p:nvSpPr>
          <p:cNvPr id="236" name="Google Shape;236;p35"/>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0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237" name="Google Shape;237;p35"/>
          <p:cNvPicPr preferRelativeResize="0"/>
          <p:nvPr/>
        </p:nvPicPr>
        <p:blipFill>
          <a:blip r:embed="rId4">
            <a:alphaModFix/>
          </a:blip>
          <a:stretch>
            <a:fillRect/>
          </a:stretch>
        </p:blipFill>
        <p:spPr>
          <a:xfrm>
            <a:off x="311688" y="1510800"/>
            <a:ext cx="8200136" cy="32577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41" name="Shape 241"/>
        <p:cNvGrpSpPr/>
        <p:nvPr/>
      </p:nvGrpSpPr>
      <p:grpSpPr>
        <a:xfrm>
          <a:off x="0" y="0"/>
          <a:ext cx="0" cy="0"/>
          <a:chOff x="0" y="0"/>
          <a:chExt cx="0" cy="0"/>
        </a:xfrm>
      </p:grpSpPr>
      <p:sp>
        <p:nvSpPr>
          <p:cNvPr id="242" name="Google Shape;242;p36"/>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are Developmental Schemas? </a:t>
            </a:r>
            <a:endParaRPr b="1" sz="2200">
              <a:solidFill>
                <a:srgbClr val="9900FF"/>
              </a:solidFill>
              <a:latin typeface="Special Elite"/>
              <a:ea typeface="Special Elite"/>
              <a:cs typeface="Special Elite"/>
              <a:sym typeface="Special Elite"/>
            </a:endParaRPr>
          </a:p>
        </p:txBody>
      </p:sp>
      <p:pic>
        <p:nvPicPr>
          <p:cNvPr id="243" name="Google Shape;243;p36"/>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44" name="Google Shape;244;p36"/>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1155CC"/>
              </a:solidFill>
              <a:latin typeface="Special Elite"/>
              <a:ea typeface="Special Elite"/>
              <a:cs typeface="Special Elite"/>
              <a:sym typeface="Special Elite"/>
            </a:endParaRPr>
          </a:p>
          <a:p>
            <a:pPr indent="0" lvl="0" marL="0" rtl="0" algn="l">
              <a:spcBef>
                <a:spcPts val="1600"/>
              </a:spcBef>
              <a:spcAft>
                <a:spcPts val="0"/>
              </a:spcAft>
              <a:buNone/>
            </a:pPr>
            <a:r>
              <a:t/>
            </a:r>
            <a:endParaRPr sz="1200">
              <a:solidFill>
                <a:srgbClr val="1155CC"/>
              </a:solidFill>
              <a:latin typeface="Special Elite"/>
              <a:ea typeface="Special Elite"/>
              <a:cs typeface="Special Elite"/>
              <a:sym typeface="Special Elite"/>
            </a:endParaRPr>
          </a:p>
          <a:p>
            <a:pPr indent="0" lvl="0" marL="0" rtl="0" algn="l">
              <a:spcBef>
                <a:spcPts val="1600"/>
              </a:spcBef>
              <a:spcAft>
                <a:spcPts val="0"/>
              </a:spcAft>
              <a:buNone/>
            </a:pPr>
            <a:r>
              <a:t/>
            </a:r>
            <a:endParaRPr sz="1200">
              <a:solidFill>
                <a:srgbClr val="1155CC"/>
              </a:solidFill>
              <a:latin typeface="Special Elite"/>
              <a:ea typeface="Special Elite"/>
              <a:cs typeface="Special Elite"/>
              <a:sym typeface="Special Elite"/>
            </a:endParaRPr>
          </a:p>
          <a:p>
            <a:pPr indent="0" lvl="0" marL="0" rtl="0" algn="l">
              <a:spcBef>
                <a:spcPts val="1600"/>
              </a:spcBef>
              <a:spcAft>
                <a:spcPts val="0"/>
              </a:spcAft>
              <a:buNone/>
            </a:pPr>
            <a:r>
              <a:t/>
            </a:r>
            <a:endParaRPr sz="1200">
              <a:solidFill>
                <a:srgbClr val="1155CC"/>
              </a:solidFill>
              <a:latin typeface="Special Elite"/>
              <a:ea typeface="Special Elite"/>
              <a:cs typeface="Special Elite"/>
              <a:sym typeface="Special Elite"/>
            </a:endParaRPr>
          </a:p>
          <a:p>
            <a:pPr indent="0" lvl="0" marL="0" rtl="0" algn="l">
              <a:spcBef>
                <a:spcPts val="1600"/>
              </a:spcBef>
              <a:spcAft>
                <a:spcPts val="0"/>
              </a:spcAft>
              <a:buNone/>
            </a:pPr>
            <a:r>
              <a:t/>
            </a:r>
            <a:endParaRPr sz="1200">
              <a:solidFill>
                <a:srgbClr val="1155CC"/>
              </a:solidFill>
              <a:latin typeface="Special Elite"/>
              <a:ea typeface="Special Elite"/>
              <a:cs typeface="Special Elite"/>
              <a:sym typeface="Special Elite"/>
            </a:endParaRPr>
          </a:p>
          <a:p>
            <a:pPr indent="0" lvl="0" marL="0" rtl="0" algn="l">
              <a:spcBef>
                <a:spcPts val="1600"/>
              </a:spcBef>
              <a:spcAft>
                <a:spcPts val="0"/>
              </a:spcAft>
              <a:buNone/>
            </a:pPr>
            <a:r>
              <a:t/>
            </a:r>
            <a:endParaRPr sz="1200">
              <a:solidFill>
                <a:srgbClr val="1155CC"/>
              </a:solidFill>
              <a:latin typeface="Special Elite"/>
              <a:ea typeface="Special Elite"/>
              <a:cs typeface="Special Elite"/>
              <a:sym typeface="Special Elite"/>
            </a:endParaRPr>
          </a:p>
          <a:p>
            <a:pPr indent="0" lvl="0" marL="0" rtl="0" algn="l">
              <a:spcBef>
                <a:spcPts val="1600"/>
              </a:spcBef>
              <a:spcAft>
                <a:spcPts val="0"/>
              </a:spcAft>
              <a:buNone/>
            </a:pPr>
            <a:r>
              <a:t/>
            </a:r>
            <a:endParaRPr sz="1200">
              <a:solidFill>
                <a:srgbClr val="1155CC"/>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rPr lang="en" sz="1200">
                <a:solidFill>
                  <a:srgbClr val="1155CC"/>
                </a:solidFill>
                <a:latin typeface="Special Elite"/>
                <a:ea typeface="Special Elite"/>
                <a:cs typeface="Special Elite"/>
                <a:sym typeface="Special Elite"/>
              </a:rPr>
              <a:t>Credit:  Dorset Early Years Service - UK</a:t>
            </a:r>
            <a:endParaRPr sz="1200">
              <a:solidFill>
                <a:srgbClr val="1155CC"/>
              </a:solidFill>
              <a:latin typeface="Special Elite"/>
              <a:ea typeface="Special Elite"/>
              <a:cs typeface="Special Elite"/>
              <a:sym typeface="Special Elite"/>
            </a:endParaRPr>
          </a:p>
          <a:p>
            <a:pPr indent="0" lvl="0" marL="0" rtl="0" algn="l">
              <a:spcBef>
                <a:spcPts val="1600"/>
              </a:spcBef>
              <a:spcAft>
                <a:spcPts val="1600"/>
              </a:spcAft>
              <a:buClr>
                <a:schemeClr val="dk1"/>
              </a:buClr>
              <a:buSzPts val="1100"/>
              <a:buFont typeface="Arial"/>
              <a:buNone/>
            </a:pPr>
            <a:r>
              <a:rPr lang="en" sz="1200" u="sng">
                <a:solidFill>
                  <a:schemeClr val="accent5"/>
                </a:solidFill>
                <a:hlinkClick r:id="rId4">
                  <a:extLst>
                    <a:ext uri="{A12FA001-AC4F-418D-AE19-62706E023703}">
                      <ahyp:hlinkClr val="tx"/>
                    </a:ext>
                  </a:extLst>
                </a:hlinkClick>
              </a:rPr>
              <a:t>http://www.dorsetnexus.org.uk/Page/9009</a:t>
            </a:r>
            <a:endParaRPr/>
          </a:p>
        </p:txBody>
      </p:sp>
      <p:sp>
        <p:nvSpPr>
          <p:cNvPr id="245" name="Google Shape;245;p36"/>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0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246" name="Google Shape;246;p36"/>
          <p:cNvPicPr preferRelativeResize="0"/>
          <p:nvPr/>
        </p:nvPicPr>
        <p:blipFill>
          <a:blip r:embed="rId5">
            <a:alphaModFix/>
          </a:blip>
          <a:stretch>
            <a:fillRect/>
          </a:stretch>
        </p:blipFill>
        <p:spPr>
          <a:xfrm>
            <a:off x="0" y="1691674"/>
            <a:ext cx="9144002" cy="21704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50" name="Shape 250"/>
        <p:cNvGrpSpPr/>
        <p:nvPr/>
      </p:nvGrpSpPr>
      <p:grpSpPr>
        <a:xfrm>
          <a:off x="0" y="0"/>
          <a:ext cx="0" cy="0"/>
          <a:chOff x="0" y="0"/>
          <a:chExt cx="0" cy="0"/>
        </a:xfrm>
      </p:grpSpPr>
      <p:sp>
        <p:nvSpPr>
          <p:cNvPr id="251" name="Google Shape;251;p37"/>
          <p:cNvSpPr txBox="1"/>
          <p:nvPr>
            <p:ph type="title"/>
          </p:nvPr>
        </p:nvSpPr>
        <p:spPr>
          <a:xfrm>
            <a:off x="1761600" y="1294100"/>
            <a:ext cx="5620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Reflect Record Discuss</a:t>
            </a:r>
            <a:endParaRPr>
              <a:latin typeface="Special Elite"/>
              <a:ea typeface="Special Elite"/>
              <a:cs typeface="Special Elite"/>
              <a:sym typeface="Special Elite"/>
            </a:endParaRPr>
          </a:p>
        </p:txBody>
      </p:sp>
      <p:pic>
        <p:nvPicPr>
          <p:cNvPr id="252" name="Google Shape;252;p37"/>
          <p:cNvPicPr preferRelativeResize="0"/>
          <p:nvPr/>
        </p:nvPicPr>
        <p:blipFill>
          <a:blip r:embed="rId3">
            <a:alphaModFix/>
          </a:blip>
          <a:stretch>
            <a:fillRect/>
          </a:stretch>
        </p:blipFill>
        <p:spPr>
          <a:xfrm>
            <a:off x="7749825" y="137050"/>
            <a:ext cx="998500" cy="1373750"/>
          </a:xfrm>
          <a:prstGeom prst="rect">
            <a:avLst/>
          </a:prstGeom>
          <a:noFill/>
          <a:ln>
            <a:noFill/>
          </a:ln>
        </p:spPr>
      </p:pic>
      <p:pic>
        <p:nvPicPr>
          <p:cNvPr id="253" name="Google Shape;253;p37"/>
          <p:cNvPicPr preferRelativeResize="0"/>
          <p:nvPr/>
        </p:nvPicPr>
        <p:blipFill>
          <a:blip r:embed="rId4">
            <a:alphaModFix/>
          </a:blip>
          <a:stretch>
            <a:fillRect/>
          </a:stretch>
        </p:blipFill>
        <p:spPr>
          <a:xfrm>
            <a:off x="912825" y="2727375"/>
            <a:ext cx="1690982" cy="1846050"/>
          </a:xfrm>
          <a:prstGeom prst="rect">
            <a:avLst/>
          </a:prstGeom>
          <a:noFill/>
          <a:ln>
            <a:noFill/>
          </a:ln>
        </p:spPr>
      </p:pic>
      <p:pic>
        <p:nvPicPr>
          <p:cNvPr id="254" name="Google Shape;254;p37"/>
          <p:cNvPicPr preferRelativeResize="0"/>
          <p:nvPr/>
        </p:nvPicPr>
        <p:blipFill>
          <a:blip r:embed="rId5">
            <a:alphaModFix/>
          </a:blip>
          <a:stretch>
            <a:fillRect/>
          </a:stretch>
        </p:blipFill>
        <p:spPr>
          <a:xfrm>
            <a:off x="5616752" y="2288300"/>
            <a:ext cx="2693801" cy="198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58" name="Shape 258"/>
        <p:cNvGrpSpPr/>
        <p:nvPr/>
      </p:nvGrpSpPr>
      <p:grpSpPr>
        <a:xfrm>
          <a:off x="0" y="0"/>
          <a:ext cx="0" cy="0"/>
          <a:chOff x="0" y="0"/>
          <a:chExt cx="0" cy="0"/>
        </a:xfrm>
      </p:grpSpPr>
      <p:sp>
        <p:nvSpPr>
          <p:cNvPr id="259" name="Google Shape;259;p38"/>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are Developmental Schemas? </a:t>
            </a:r>
            <a:endParaRPr b="1" sz="2200">
              <a:solidFill>
                <a:srgbClr val="9900FF"/>
              </a:solidFill>
              <a:latin typeface="Special Elite"/>
              <a:ea typeface="Special Elite"/>
              <a:cs typeface="Special Elite"/>
              <a:sym typeface="Special Elite"/>
            </a:endParaRPr>
          </a:p>
        </p:txBody>
      </p:sp>
      <p:pic>
        <p:nvPicPr>
          <p:cNvPr id="260" name="Google Shape;260;p38"/>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61" name="Google Shape;261;p38"/>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solidFill>
                <a:srgbClr val="1155CC"/>
              </a:solidFill>
              <a:latin typeface="Special Elite"/>
              <a:ea typeface="Special Elite"/>
              <a:cs typeface="Special Elite"/>
              <a:sym typeface="Special Elite"/>
            </a:endParaRPr>
          </a:p>
          <a:p>
            <a:pPr indent="0" lvl="0" marL="0" rtl="0" algn="l">
              <a:spcBef>
                <a:spcPts val="1600"/>
              </a:spcBef>
              <a:spcAft>
                <a:spcPts val="0"/>
              </a:spcAft>
              <a:buNone/>
            </a:pPr>
            <a:r>
              <a:rPr lang="en" sz="1900">
                <a:solidFill>
                  <a:srgbClr val="00FFFF"/>
                </a:solidFill>
                <a:latin typeface="Special Elite"/>
                <a:ea typeface="Special Elite"/>
                <a:cs typeface="Special Elite"/>
                <a:sym typeface="Special Elite"/>
              </a:rPr>
              <a:t>Schemas offer a key to understanding ways in which children behave. In the planning process, awareness of children's schemas can be invaluable in matching curriculum content with children's interests and needs.</a:t>
            </a:r>
            <a:endParaRPr sz="1900">
              <a:solidFill>
                <a:srgbClr val="00FFFF"/>
              </a:solidFill>
              <a:latin typeface="Special Elite"/>
              <a:ea typeface="Special Elite"/>
              <a:cs typeface="Special Elite"/>
              <a:sym typeface="Special Elite"/>
            </a:endParaRPr>
          </a:p>
          <a:p>
            <a:pPr indent="0" lvl="0" marL="0" rtl="0" algn="l">
              <a:spcBef>
                <a:spcPts val="1600"/>
              </a:spcBef>
              <a:spcAft>
                <a:spcPts val="0"/>
              </a:spcAft>
              <a:buNone/>
            </a:pPr>
            <a:r>
              <a:rPr lang="en" sz="1200">
                <a:solidFill>
                  <a:srgbClr val="1155CC"/>
                </a:solidFill>
                <a:latin typeface="Special Elite"/>
                <a:ea typeface="Special Elite"/>
                <a:cs typeface="Special Elite"/>
                <a:sym typeface="Special Elite"/>
              </a:rPr>
              <a:t>Credit:  Dorset Early Years Service - UK</a:t>
            </a:r>
            <a:endParaRPr sz="1200">
              <a:solidFill>
                <a:srgbClr val="1155CC"/>
              </a:solidFill>
              <a:latin typeface="Special Elite"/>
              <a:ea typeface="Special Elite"/>
              <a:cs typeface="Special Elite"/>
              <a:sym typeface="Special Elite"/>
            </a:endParaRPr>
          </a:p>
          <a:p>
            <a:pPr indent="0" lvl="0" marL="0" rtl="0" algn="l">
              <a:spcBef>
                <a:spcPts val="1600"/>
              </a:spcBef>
              <a:spcAft>
                <a:spcPts val="1600"/>
              </a:spcAft>
              <a:buNone/>
            </a:pPr>
            <a:r>
              <a:rPr lang="en" sz="1200" u="sng">
                <a:solidFill>
                  <a:schemeClr val="hlink"/>
                </a:solidFill>
                <a:hlinkClick r:id="rId4"/>
              </a:rPr>
              <a:t>http://www.dorsetnexus.org.uk/Page/9009</a:t>
            </a:r>
            <a:endParaRPr sz="1200">
              <a:solidFill>
                <a:srgbClr val="1155CC"/>
              </a:solidFill>
              <a:latin typeface="Special Elite"/>
              <a:ea typeface="Special Elite"/>
              <a:cs typeface="Special Elite"/>
              <a:sym typeface="Special Elite"/>
            </a:endParaRPr>
          </a:p>
        </p:txBody>
      </p:sp>
      <p:sp>
        <p:nvSpPr>
          <p:cNvPr id="262" name="Google Shape;262;p38"/>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0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263" name="Google Shape;263;p38"/>
          <p:cNvPicPr preferRelativeResize="0"/>
          <p:nvPr/>
        </p:nvPicPr>
        <p:blipFill>
          <a:blip r:embed="rId5">
            <a:alphaModFix/>
          </a:blip>
          <a:stretch>
            <a:fillRect/>
          </a:stretch>
        </p:blipFill>
        <p:spPr>
          <a:xfrm>
            <a:off x="4837662" y="1644800"/>
            <a:ext cx="4072975" cy="2262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67" name="Shape 267"/>
        <p:cNvGrpSpPr/>
        <p:nvPr/>
      </p:nvGrpSpPr>
      <p:grpSpPr>
        <a:xfrm>
          <a:off x="0" y="0"/>
          <a:ext cx="0" cy="0"/>
          <a:chOff x="0" y="0"/>
          <a:chExt cx="0" cy="0"/>
        </a:xfrm>
      </p:grpSpPr>
      <p:sp>
        <p:nvSpPr>
          <p:cNvPr id="268" name="Google Shape;268;p39"/>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are Developmental Schemas? </a:t>
            </a:r>
            <a:endParaRPr b="1" sz="2200">
              <a:solidFill>
                <a:srgbClr val="9900FF"/>
              </a:solidFill>
              <a:latin typeface="Special Elite"/>
              <a:ea typeface="Special Elite"/>
              <a:cs typeface="Special Elite"/>
              <a:sym typeface="Special Elite"/>
            </a:endParaRPr>
          </a:p>
        </p:txBody>
      </p:sp>
      <p:pic>
        <p:nvPicPr>
          <p:cNvPr id="269" name="Google Shape;269;p39"/>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70" name="Google Shape;270;p39"/>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solidFill>
                <a:srgbClr val="1155CC"/>
              </a:solidFill>
              <a:latin typeface="Special Elite"/>
              <a:ea typeface="Special Elite"/>
              <a:cs typeface="Special Elite"/>
              <a:sym typeface="Special Elite"/>
            </a:endParaRPr>
          </a:p>
          <a:p>
            <a:pPr indent="0" lvl="0" marL="0" rtl="0" algn="l">
              <a:spcBef>
                <a:spcPts val="1600"/>
              </a:spcBef>
              <a:spcAft>
                <a:spcPts val="1600"/>
              </a:spcAft>
              <a:buNone/>
            </a:pPr>
            <a:r>
              <a:t/>
            </a:r>
            <a:endParaRPr sz="1200">
              <a:solidFill>
                <a:srgbClr val="1155CC"/>
              </a:solidFill>
              <a:latin typeface="Special Elite"/>
              <a:ea typeface="Special Elite"/>
              <a:cs typeface="Special Elite"/>
              <a:sym typeface="Special Elite"/>
            </a:endParaRPr>
          </a:p>
        </p:txBody>
      </p:sp>
      <p:sp>
        <p:nvSpPr>
          <p:cNvPr id="271" name="Google Shape;271;p39"/>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0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272" name="Google Shape;272;p39"/>
          <p:cNvPicPr preferRelativeResize="0"/>
          <p:nvPr/>
        </p:nvPicPr>
        <p:blipFill>
          <a:blip r:embed="rId4">
            <a:alphaModFix/>
          </a:blip>
          <a:stretch>
            <a:fillRect/>
          </a:stretch>
        </p:blipFill>
        <p:spPr>
          <a:xfrm>
            <a:off x="687250" y="863550"/>
            <a:ext cx="6366776" cy="41424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76" name="Shape 276"/>
        <p:cNvGrpSpPr/>
        <p:nvPr/>
      </p:nvGrpSpPr>
      <p:grpSpPr>
        <a:xfrm>
          <a:off x="0" y="0"/>
          <a:ext cx="0" cy="0"/>
          <a:chOff x="0" y="0"/>
          <a:chExt cx="0" cy="0"/>
        </a:xfrm>
      </p:grpSpPr>
      <p:sp>
        <p:nvSpPr>
          <p:cNvPr id="277" name="Google Shape;277;p40"/>
          <p:cNvSpPr txBox="1"/>
          <p:nvPr>
            <p:ph type="title"/>
          </p:nvPr>
        </p:nvSpPr>
        <p:spPr>
          <a:xfrm>
            <a:off x="311700" y="445025"/>
            <a:ext cx="6953700" cy="129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has stuck with you?</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278" name="Google Shape;278;p40"/>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79" name="Google Shape;279;p40"/>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1155CC"/>
                </a:solidFill>
                <a:latin typeface="Special Elite"/>
                <a:ea typeface="Special Elite"/>
                <a:cs typeface="Special Elite"/>
                <a:sym typeface="Special Elite"/>
              </a:rPr>
              <a:t>Some ideas that have stuck with you…</a:t>
            </a:r>
            <a:endParaRPr sz="2000">
              <a:solidFill>
                <a:srgbClr val="1155CC"/>
              </a:solidFill>
              <a:latin typeface="Special Elite"/>
              <a:ea typeface="Special Elite"/>
              <a:cs typeface="Special Elite"/>
              <a:sym typeface="Special Elite"/>
            </a:endParaRPr>
          </a:p>
          <a:p>
            <a:pPr indent="0" lvl="0" marL="0" rtl="0" algn="l">
              <a:lnSpc>
                <a:spcPct val="100000"/>
              </a:lnSpc>
              <a:spcBef>
                <a:spcPts val="1600"/>
              </a:spcBef>
              <a:spcAft>
                <a:spcPts val="0"/>
              </a:spcAft>
              <a:buNone/>
            </a:pPr>
            <a:r>
              <a:rPr lang="en" sz="2000">
                <a:solidFill>
                  <a:srgbClr val="1155CC"/>
                </a:solidFill>
                <a:latin typeface="Special Elite"/>
                <a:ea typeface="Special Elite"/>
                <a:cs typeface="Special Elite"/>
                <a:sym typeface="Special Elite"/>
              </a:rPr>
              <a:t>Something that you will try to do more of…</a:t>
            </a:r>
            <a:endParaRPr sz="2000">
              <a:solidFill>
                <a:srgbClr val="1155CC"/>
              </a:solidFill>
              <a:latin typeface="Special Elite"/>
              <a:ea typeface="Special Elite"/>
              <a:cs typeface="Special Elite"/>
              <a:sym typeface="Special Elite"/>
            </a:endParaRPr>
          </a:p>
          <a:p>
            <a:pPr indent="0" lvl="0" marL="0" rtl="0" algn="l">
              <a:lnSpc>
                <a:spcPct val="100000"/>
              </a:lnSpc>
              <a:spcBef>
                <a:spcPts val="1600"/>
              </a:spcBef>
              <a:spcAft>
                <a:spcPts val="0"/>
              </a:spcAft>
              <a:buNone/>
            </a:pPr>
            <a:r>
              <a:rPr lang="en" sz="2000">
                <a:solidFill>
                  <a:srgbClr val="1155CC"/>
                </a:solidFill>
                <a:latin typeface="Special Elite"/>
                <a:ea typeface="Special Elite"/>
                <a:cs typeface="Special Elite"/>
                <a:sym typeface="Special Elite"/>
              </a:rPr>
              <a:t>Something you will try to do less of…</a:t>
            </a:r>
            <a:endParaRPr sz="2000">
              <a:solidFill>
                <a:srgbClr val="1155CC"/>
              </a:solidFill>
              <a:latin typeface="Special Elite"/>
              <a:ea typeface="Special Elite"/>
              <a:cs typeface="Special Elite"/>
              <a:sym typeface="Special Elite"/>
            </a:endParaRPr>
          </a:p>
          <a:p>
            <a:pPr indent="0" lvl="0" marL="0" rtl="0" algn="l">
              <a:lnSpc>
                <a:spcPct val="100000"/>
              </a:lnSpc>
              <a:spcBef>
                <a:spcPts val="1600"/>
              </a:spcBef>
              <a:spcAft>
                <a:spcPts val="1600"/>
              </a:spcAft>
              <a:buNone/>
            </a:pPr>
            <a:r>
              <a:rPr lang="en" sz="2000">
                <a:solidFill>
                  <a:srgbClr val="1155CC"/>
                </a:solidFill>
                <a:latin typeface="Special Elite"/>
                <a:ea typeface="Special Elite"/>
                <a:cs typeface="Special Elite"/>
                <a:sym typeface="Special Elite"/>
              </a:rPr>
              <a:t>Something that you would like to investigate further….</a:t>
            </a:r>
            <a:endParaRPr sz="2000">
              <a:solidFill>
                <a:srgbClr val="1155CC"/>
              </a:solidFill>
              <a:latin typeface="Special Elite"/>
              <a:ea typeface="Special Elite"/>
              <a:cs typeface="Special Elite"/>
              <a:sym typeface="Special Elite"/>
            </a:endParaRPr>
          </a:p>
        </p:txBody>
      </p:sp>
      <p:sp>
        <p:nvSpPr>
          <p:cNvPr id="280" name="Google Shape;280;p40"/>
          <p:cNvSpPr txBox="1"/>
          <p:nvPr>
            <p:ph idx="2" type="body"/>
          </p:nvPr>
        </p:nvSpPr>
        <p:spPr>
          <a:xfrm>
            <a:off x="4874200" y="863550"/>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0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281" name="Google Shape;281;p40"/>
          <p:cNvPicPr preferRelativeResize="0"/>
          <p:nvPr/>
        </p:nvPicPr>
        <p:blipFill>
          <a:blip r:embed="rId4">
            <a:alphaModFix/>
          </a:blip>
          <a:stretch>
            <a:fillRect/>
          </a:stretch>
        </p:blipFill>
        <p:spPr>
          <a:xfrm>
            <a:off x="4874200" y="1232222"/>
            <a:ext cx="2710900" cy="318327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285" name="Shape 285"/>
        <p:cNvGrpSpPr/>
        <p:nvPr/>
      </p:nvGrpSpPr>
      <p:grpSpPr>
        <a:xfrm>
          <a:off x="0" y="0"/>
          <a:ext cx="0" cy="0"/>
          <a:chOff x="0" y="0"/>
          <a:chExt cx="0" cy="0"/>
        </a:xfrm>
      </p:grpSpPr>
      <p:sp>
        <p:nvSpPr>
          <p:cNvPr id="286" name="Google Shape;286;p4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100">
                <a:solidFill>
                  <a:srgbClr val="9900FF"/>
                </a:solidFill>
                <a:latin typeface="Special Elite"/>
                <a:ea typeface="Special Elite"/>
                <a:cs typeface="Special Elite"/>
                <a:sym typeface="Special Elite"/>
              </a:rPr>
              <a:t>Thank you!!!</a:t>
            </a:r>
            <a:endParaRPr b="1" sz="3100">
              <a:solidFill>
                <a:srgbClr val="9900FF"/>
              </a:solidFill>
              <a:latin typeface="Special Elite"/>
              <a:ea typeface="Special Elite"/>
              <a:cs typeface="Special Elite"/>
              <a:sym typeface="Special Elite"/>
            </a:endParaRPr>
          </a:p>
          <a:p>
            <a:pPr indent="0" lvl="0" marL="0" rtl="0" algn="ctr">
              <a:spcBef>
                <a:spcPts val="0"/>
              </a:spcBef>
              <a:spcAft>
                <a:spcPts val="0"/>
              </a:spcAft>
              <a:buNone/>
            </a:pPr>
            <a:r>
              <a:t/>
            </a:r>
            <a:endParaRPr b="1" sz="3100">
              <a:solidFill>
                <a:srgbClr val="9900FF"/>
              </a:solidFill>
              <a:latin typeface="Special Elite"/>
              <a:ea typeface="Special Elite"/>
              <a:cs typeface="Special Elite"/>
              <a:sym typeface="Special Elite"/>
            </a:endParaRPr>
          </a:p>
          <a:p>
            <a:pPr indent="0" lvl="0" marL="0" rtl="0" algn="ctr">
              <a:spcBef>
                <a:spcPts val="0"/>
              </a:spcBef>
              <a:spcAft>
                <a:spcPts val="0"/>
              </a:spcAft>
              <a:buNone/>
            </a:pPr>
            <a:r>
              <a:rPr b="1" lang="en" sz="2300">
                <a:solidFill>
                  <a:srgbClr val="9900FF"/>
                </a:solidFill>
                <a:latin typeface="Special Elite"/>
                <a:ea typeface="Special Elite"/>
                <a:cs typeface="Special Elite"/>
                <a:sym typeface="Special Elite"/>
              </a:rPr>
              <a:t>Opportunity for follow up </a:t>
            </a:r>
            <a:endParaRPr b="1" sz="2300">
              <a:solidFill>
                <a:srgbClr val="9900FF"/>
              </a:solidFill>
              <a:latin typeface="Special Elite"/>
              <a:ea typeface="Special Elite"/>
              <a:cs typeface="Special Elite"/>
              <a:sym typeface="Special Elite"/>
            </a:endParaRPr>
          </a:p>
          <a:p>
            <a:pPr indent="0" lvl="0" marL="0" rtl="0" algn="ctr">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287" name="Google Shape;287;p41"/>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Common concerns/hurdles </a:t>
            </a:r>
            <a:endParaRPr b="1" sz="2200">
              <a:solidFill>
                <a:srgbClr val="9900FF"/>
              </a:solidFill>
              <a:latin typeface="Special Elite"/>
              <a:ea typeface="Special Elite"/>
              <a:cs typeface="Special Elite"/>
              <a:sym typeface="Special Elite"/>
            </a:endParaRPr>
          </a:p>
        </p:txBody>
      </p:sp>
      <p:pic>
        <p:nvPicPr>
          <p:cNvPr id="68" name="Google Shape;68;p15"/>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69" name="Google Shape;69;p15"/>
          <p:cNvSpPr txBox="1"/>
          <p:nvPr>
            <p:ph idx="1" type="body"/>
          </p:nvPr>
        </p:nvSpPr>
        <p:spPr>
          <a:xfrm>
            <a:off x="311700" y="1152475"/>
            <a:ext cx="4628100" cy="38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00"/>
                </a:solidFill>
                <a:latin typeface="Special Elite"/>
                <a:ea typeface="Special Elite"/>
                <a:cs typeface="Special Elite"/>
                <a:sym typeface="Special Elite"/>
              </a:rPr>
              <a:t>D</a:t>
            </a:r>
            <a:r>
              <a:rPr lang="en" sz="1800">
                <a:solidFill>
                  <a:srgbClr val="000000"/>
                </a:solidFill>
                <a:latin typeface="Special Elite"/>
                <a:ea typeface="Special Elite"/>
                <a:cs typeface="Special Elite"/>
                <a:sym typeface="Special Elite"/>
              </a:rPr>
              <a:t>uring Discovery we may observe children who are;</a:t>
            </a:r>
            <a:endParaRPr sz="1800">
              <a:solidFill>
                <a:srgbClr val="000000"/>
              </a:solidFill>
              <a:latin typeface="Special Elite"/>
              <a:ea typeface="Special Elite"/>
              <a:cs typeface="Special Elite"/>
              <a:sym typeface="Special Elite"/>
            </a:endParaRPr>
          </a:p>
          <a:p>
            <a:pPr indent="-342900" lvl="0" marL="457200" rtl="0" algn="l">
              <a:spcBef>
                <a:spcPts val="1600"/>
              </a:spcBef>
              <a:spcAft>
                <a:spcPts val="0"/>
              </a:spcAft>
              <a:buClr>
                <a:schemeClr val="dk1"/>
              </a:buClr>
              <a:buSzPts val="1800"/>
              <a:buFont typeface="Special Elite"/>
              <a:buChar char="●"/>
            </a:pPr>
            <a:r>
              <a:rPr lang="en" sz="1800">
                <a:solidFill>
                  <a:srgbClr val="000000"/>
                </a:solidFill>
                <a:latin typeface="Special Elite"/>
                <a:ea typeface="Special Elite"/>
                <a:cs typeface="Special Elite"/>
                <a:sym typeface="Special Elite"/>
              </a:rPr>
              <a:t>not engaging with anything that is set out during the session</a:t>
            </a:r>
            <a:endParaRPr sz="1800">
              <a:solidFill>
                <a:srgbClr val="000000"/>
              </a:solidFill>
              <a:latin typeface="Special Elite"/>
              <a:ea typeface="Special Elite"/>
              <a:cs typeface="Special Elite"/>
              <a:sym typeface="Special Elite"/>
            </a:endParaRPr>
          </a:p>
          <a:p>
            <a:pPr indent="-342900" lvl="0" marL="457200" rtl="0" algn="l">
              <a:spcBef>
                <a:spcPts val="0"/>
              </a:spcBef>
              <a:spcAft>
                <a:spcPts val="0"/>
              </a:spcAft>
              <a:buClr>
                <a:srgbClr val="000000"/>
              </a:buClr>
              <a:buSzPts val="1800"/>
              <a:buFont typeface="Special Elite"/>
              <a:buChar char="●"/>
            </a:pPr>
            <a:r>
              <a:rPr lang="en" sz="1800">
                <a:solidFill>
                  <a:srgbClr val="000000"/>
                </a:solidFill>
                <a:latin typeface="Special Elite"/>
                <a:ea typeface="Special Elite"/>
                <a:cs typeface="Special Elite"/>
                <a:sym typeface="Special Elite"/>
              </a:rPr>
              <a:t>being disruptive</a:t>
            </a:r>
            <a:endParaRPr sz="1800">
              <a:solidFill>
                <a:srgbClr val="000000"/>
              </a:solidFill>
              <a:latin typeface="Special Elite"/>
              <a:ea typeface="Special Elite"/>
              <a:cs typeface="Special Elite"/>
              <a:sym typeface="Special Elite"/>
            </a:endParaRPr>
          </a:p>
          <a:p>
            <a:pPr indent="-342900" lvl="0" marL="457200" rtl="0" algn="l">
              <a:spcBef>
                <a:spcPts val="0"/>
              </a:spcBef>
              <a:spcAft>
                <a:spcPts val="0"/>
              </a:spcAft>
              <a:buClr>
                <a:srgbClr val="000000"/>
              </a:buClr>
              <a:buSzPts val="1800"/>
              <a:buFont typeface="Special Elite"/>
              <a:buChar char="●"/>
            </a:pPr>
            <a:r>
              <a:rPr lang="en" sz="1800">
                <a:solidFill>
                  <a:srgbClr val="000000"/>
                </a:solidFill>
                <a:latin typeface="Special Elite"/>
                <a:ea typeface="Special Elite"/>
                <a:cs typeface="Special Elite"/>
                <a:sym typeface="Special Elite"/>
              </a:rPr>
              <a:t>not coping with noise</a:t>
            </a:r>
            <a:endParaRPr sz="1800">
              <a:solidFill>
                <a:srgbClr val="000000"/>
              </a:solidFill>
              <a:latin typeface="Special Elite"/>
              <a:ea typeface="Special Elite"/>
              <a:cs typeface="Special Elite"/>
              <a:sym typeface="Special Elite"/>
            </a:endParaRPr>
          </a:p>
          <a:p>
            <a:pPr indent="-342900" lvl="0" marL="457200" rtl="0" algn="l">
              <a:spcBef>
                <a:spcPts val="0"/>
              </a:spcBef>
              <a:spcAft>
                <a:spcPts val="0"/>
              </a:spcAft>
              <a:buClr>
                <a:srgbClr val="000000"/>
              </a:buClr>
              <a:buSzPts val="1800"/>
              <a:buFont typeface="Special Elite"/>
              <a:buChar char="●"/>
            </a:pPr>
            <a:r>
              <a:rPr lang="en" sz="1800">
                <a:solidFill>
                  <a:srgbClr val="000000"/>
                </a:solidFill>
                <a:latin typeface="Special Elite"/>
                <a:ea typeface="Special Elite"/>
                <a:cs typeface="Special Elite"/>
                <a:sym typeface="Special Elite"/>
              </a:rPr>
              <a:t>not sticking at anything longer than a couple of minutes </a:t>
            </a:r>
            <a:endParaRPr sz="1800">
              <a:solidFill>
                <a:srgbClr val="000000"/>
              </a:solidFill>
              <a:latin typeface="Special Elite"/>
              <a:ea typeface="Special Elite"/>
              <a:cs typeface="Special Elite"/>
              <a:sym typeface="Special Elite"/>
            </a:endParaRPr>
          </a:p>
          <a:p>
            <a:pPr indent="-342900" lvl="0" marL="457200" rtl="0" algn="l">
              <a:spcBef>
                <a:spcPts val="0"/>
              </a:spcBef>
              <a:spcAft>
                <a:spcPts val="0"/>
              </a:spcAft>
              <a:buClr>
                <a:srgbClr val="000000"/>
              </a:buClr>
              <a:buSzPts val="1800"/>
              <a:buFont typeface="Special Elite"/>
              <a:buChar char="●"/>
            </a:pPr>
            <a:r>
              <a:rPr lang="en" sz="1800">
                <a:solidFill>
                  <a:srgbClr val="000000"/>
                </a:solidFill>
                <a:latin typeface="Special Elite"/>
                <a:ea typeface="Special Elite"/>
                <a:cs typeface="Special Elite"/>
                <a:sym typeface="Special Elite"/>
              </a:rPr>
              <a:t>doing the same thing all of the time </a:t>
            </a:r>
            <a:endParaRPr sz="18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t/>
            </a:r>
            <a:endParaRPr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100">
              <a:solidFill>
                <a:srgbClr val="000000"/>
              </a:solidFill>
            </a:endParaRPr>
          </a:p>
          <a:p>
            <a:pPr indent="0" lvl="0" marL="0" rtl="0" algn="l">
              <a:spcBef>
                <a:spcPts val="1600"/>
              </a:spcBef>
              <a:spcAft>
                <a:spcPts val="1600"/>
              </a:spcAft>
              <a:buNone/>
            </a:pPr>
            <a:r>
              <a:t/>
            </a:r>
            <a:endParaRPr sz="1100">
              <a:solidFill>
                <a:srgbClr val="000000"/>
              </a:solidFill>
            </a:endParaRPr>
          </a:p>
        </p:txBody>
      </p:sp>
      <p:sp>
        <p:nvSpPr>
          <p:cNvPr id="70" name="Google Shape;70;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p:txBody>
      </p:sp>
      <p:sp>
        <p:nvSpPr>
          <p:cNvPr id="71" name="Google Shape;71;p15"/>
          <p:cNvSpPr txBox="1"/>
          <p:nvPr/>
        </p:nvSpPr>
        <p:spPr>
          <a:xfrm>
            <a:off x="808475" y="4209575"/>
            <a:ext cx="7708200" cy="5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741B47"/>
              </a:solidFill>
              <a:latin typeface="Special Elite"/>
              <a:ea typeface="Special Elite"/>
              <a:cs typeface="Special Elite"/>
              <a:sym typeface="Special Elite"/>
            </a:endParaRPr>
          </a:p>
        </p:txBody>
      </p:sp>
      <p:pic>
        <p:nvPicPr>
          <p:cNvPr id="72" name="Google Shape;72;p15"/>
          <p:cNvPicPr preferRelativeResize="0"/>
          <p:nvPr/>
        </p:nvPicPr>
        <p:blipFill>
          <a:blip r:embed="rId4">
            <a:alphaModFix/>
          </a:blip>
          <a:stretch>
            <a:fillRect/>
          </a:stretch>
        </p:blipFill>
        <p:spPr>
          <a:xfrm>
            <a:off x="5297536" y="1677575"/>
            <a:ext cx="3069625" cy="3006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Common concerns/hurdles </a:t>
            </a:r>
            <a:endParaRPr b="1" sz="2200">
              <a:solidFill>
                <a:srgbClr val="9900FF"/>
              </a:solidFill>
              <a:latin typeface="Special Elite"/>
              <a:ea typeface="Special Elite"/>
              <a:cs typeface="Special Elite"/>
              <a:sym typeface="Special Elite"/>
            </a:endParaRPr>
          </a:p>
        </p:txBody>
      </p:sp>
      <p:pic>
        <p:nvPicPr>
          <p:cNvPr id="78" name="Google Shape;78;p16"/>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79" name="Google Shape;79;p16"/>
          <p:cNvSpPr txBox="1"/>
          <p:nvPr>
            <p:ph idx="1" type="body"/>
          </p:nvPr>
        </p:nvSpPr>
        <p:spPr>
          <a:xfrm>
            <a:off x="311700" y="115247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900" u="sng">
                <a:solidFill>
                  <a:srgbClr val="0000FF"/>
                </a:solidFill>
                <a:latin typeface="Special Elite"/>
                <a:ea typeface="Special Elite"/>
                <a:cs typeface="Special Elite"/>
                <a:sym typeface="Special Elite"/>
              </a:rPr>
              <a:t>Adult as RESEARCHER</a:t>
            </a:r>
            <a:endParaRPr b="1" sz="1900" u="sng">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Clr>
                <a:schemeClr val="dk1"/>
              </a:buClr>
              <a:buSzPts val="1100"/>
              <a:buFont typeface="Arial"/>
              <a:buNone/>
            </a:pPr>
            <a:r>
              <a:rPr lang="en" sz="1900">
                <a:solidFill>
                  <a:srgbClr val="0000FF"/>
                </a:solidFill>
                <a:latin typeface="Special Elite"/>
                <a:ea typeface="Special Elite"/>
                <a:cs typeface="Special Elite"/>
                <a:sym typeface="Special Elite"/>
              </a:rPr>
              <a:t>Why do you think this might be happening?</a:t>
            </a:r>
            <a:endParaRPr sz="1900">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Clr>
                <a:schemeClr val="dk1"/>
              </a:buClr>
              <a:buSzPts val="1100"/>
              <a:buFont typeface="Arial"/>
              <a:buNone/>
            </a:pPr>
            <a:r>
              <a:t/>
            </a:r>
            <a:endParaRPr sz="1900">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Clr>
                <a:schemeClr val="dk1"/>
              </a:buClr>
              <a:buSzPts val="1100"/>
              <a:buFont typeface="Arial"/>
              <a:buNone/>
            </a:pPr>
            <a:r>
              <a:rPr lang="en" sz="1900">
                <a:solidFill>
                  <a:srgbClr val="0000FF"/>
                </a:solidFill>
                <a:latin typeface="Special Elite"/>
                <a:ea typeface="Special Elite"/>
                <a:cs typeface="Special Elite"/>
                <a:sym typeface="Special Elite"/>
              </a:rPr>
              <a:t>Observe the child for a session (from afar if possible) and record what you notice</a:t>
            </a:r>
            <a:endParaRPr sz="1900">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Clr>
                <a:schemeClr val="dk1"/>
              </a:buClr>
              <a:buSzPts val="1100"/>
              <a:buFont typeface="Arial"/>
              <a:buNone/>
            </a:pPr>
            <a:r>
              <a:t/>
            </a:r>
            <a:endParaRPr sz="1900">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Clr>
                <a:schemeClr val="dk1"/>
              </a:buClr>
              <a:buSzPts val="1100"/>
              <a:buFont typeface="Arial"/>
              <a:buNone/>
            </a:pPr>
            <a:r>
              <a:rPr lang="en" sz="1900">
                <a:solidFill>
                  <a:srgbClr val="0000FF"/>
                </a:solidFill>
                <a:latin typeface="Special Elite"/>
                <a:ea typeface="Special Elite"/>
                <a:cs typeface="Special Elite"/>
                <a:sym typeface="Special Elite"/>
              </a:rPr>
              <a:t>Share your observations and develop a strategy with the teacher</a:t>
            </a:r>
            <a:endParaRPr sz="1900">
              <a:solidFill>
                <a:srgbClr val="0000FF"/>
              </a:solidFill>
              <a:latin typeface="Special Elite"/>
              <a:ea typeface="Special Elite"/>
              <a:cs typeface="Special Elite"/>
              <a:sym typeface="Special Elite"/>
            </a:endParaRPr>
          </a:p>
          <a:p>
            <a:pPr indent="0" lvl="0" marL="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spcBef>
                <a:spcPts val="1600"/>
              </a:spcBef>
              <a:spcAft>
                <a:spcPts val="0"/>
              </a:spcAft>
              <a:buClr>
                <a:schemeClr val="dk1"/>
              </a:buClr>
              <a:buSzPts val="1100"/>
              <a:buFont typeface="Arial"/>
              <a:buNone/>
            </a:pPr>
            <a:r>
              <a:t/>
            </a:r>
            <a:endParaRPr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1100">
              <a:solidFill>
                <a:srgbClr val="000000"/>
              </a:solidFill>
            </a:endParaRPr>
          </a:p>
          <a:p>
            <a:pPr indent="0" lvl="0" marL="0" rtl="0" algn="l">
              <a:spcBef>
                <a:spcPts val="1600"/>
              </a:spcBef>
              <a:spcAft>
                <a:spcPts val="1600"/>
              </a:spcAft>
              <a:buNone/>
            </a:pPr>
            <a:r>
              <a:t/>
            </a:r>
            <a:endParaRPr sz="1100">
              <a:solidFill>
                <a:srgbClr val="000000"/>
              </a:solidFill>
            </a:endParaRPr>
          </a:p>
        </p:txBody>
      </p:sp>
      <p:sp>
        <p:nvSpPr>
          <p:cNvPr id="80" name="Google Shape;80;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lang="en" sz="1500">
                <a:solidFill>
                  <a:schemeClr val="dk1"/>
                </a:solidFill>
                <a:latin typeface="Special Elite"/>
                <a:ea typeface="Special Elite"/>
                <a:cs typeface="Special Elite"/>
                <a:sym typeface="Special Elite"/>
              </a:rPr>
              <a:t>Set a GOAL for the student in conjunction with the teacher and share it WITH the student and explain WHY you have set that goal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lang="en" sz="1500">
                <a:solidFill>
                  <a:schemeClr val="dk1"/>
                </a:solidFill>
                <a:latin typeface="Special Elite"/>
                <a:ea typeface="Special Elite"/>
                <a:cs typeface="Special Elite"/>
                <a:sym typeface="Special Elite"/>
              </a:rPr>
              <a:t>Be CONSISTENT and PERSISTENT with the goal  - it will take time - and the strategy you trial might need more than one session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lang="en" sz="1500">
                <a:solidFill>
                  <a:schemeClr val="dk1"/>
                </a:solidFill>
                <a:latin typeface="Special Elite"/>
                <a:ea typeface="Special Elite"/>
                <a:cs typeface="Special Elite"/>
                <a:sym typeface="Special Elite"/>
              </a:rPr>
              <a:t>CELEBRATE the small steps!!!!</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500">
              <a:solidFill>
                <a:schemeClr val="dk1"/>
              </a:solidFill>
              <a:latin typeface="Special Elite"/>
              <a:ea typeface="Special Elite"/>
              <a:cs typeface="Special Elite"/>
              <a:sym typeface="Special Elite"/>
            </a:endParaRPr>
          </a:p>
        </p:txBody>
      </p:sp>
      <p:sp>
        <p:nvSpPr>
          <p:cNvPr id="81" name="Google Shape;81;p16"/>
          <p:cNvSpPr txBox="1"/>
          <p:nvPr/>
        </p:nvSpPr>
        <p:spPr>
          <a:xfrm>
            <a:off x="808475" y="4209575"/>
            <a:ext cx="7708200" cy="5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741B47"/>
              </a:solidFill>
              <a:latin typeface="Special Elite"/>
              <a:ea typeface="Special Elite"/>
              <a:cs typeface="Special Elite"/>
              <a:sym typeface="Special Elite"/>
            </a:endParaRPr>
          </a:p>
        </p:txBody>
      </p:sp>
      <p:pic>
        <p:nvPicPr>
          <p:cNvPr id="82" name="Google Shape;82;p16"/>
          <p:cNvPicPr preferRelativeResize="0"/>
          <p:nvPr/>
        </p:nvPicPr>
        <p:blipFill>
          <a:blip r:embed="rId4">
            <a:alphaModFix/>
          </a:blip>
          <a:stretch>
            <a:fillRect/>
          </a:stretch>
        </p:blipFill>
        <p:spPr>
          <a:xfrm>
            <a:off x="5366306" y="445025"/>
            <a:ext cx="1402372" cy="137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86" name="Shape 86"/>
        <p:cNvGrpSpPr/>
        <p:nvPr/>
      </p:nvGrpSpPr>
      <p:grpSpPr>
        <a:xfrm>
          <a:off x="0" y="0"/>
          <a:ext cx="0" cy="0"/>
          <a:chOff x="0" y="0"/>
          <a:chExt cx="0" cy="0"/>
        </a:xfrm>
      </p:grpSpPr>
      <p:sp>
        <p:nvSpPr>
          <p:cNvPr id="87" name="Google Shape;87;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351C75"/>
                </a:solidFill>
                <a:latin typeface="Special Elite"/>
                <a:ea typeface="Special Elite"/>
                <a:cs typeface="Special Elite"/>
                <a:sym typeface="Special Elite"/>
              </a:rPr>
              <a:t>Approach the concern as a problem solver</a:t>
            </a:r>
            <a:endParaRPr>
              <a:solidFill>
                <a:srgbClr val="351C75"/>
              </a:solidFill>
              <a:latin typeface="Special Elite"/>
              <a:ea typeface="Special Elite"/>
              <a:cs typeface="Special Elite"/>
              <a:sym typeface="Special Elite"/>
            </a:endParaRPr>
          </a:p>
        </p:txBody>
      </p:sp>
      <p:sp>
        <p:nvSpPr>
          <p:cNvPr id="88" name="Google Shape;88;p1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Special Elite"/>
                <a:ea typeface="Special Elite"/>
                <a:cs typeface="Special Elite"/>
                <a:sym typeface="Special Elite"/>
              </a:rPr>
              <a:t>Once you have identified you have a possible concern about the way a student is engaging with Discovery you can use this process to work it through and decide what the next step is. </a:t>
            </a:r>
            <a:endParaRPr sz="1400">
              <a:solidFill>
                <a:srgbClr val="000000"/>
              </a:solidFill>
              <a:latin typeface="Special Elite"/>
              <a:ea typeface="Special Elite"/>
              <a:cs typeface="Special Elite"/>
              <a:sym typeface="Special Elite"/>
            </a:endParaRPr>
          </a:p>
          <a:p>
            <a:pPr indent="0" lvl="0" marL="0" rtl="0" algn="l">
              <a:spcBef>
                <a:spcPts val="1600"/>
              </a:spcBef>
              <a:spcAft>
                <a:spcPts val="1600"/>
              </a:spcAft>
              <a:buNone/>
            </a:pPr>
            <a:r>
              <a:rPr b="1" lang="en" sz="1400">
                <a:solidFill>
                  <a:srgbClr val="000000"/>
                </a:solidFill>
                <a:latin typeface="Special Elite"/>
                <a:ea typeface="Special Elite"/>
                <a:cs typeface="Special Elite"/>
                <a:sym typeface="Special Elite"/>
              </a:rPr>
              <a:t>Remember our view of the child and keep in mind we want to build on strengths like we saw in Felix’s story.</a:t>
            </a:r>
            <a:endParaRPr b="1" sz="1400">
              <a:solidFill>
                <a:srgbClr val="000000"/>
              </a:solidFill>
              <a:latin typeface="Special Elite"/>
              <a:ea typeface="Special Elite"/>
              <a:cs typeface="Special Elite"/>
              <a:sym typeface="Special Elite"/>
            </a:endParaRPr>
          </a:p>
        </p:txBody>
      </p:sp>
      <p:pic>
        <p:nvPicPr>
          <p:cNvPr id="89" name="Google Shape;89;p17"/>
          <p:cNvPicPr preferRelativeResize="0"/>
          <p:nvPr/>
        </p:nvPicPr>
        <p:blipFill>
          <a:blip r:embed="rId3">
            <a:alphaModFix/>
          </a:blip>
          <a:stretch>
            <a:fillRect/>
          </a:stretch>
        </p:blipFill>
        <p:spPr>
          <a:xfrm>
            <a:off x="3594225" y="152400"/>
            <a:ext cx="4888158"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93"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b="0" l="9698" r="8321" t="0"/>
          <a:stretch/>
        </p:blipFill>
        <p:spPr>
          <a:xfrm>
            <a:off x="2810750" y="445075"/>
            <a:ext cx="3522500" cy="4253351"/>
          </a:xfrm>
          <a:prstGeom prst="rect">
            <a:avLst/>
          </a:prstGeom>
          <a:noFill/>
          <a:ln>
            <a:noFill/>
          </a:ln>
        </p:spPr>
      </p:pic>
      <p:sp>
        <p:nvSpPr>
          <p:cNvPr id="95" name="Google Shape;95;p18"/>
          <p:cNvSpPr txBox="1"/>
          <p:nvPr/>
        </p:nvSpPr>
        <p:spPr>
          <a:xfrm>
            <a:off x="145475" y="445075"/>
            <a:ext cx="2421000" cy="3939900"/>
          </a:xfrm>
          <a:prstGeom prst="rect">
            <a:avLst/>
          </a:prstGeom>
          <a:solidFill>
            <a:srgbClr val="B6D7A8"/>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Special Elite"/>
                <a:ea typeface="Special Elite"/>
                <a:cs typeface="Special Elite"/>
                <a:sym typeface="Special Elite"/>
              </a:rPr>
              <a:t>Watch and listen without judgement</a:t>
            </a:r>
            <a:endParaRPr>
              <a:latin typeface="Special Elite"/>
              <a:ea typeface="Special Elite"/>
              <a:cs typeface="Special Elite"/>
              <a:sym typeface="Special Elite"/>
            </a:endParaRPr>
          </a:p>
          <a:p>
            <a:pPr indent="0" lvl="0" marL="0" rtl="0" algn="r">
              <a:spcBef>
                <a:spcPts val="0"/>
              </a:spcBef>
              <a:spcAft>
                <a:spcPts val="0"/>
              </a:spcAft>
              <a:buNone/>
            </a:pPr>
            <a:r>
              <a:t/>
            </a:r>
            <a:endParaRPr sz="800">
              <a:latin typeface="Special Elite"/>
              <a:ea typeface="Special Elite"/>
              <a:cs typeface="Special Elite"/>
              <a:sym typeface="Special Elite"/>
            </a:endParaRPr>
          </a:p>
          <a:p>
            <a:pPr indent="0" lvl="0" marL="0" rtl="0" algn="r">
              <a:spcBef>
                <a:spcPts val="0"/>
              </a:spcBef>
              <a:spcAft>
                <a:spcPts val="0"/>
              </a:spcAft>
              <a:buNone/>
            </a:pPr>
            <a:r>
              <a:rPr lang="en">
                <a:latin typeface="Special Elite"/>
                <a:ea typeface="Special Elite"/>
                <a:cs typeface="Special Elite"/>
                <a:sym typeface="Special Elite"/>
              </a:rPr>
              <a:t>Ask the child what they are thinking and feeling during Discovery</a:t>
            </a:r>
            <a:endParaRPr>
              <a:latin typeface="Special Elite"/>
              <a:ea typeface="Special Elite"/>
              <a:cs typeface="Special Elite"/>
              <a:sym typeface="Special Elite"/>
            </a:endParaRPr>
          </a:p>
          <a:p>
            <a:pPr indent="0" lvl="0" marL="0" rtl="0" algn="r">
              <a:spcBef>
                <a:spcPts val="0"/>
              </a:spcBef>
              <a:spcAft>
                <a:spcPts val="0"/>
              </a:spcAft>
              <a:buNone/>
            </a:pPr>
            <a:r>
              <a:t/>
            </a:r>
            <a:endParaRPr sz="800">
              <a:latin typeface="Special Elite"/>
              <a:ea typeface="Special Elite"/>
              <a:cs typeface="Special Elite"/>
              <a:sym typeface="Special Elite"/>
            </a:endParaRPr>
          </a:p>
          <a:p>
            <a:pPr indent="0" lvl="0" marL="0" rtl="0" algn="r">
              <a:spcBef>
                <a:spcPts val="0"/>
              </a:spcBef>
              <a:spcAft>
                <a:spcPts val="0"/>
              </a:spcAft>
              <a:buNone/>
            </a:pPr>
            <a:r>
              <a:rPr lang="en">
                <a:latin typeface="Special Elite"/>
                <a:ea typeface="Special Elite"/>
                <a:cs typeface="Special Elite"/>
                <a:sym typeface="Special Elite"/>
              </a:rPr>
              <a:t>Observe the environment, and what is happening around the child</a:t>
            </a:r>
            <a:endParaRPr>
              <a:latin typeface="Special Elite"/>
              <a:ea typeface="Special Elite"/>
              <a:cs typeface="Special Elite"/>
              <a:sym typeface="Special Elite"/>
            </a:endParaRPr>
          </a:p>
          <a:p>
            <a:pPr indent="0" lvl="0" marL="0" rtl="0" algn="r">
              <a:spcBef>
                <a:spcPts val="0"/>
              </a:spcBef>
              <a:spcAft>
                <a:spcPts val="0"/>
              </a:spcAft>
              <a:buNone/>
            </a:pPr>
            <a:r>
              <a:t/>
            </a:r>
            <a:endParaRPr sz="800">
              <a:latin typeface="Special Elite"/>
              <a:ea typeface="Special Elite"/>
              <a:cs typeface="Special Elite"/>
              <a:sym typeface="Special Elite"/>
            </a:endParaRPr>
          </a:p>
          <a:p>
            <a:pPr indent="0" lvl="0" marL="0" rtl="0" algn="r">
              <a:spcBef>
                <a:spcPts val="0"/>
              </a:spcBef>
              <a:spcAft>
                <a:spcPts val="0"/>
              </a:spcAft>
              <a:buNone/>
            </a:pPr>
            <a:r>
              <a:rPr lang="en">
                <a:latin typeface="Special Elite"/>
                <a:ea typeface="Special Elite"/>
                <a:cs typeface="Special Elite"/>
                <a:sym typeface="Special Elite"/>
              </a:rPr>
              <a:t>Ask yourself- I wonder why they are doing that?</a:t>
            </a:r>
            <a:endParaRPr>
              <a:latin typeface="Special Elite"/>
              <a:ea typeface="Special Elite"/>
              <a:cs typeface="Special Elite"/>
              <a:sym typeface="Special Elite"/>
            </a:endParaRPr>
          </a:p>
          <a:p>
            <a:pPr indent="0" lvl="0" marL="0" rtl="0" algn="r">
              <a:spcBef>
                <a:spcPts val="0"/>
              </a:spcBef>
              <a:spcAft>
                <a:spcPts val="0"/>
              </a:spcAft>
              <a:buNone/>
            </a:pPr>
            <a:r>
              <a:rPr lang="en">
                <a:latin typeface="Special Elite"/>
                <a:ea typeface="Special Elite"/>
                <a:cs typeface="Special Elite"/>
                <a:sym typeface="Special Elite"/>
              </a:rPr>
              <a:t>Identify possible triggers and inhibitors</a:t>
            </a:r>
            <a:endParaRPr>
              <a:latin typeface="Special Elite"/>
              <a:ea typeface="Special Elite"/>
              <a:cs typeface="Special Elite"/>
              <a:sym typeface="Special Elite"/>
            </a:endParaRPr>
          </a:p>
        </p:txBody>
      </p:sp>
      <p:sp>
        <p:nvSpPr>
          <p:cNvPr id="96" name="Google Shape;96;p18"/>
          <p:cNvSpPr/>
          <p:nvPr/>
        </p:nvSpPr>
        <p:spPr>
          <a:xfrm>
            <a:off x="2639300" y="1267700"/>
            <a:ext cx="768900" cy="228600"/>
          </a:xfrm>
          <a:prstGeom prst="lef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txBox="1"/>
          <p:nvPr/>
        </p:nvSpPr>
        <p:spPr>
          <a:xfrm>
            <a:off x="6532425" y="445075"/>
            <a:ext cx="2421000" cy="2126700"/>
          </a:xfrm>
          <a:prstGeom prst="rect">
            <a:avLst/>
          </a:prstGeom>
          <a:solidFill>
            <a:srgbClr val="B4A7D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ial Elite"/>
                <a:ea typeface="Special Elite"/>
                <a:cs typeface="Special Elite"/>
                <a:sym typeface="Special Elite"/>
              </a:rPr>
              <a:t>Class teacher and other teachers or LSOs involved in Discovery</a:t>
            </a:r>
            <a:endParaRPr>
              <a:latin typeface="Special Elite"/>
              <a:ea typeface="Special Elite"/>
              <a:cs typeface="Special Elite"/>
              <a:sym typeface="Special Elite"/>
            </a:endParaRPr>
          </a:p>
          <a:p>
            <a:pPr indent="0" lvl="0" marL="0" rtl="0" algn="l">
              <a:spcBef>
                <a:spcPts val="0"/>
              </a:spcBef>
              <a:spcAft>
                <a:spcPts val="0"/>
              </a:spcAft>
              <a:buNone/>
            </a:pPr>
            <a:r>
              <a:t/>
            </a:r>
            <a:endParaRPr>
              <a:latin typeface="Special Elite"/>
              <a:ea typeface="Special Elite"/>
              <a:cs typeface="Special Elite"/>
              <a:sym typeface="Special Elite"/>
            </a:endParaRPr>
          </a:p>
          <a:p>
            <a:pPr indent="0" lvl="0" marL="0" rtl="0" algn="l">
              <a:spcBef>
                <a:spcPts val="0"/>
              </a:spcBef>
              <a:spcAft>
                <a:spcPts val="0"/>
              </a:spcAft>
              <a:buNone/>
            </a:pPr>
            <a:r>
              <a:rPr lang="en">
                <a:latin typeface="Special Elite"/>
                <a:ea typeface="Special Elite"/>
                <a:cs typeface="Special Elite"/>
                <a:sym typeface="Special Elite"/>
              </a:rPr>
              <a:t>Special needs or wellbeing  staff</a:t>
            </a:r>
            <a:endParaRPr>
              <a:latin typeface="Special Elite"/>
              <a:ea typeface="Special Elite"/>
              <a:cs typeface="Special Elite"/>
              <a:sym typeface="Special Elite"/>
            </a:endParaRPr>
          </a:p>
          <a:p>
            <a:pPr indent="0" lvl="0" marL="0" rtl="0" algn="l">
              <a:spcBef>
                <a:spcPts val="0"/>
              </a:spcBef>
              <a:spcAft>
                <a:spcPts val="0"/>
              </a:spcAft>
              <a:buNone/>
            </a:pPr>
            <a:r>
              <a:t/>
            </a:r>
            <a:endParaRPr>
              <a:latin typeface="Special Elite"/>
              <a:ea typeface="Special Elite"/>
              <a:cs typeface="Special Elite"/>
              <a:sym typeface="Special Elite"/>
            </a:endParaRPr>
          </a:p>
          <a:p>
            <a:pPr indent="0" lvl="0" marL="0" rtl="0" algn="l">
              <a:spcBef>
                <a:spcPts val="0"/>
              </a:spcBef>
              <a:spcAft>
                <a:spcPts val="0"/>
              </a:spcAft>
              <a:buNone/>
            </a:pPr>
            <a:r>
              <a:rPr lang="en">
                <a:latin typeface="Special Elite"/>
                <a:ea typeface="Special Elite"/>
                <a:cs typeface="Special Elite"/>
                <a:sym typeface="Special Elite"/>
              </a:rPr>
              <a:t>Does the student have a PLP?</a:t>
            </a:r>
            <a:endParaRPr>
              <a:latin typeface="Special Elite"/>
              <a:ea typeface="Special Elite"/>
              <a:cs typeface="Special Elite"/>
              <a:sym typeface="Special Elite"/>
            </a:endParaRPr>
          </a:p>
        </p:txBody>
      </p:sp>
      <p:sp>
        <p:nvSpPr>
          <p:cNvPr id="98" name="Google Shape;98;p18"/>
          <p:cNvSpPr/>
          <p:nvPr/>
        </p:nvSpPr>
        <p:spPr>
          <a:xfrm rot="-1717272">
            <a:off x="5638560" y="1621024"/>
            <a:ext cx="893706" cy="228628"/>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txBox="1"/>
          <p:nvPr/>
        </p:nvSpPr>
        <p:spPr>
          <a:xfrm>
            <a:off x="6577525" y="2732825"/>
            <a:ext cx="2365500" cy="1288500"/>
          </a:xfrm>
          <a:prstGeom prst="rect">
            <a:avLst/>
          </a:prstGeom>
          <a:solidFill>
            <a:srgbClr val="A4C2F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ial Elite"/>
                <a:ea typeface="Special Elite"/>
                <a:cs typeface="Special Elite"/>
                <a:sym typeface="Special Elite"/>
              </a:rPr>
              <a:t>Share the goal, the plan and the responsibility with the child. (Competent and capable)</a:t>
            </a:r>
            <a:endParaRPr/>
          </a:p>
        </p:txBody>
      </p:sp>
      <p:sp>
        <p:nvSpPr>
          <p:cNvPr id="100" name="Google Shape;100;p18"/>
          <p:cNvSpPr/>
          <p:nvPr/>
        </p:nvSpPr>
        <p:spPr>
          <a:xfrm>
            <a:off x="6224150" y="3075700"/>
            <a:ext cx="308400" cy="2286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1510800"/>
            <a:ext cx="8520600" cy="265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latin typeface="Special Elite"/>
                <a:ea typeface="Special Elite"/>
                <a:cs typeface="Special Elite"/>
                <a:sym typeface="Special Elite"/>
              </a:rPr>
              <a:t>What are s</a:t>
            </a:r>
            <a:r>
              <a:rPr lang="en" sz="3400">
                <a:latin typeface="Special Elite"/>
                <a:ea typeface="Special Elite"/>
                <a:cs typeface="Special Elite"/>
                <a:sym typeface="Special Elite"/>
              </a:rPr>
              <a:t>ome possible hurdles when working with special needs students in Discovery and how might we approach this?</a:t>
            </a:r>
            <a:endParaRPr sz="3400">
              <a:latin typeface="Special Elite"/>
              <a:ea typeface="Special Elite"/>
              <a:cs typeface="Special Elite"/>
              <a:sym typeface="Special Elite"/>
            </a:endParaRPr>
          </a:p>
        </p:txBody>
      </p:sp>
      <p:pic>
        <p:nvPicPr>
          <p:cNvPr id="106" name="Google Shape;106;p19"/>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69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Child not engaging with anything </a:t>
            </a:r>
            <a:endParaRPr b="1" sz="2200">
              <a:solidFill>
                <a:srgbClr val="9900FF"/>
              </a:solidFill>
              <a:latin typeface="Special Elite"/>
              <a:ea typeface="Special Elite"/>
              <a:cs typeface="Special Elite"/>
              <a:sym typeface="Special Elite"/>
            </a:endParaRPr>
          </a:p>
        </p:txBody>
      </p:sp>
      <p:pic>
        <p:nvPicPr>
          <p:cNvPr id="112" name="Google Shape;112;p20"/>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13" name="Google Shape;113;p20"/>
          <p:cNvSpPr txBox="1"/>
          <p:nvPr>
            <p:ph idx="1" type="body"/>
          </p:nvPr>
        </p:nvSpPr>
        <p:spPr>
          <a:xfrm>
            <a:off x="311700" y="952825"/>
            <a:ext cx="4628100" cy="381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4 Views of the Child - Competent and Capable </a:t>
            </a:r>
            <a:endParaRPr sz="1500">
              <a:solidFill>
                <a:srgbClr val="000000"/>
              </a:solidFill>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b="1" lang="en" sz="1500">
                <a:solidFill>
                  <a:schemeClr val="dk1"/>
                </a:solidFill>
                <a:latin typeface="Special Elite"/>
                <a:ea typeface="Special Elite"/>
                <a:cs typeface="Special Elite"/>
                <a:sym typeface="Special Elite"/>
              </a:rPr>
              <a:t>	</a:t>
            </a:r>
            <a:endParaRPr b="1" sz="15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Why?  Perhaps they are overwhelmed with too much choice?</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 areas don’t interest them?</a:t>
            </a:r>
            <a:endParaRPr sz="17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700">
                <a:solidFill>
                  <a:srgbClr val="000000"/>
                </a:solidFill>
                <a:latin typeface="Special Elite"/>
                <a:ea typeface="Special Elite"/>
                <a:cs typeface="Special Elite"/>
                <a:sym typeface="Special Elite"/>
              </a:rPr>
              <a:t>Perhaps they don’t have the social skills to enter into the area where other children are already playing?</a:t>
            </a:r>
            <a:endParaRPr sz="1700">
              <a:solidFill>
                <a:srgbClr val="000000"/>
              </a:solidFill>
              <a:latin typeface="Special Elite"/>
              <a:ea typeface="Special Elite"/>
              <a:cs typeface="Special Elite"/>
              <a:sym typeface="Special Elite"/>
            </a:endParaRPr>
          </a:p>
          <a:p>
            <a:pPr indent="0" lvl="0" marL="0" rtl="0" algn="l">
              <a:spcBef>
                <a:spcPts val="1600"/>
              </a:spcBef>
              <a:spcAft>
                <a:spcPts val="1600"/>
              </a:spcAft>
              <a:buNone/>
            </a:pPr>
            <a:r>
              <a:t/>
            </a:r>
            <a:endParaRPr sz="1100">
              <a:solidFill>
                <a:srgbClr val="000000"/>
              </a:solidFill>
            </a:endParaRPr>
          </a:p>
        </p:txBody>
      </p:sp>
      <p:pic>
        <p:nvPicPr>
          <p:cNvPr id="114" name="Google Shape;114;p20"/>
          <p:cNvPicPr preferRelativeResize="0"/>
          <p:nvPr/>
        </p:nvPicPr>
        <p:blipFill>
          <a:blip r:embed="rId4">
            <a:alphaModFix/>
          </a:blip>
          <a:stretch>
            <a:fillRect/>
          </a:stretch>
        </p:blipFill>
        <p:spPr>
          <a:xfrm>
            <a:off x="5341575" y="1964550"/>
            <a:ext cx="3465500" cy="2306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3865425" y="445025"/>
            <a:ext cx="33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Child not engaging with anything </a:t>
            </a:r>
            <a:endParaRPr b="1" sz="2200">
              <a:solidFill>
                <a:srgbClr val="9900FF"/>
              </a:solidFill>
              <a:latin typeface="Special Elite"/>
              <a:ea typeface="Special Elite"/>
              <a:cs typeface="Special Elite"/>
              <a:sym typeface="Special Elite"/>
            </a:endParaRPr>
          </a:p>
        </p:txBody>
      </p:sp>
      <p:pic>
        <p:nvPicPr>
          <p:cNvPr id="120" name="Google Shape;120;p21"/>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21" name="Google Shape;121;p21"/>
          <p:cNvSpPr txBox="1"/>
          <p:nvPr>
            <p:ph idx="2" type="body"/>
          </p:nvPr>
        </p:nvSpPr>
        <p:spPr>
          <a:xfrm>
            <a:off x="3907000" y="1351925"/>
            <a:ext cx="4925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u="sng">
                <a:solidFill>
                  <a:srgbClr val="0000FF"/>
                </a:solidFill>
                <a:latin typeface="Special Elite"/>
                <a:ea typeface="Special Elite"/>
                <a:cs typeface="Special Elite"/>
                <a:sym typeface="Special Elite"/>
              </a:rPr>
              <a:t>Possible Strategies</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Narrow down the choices to 2 or 3 options that you know they will like and help them make a choice</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During the introduction you could take the child on a tour of what’s on offer and help them choose before the session starts</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Find out what they are really interested in and make sure there is an area where the child can pursue this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rPr lang="en">
                <a:solidFill>
                  <a:srgbClr val="741B47"/>
                </a:solidFill>
                <a:latin typeface="Special Elite"/>
                <a:ea typeface="Special Elite"/>
                <a:cs typeface="Special Elite"/>
                <a:sym typeface="Special Elite"/>
              </a:rPr>
              <a:t>Be a co-player in the area they choose  and gradually draw back support over time </a:t>
            </a:r>
            <a:endParaRPr>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b="1" sz="1900" u="sng">
              <a:solidFill>
                <a:srgbClr val="741B47"/>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a:p>
            <a:pPr indent="0" lvl="0" marL="0" rtl="0" algn="l">
              <a:lnSpc>
                <a:spcPct val="100000"/>
              </a:lnSpc>
              <a:spcBef>
                <a:spcPts val="0"/>
              </a:spcBef>
              <a:spcAft>
                <a:spcPts val="0"/>
              </a:spcAft>
              <a:buNone/>
            </a:pPr>
            <a:r>
              <a:t/>
            </a:r>
            <a:endParaRPr sz="1900">
              <a:solidFill>
                <a:srgbClr val="0000FF"/>
              </a:solidFill>
              <a:latin typeface="Special Elite"/>
              <a:ea typeface="Special Elite"/>
              <a:cs typeface="Special Elite"/>
              <a:sym typeface="Special Elite"/>
            </a:endParaRPr>
          </a:p>
        </p:txBody>
      </p:sp>
      <p:pic>
        <p:nvPicPr>
          <p:cNvPr id="122" name="Google Shape;122;p21"/>
          <p:cNvPicPr preferRelativeResize="0"/>
          <p:nvPr/>
        </p:nvPicPr>
        <p:blipFill rotWithShape="1">
          <a:blip r:embed="rId4">
            <a:alphaModFix/>
          </a:blip>
          <a:srcRect b="0" l="0" r="53533" t="0"/>
          <a:stretch/>
        </p:blipFill>
        <p:spPr>
          <a:xfrm>
            <a:off x="349825" y="328450"/>
            <a:ext cx="2902523" cy="4684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