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Bad Script"/>
      <p:regular r:id="rId24"/>
    </p:embeddedFont>
    <p:embeddedFont>
      <p:font typeface="Playfair Display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Acme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BadScript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6.xml"/><Relationship Id="rId33" Type="http://schemas.openxmlformats.org/officeDocument/2006/relationships/font" Target="fonts/Acme-regular.fntdata"/><Relationship Id="rId10" Type="http://schemas.openxmlformats.org/officeDocument/2006/relationships/slide" Target="slides/slide5.xml"/><Relationship Id="rId32" Type="http://schemas.openxmlformats.org/officeDocument/2006/relationships/font" Target="fonts/La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k566tivHZ9MdbQJmJCZdAtDPQxIQWzUZkLdO2YSg6sM/edit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da6238a8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da6238a8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da6238a8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da6238a8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Reflection tool sheet…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https://docs.google.com/document/d/1k566tivHZ9MdbQJmJCZdAtDPQxIQWzUZkLdO2YSg6sM/edit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e128b8d3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e128b8d3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da6238a8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da6238a8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da6238a8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da6238a8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da6238a8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da6238a8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da6238a8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da6238a8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da6238a8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da6238a8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e128b8d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e128b8d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to from here for you?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e19e45147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e19e45147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e1151995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e1151995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e1151995c_3_9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e1151995c_3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e1151995c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e1151995c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da6238a8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da6238a8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e1151995c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e1151995c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da6238a8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da6238a8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da6238a8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da6238a8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e19e4514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e19e4514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idx="4294967295" type="ctrTitle"/>
          </p:nvPr>
        </p:nvSpPr>
        <p:spPr>
          <a:xfrm>
            <a:off x="99000" y="2025663"/>
            <a:ext cx="89460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Empowering children as writers</a:t>
            </a:r>
            <a:endParaRPr sz="60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69" name="Google Shape;69;p13"/>
          <p:cNvSpPr txBox="1"/>
          <p:nvPr>
            <p:ph idx="4294967295" type="subTitle"/>
          </p:nvPr>
        </p:nvSpPr>
        <p:spPr>
          <a:xfrm>
            <a:off x="311700" y="38982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Using a book making approach to writing</a:t>
            </a:r>
            <a:br>
              <a:rPr lang="en-GB" sz="30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</a:b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Claire Mathieson    Rita Totino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3">
            <a:alphaModFix/>
          </a:blip>
          <a:srcRect b="54020" l="0" r="0" t="8365"/>
          <a:stretch/>
        </p:blipFill>
        <p:spPr>
          <a:xfrm>
            <a:off x="2062125" y="234974"/>
            <a:ext cx="2556896" cy="17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/>
          </a:blip>
          <a:srcRect b="0" l="0" r="10578" t="0"/>
          <a:stretch/>
        </p:blipFill>
        <p:spPr>
          <a:xfrm>
            <a:off x="432825" y="234975"/>
            <a:ext cx="1147343" cy="171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3361" y="234975"/>
            <a:ext cx="1147350" cy="17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4576" y="234975"/>
            <a:ext cx="2107724" cy="171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603325" y="368125"/>
            <a:ext cx="675000" cy="490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3763050" y="582850"/>
            <a:ext cx="408900" cy="398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575" y="35200"/>
            <a:ext cx="9144000" cy="50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-1592625" y="36280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highlight>
                  <a:schemeClr val="accent6"/>
                </a:highlight>
              </a:rPr>
              <a:t>IT’S </a:t>
            </a:r>
            <a:endParaRPr sz="6000">
              <a:highlight>
                <a:schemeClr val="accent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highlight>
                  <a:schemeClr val="accent6"/>
                </a:highlight>
              </a:rPr>
              <a:t>GO TIME!!</a:t>
            </a:r>
            <a:endParaRPr sz="6000">
              <a:highlight>
                <a:schemeClr val="accent6"/>
              </a:highlight>
            </a:endParaRPr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-1592625" y="2447175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Acme"/>
                <a:ea typeface="Acme"/>
                <a:cs typeface="Acme"/>
                <a:sym typeface="Acme"/>
              </a:rPr>
              <a:t>Make your own book.</a:t>
            </a:r>
            <a:endParaRPr sz="3600"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66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5767275" y="705575"/>
            <a:ext cx="848700" cy="777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7556750" y="1329325"/>
            <a:ext cx="756600" cy="736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What is a ‘nudge’?</a:t>
            </a:r>
            <a:endParaRPr sz="36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389450" y="1218775"/>
            <a:ext cx="8031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Nudge, don’t push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• Intention is to move writer FROM WHERE they are right now, forward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• Pushing is likely to encounter resistance... nudging generally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doesn’t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• Nudging is a co-construction between you and the writer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• Nudging works with STRENGTH based, not deficit view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1C4587"/>
                </a:solidFill>
                <a:latin typeface="Acme"/>
                <a:ea typeface="Acme"/>
                <a:cs typeface="Acme"/>
                <a:sym typeface="Acme"/>
              </a:rPr>
              <a:t>To scribe or not to scribe...</a:t>
            </a:r>
            <a:endParaRPr sz="3600">
              <a:solidFill>
                <a:srgbClr val="1C4587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9351" y="508862"/>
            <a:ext cx="3032948" cy="4125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940075" y="1530950"/>
            <a:ext cx="44721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C27BA0"/>
                </a:solidFill>
                <a:highlight>
                  <a:srgbClr val="FFFFFF"/>
                </a:highlight>
                <a:latin typeface="Bad Script"/>
                <a:ea typeface="Bad Script"/>
                <a:cs typeface="Bad Script"/>
                <a:sym typeface="Bad Script"/>
              </a:rPr>
              <a:t>Article:</a:t>
            </a:r>
            <a:endParaRPr b="1" sz="3000">
              <a:solidFill>
                <a:srgbClr val="C27BA0"/>
              </a:solidFill>
              <a:highlight>
                <a:srgbClr val="FFFFFF"/>
              </a:highlight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C27BA0"/>
              </a:solidFill>
              <a:highlight>
                <a:srgbClr val="FFFFFF"/>
              </a:highlight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C27BA0"/>
                </a:solidFill>
                <a:highlight>
                  <a:srgbClr val="FFFFFF"/>
                </a:highlight>
                <a:latin typeface="Bad Script"/>
                <a:ea typeface="Bad Script"/>
                <a:cs typeface="Bad Script"/>
                <a:sym typeface="Bad Script"/>
              </a:rPr>
              <a:t>‘</a:t>
            </a:r>
            <a:r>
              <a:rPr b="1" lang="en-GB" sz="3000">
                <a:solidFill>
                  <a:srgbClr val="C27BA0"/>
                </a:solidFill>
                <a:highlight>
                  <a:srgbClr val="FFFFFF"/>
                </a:highlight>
                <a:latin typeface="Bad Script"/>
                <a:ea typeface="Bad Script"/>
                <a:cs typeface="Bad Script"/>
                <a:sym typeface="Bad Script"/>
              </a:rPr>
              <a:t>Why I Choose Not to Scribe in Bookmaking.’</a:t>
            </a:r>
            <a:endParaRPr b="1" sz="3000">
              <a:solidFill>
                <a:srgbClr val="C27BA0"/>
              </a:solidFill>
              <a:highlight>
                <a:srgbClr val="FFFFFF"/>
              </a:highlight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C27BA0"/>
              </a:solidFill>
              <a:highlight>
                <a:srgbClr val="FFFFFF"/>
              </a:highlight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C27BA0"/>
                </a:solidFill>
                <a:highlight>
                  <a:srgbClr val="FFFFFF"/>
                </a:highlight>
                <a:latin typeface="Bad Script"/>
                <a:ea typeface="Bad Script"/>
                <a:cs typeface="Bad Script"/>
                <a:sym typeface="Bad Script"/>
              </a:rPr>
              <a:t>By Lisa Burman</a:t>
            </a:r>
            <a:endParaRPr b="1" sz="3000">
              <a:solidFill>
                <a:srgbClr val="C27BA0"/>
              </a:solidFill>
              <a:highlight>
                <a:srgbClr val="FFFFFF"/>
              </a:highlight>
              <a:latin typeface="Bad Script"/>
              <a:ea typeface="Bad Script"/>
              <a:cs typeface="Bad Script"/>
              <a:sym typeface="Bad Scrip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Mentor Texts</a:t>
            </a:r>
            <a:endParaRPr sz="36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311700" y="118175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Published and classroom authors can be mentor texts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Familiar texts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Various text types and purposes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Inspire students, give them a structure to use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Teacher modelled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7401">
            <a:off x="6938151" y="1930576"/>
            <a:ext cx="1978474" cy="148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750" y="3244075"/>
            <a:ext cx="1634250" cy="16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90467">
            <a:off x="5362646" y="3070187"/>
            <a:ext cx="1414808" cy="184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Look at some Mentor Texts</a:t>
            </a:r>
            <a:endParaRPr sz="36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210525" y="1249775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What decisions has the author made?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What has the writer done on purpose?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○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Word choice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○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Sentence length/beginnings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○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Repetition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○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Structure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○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Range of punctuation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○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Text and illustration layout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9550" y="212650"/>
            <a:ext cx="1616750" cy="19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4">
            <a:alphaModFix/>
          </a:blip>
          <a:srcRect b="3962" l="5010" r="4376" t="3247"/>
          <a:stretch/>
        </p:blipFill>
        <p:spPr>
          <a:xfrm>
            <a:off x="5634775" y="1182292"/>
            <a:ext cx="1616749" cy="195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0200" y="2571759"/>
            <a:ext cx="1695450" cy="167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7488" y="3302150"/>
            <a:ext cx="1451329" cy="16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659549" cy="499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311700" y="214875"/>
            <a:ext cx="8520600" cy="32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00"/>
                </a:solidFill>
                <a:latin typeface="Acme"/>
                <a:ea typeface="Acme"/>
                <a:cs typeface="Acme"/>
                <a:sym typeface="Acme"/>
              </a:rPr>
              <a:t>Where to next for us? </a:t>
            </a:r>
            <a:endParaRPr sz="2400">
              <a:solidFill>
                <a:srgbClr val="FFFF00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●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PLT for the P-2 team 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●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Pedagogy behind bookmaking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●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Understand why we do not scribe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●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Strengthen the mini lessons - powerful</a:t>
            </a:r>
            <a:r>
              <a:rPr lang="en-GB" sz="2400">
                <a:latin typeface="Acme"/>
                <a:ea typeface="Acme"/>
                <a:cs typeface="Acme"/>
                <a:sym typeface="Acme"/>
              </a:rPr>
              <a:t> use of  mentor texts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●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Refine  and embed the use of ‘nudges’ 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●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Keep on writing developing our craft...empower children to see themselves as competent writers  and celebrate their successes</a:t>
            </a:r>
            <a:endParaRPr sz="1000">
              <a:solidFill>
                <a:srgbClr val="FFFF00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00"/>
                </a:solidFill>
                <a:latin typeface="Acme"/>
                <a:ea typeface="Acme"/>
                <a:cs typeface="Acme"/>
                <a:sym typeface="Acme"/>
              </a:rPr>
              <a:t>WHERE TO FROM HERE FOR YOU?</a:t>
            </a:r>
            <a:endParaRPr sz="3600">
              <a:solidFill>
                <a:srgbClr val="FFFF00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Where to from here for you? </a:t>
            </a:r>
            <a:endParaRPr sz="24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273925" y="409200"/>
            <a:ext cx="87348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73763"/>
                </a:solidFill>
                <a:highlight>
                  <a:schemeClr val="accent6"/>
                </a:highlight>
                <a:latin typeface="Acme"/>
                <a:ea typeface="Acme"/>
                <a:cs typeface="Acme"/>
                <a:sym typeface="Acme"/>
              </a:rPr>
              <a:t>Claire Mathieson</a:t>
            </a:r>
            <a:endParaRPr sz="3600">
              <a:solidFill>
                <a:srgbClr val="073763"/>
              </a:solidFill>
              <a:highlight>
                <a:schemeClr val="accent6"/>
              </a:highlight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cmathieson@smnthmelbourne.catholic.edu.au		</a:t>
            </a:r>
            <a:endParaRPr sz="36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73763"/>
                </a:solidFill>
                <a:highlight>
                  <a:schemeClr val="accent6"/>
                </a:highlight>
                <a:latin typeface="Acme"/>
                <a:ea typeface="Acme"/>
                <a:cs typeface="Acme"/>
                <a:sym typeface="Acme"/>
              </a:rPr>
              <a:t>Rita Totino</a:t>
            </a:r>
            <a:endParaRPr sz="3600">
              <a:solidFill>
                <a:srgbClr val="073763"/>
              </a:solidFill>
              <a:highlight>
                <a:schemeClr val="accent6"/>
              </a:highlight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rtotino@smnthmelbourne.catholic.edu.au</a:t>
            </a:r>
            <a:endParaRPr sz="36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>
            <p:ph type="ctrTitle"/>
          </p:nvPr>
        </p:nvSpPr>
        <p:spPr>
          <a:xfrm>
            <a:off x="229500" y="947275"/>
            <a:ext cx="8914500" cy="37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>
                <a:solidFill>
                  <a:srgbClr val="999999"/>
                </a:solidFill>
                <a:highlight>
                  <a:srgbClr val="F3F3F3"/>
                </a:highlight>
                <a:latin typeface="Acme"/>
                <a:ea typeface="Acme"/>
                <a:cs typeface="Acme"/>
                <a:sym typeface="Acme"/>
              </a:rPr>
              <a:t>I acknowledge the traditional owners of the land we meet on today and show respect for their spiritual relationship with country. I pay my respect to Elders, past, present and future.</a:t>
            </a:r>
            <a:endParaRPr sz="2500">
              <a:solidFill>
                <a:srgbClr val="999999"/>
              </a:solidFill>
              <a:highlight>
                <a:srgbClr val="F3F3F3"/>
              </a:highlight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>
                <a:solidFill>
                  <a:srgbClr val="999999"/>
                </a:solidFill>
                <a:highlight>
                  <a:srgbClr val="F3F3F3"/>
                </a:highlight>
                <a:latin typeface="Acme"/>
                <a:ea typeface="Acme"/>
                <a:cs typeface="Acme"/>
                <a:sym typeface="Acme"/>
              </a:rPr>
              <a:t>I acknowledge and value indigenous ways of learning, gaining inspiration from these ways of working alongside children. I reflect on the importance of community, identity, belonging and relationships in active learning.</a:t>
            </a:r>
            <a:endParaRPr sz="2500">
              <a:solidFill>
                <a:srgbClr val="999999"/>
              </a:solidFill>
              <a:highlight>
                <a:srgbClr val="F3F3F3"/>
              </a:highlight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FFE599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By the end of this workshop you will...</a:t>
            </a:r>
            <a:endParaRPr sz="30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311700" y="12062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Acme"/>
              <a:buChar char="-"/>
            </a:pPr>
            <a:r>
              <a:rPr lang="en-GB" sz="2600">
                <a:latin typeface="Acme"/>
                <a:ea typeface="Acme"/>
                <a:cs typeface="Acme"/>
                <a:sym typeface="Acme"/>
              </a:rPr>
              <a:t>have an understanding of the pedagogy of bookmaking </a:t>
            </a:r>
            <a:endParaRPr sz="2600">
              <a:latin typeface="Acme"/>
              <a:ea typeface="Acme"/>
              <a:cs typeface="Acme"/>
              <a:sym typeface="Acme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Acme"/>
              <a:buChar char="-"/>
            </a:pPr>
            <a:r>
              <a:rPr lang="en-GB" sz="2600">
                <a:latin typeface="Acme"/>
                <a:ea typeface="Acme"/>
                <a:cs typeface="Acme"/>
                <a:sym typeface="Acme"/>
              </a:rPr>
              <a:t>be exposed to the components of bookmaking</a:t>
            </a:r>
            <a:endParaRPr sz="2600">
              <a:latin typeface="Acme"/>
              <a:ea typeface="Acme"/>
              <a:cs typeface="Acme"/>
              <a:sym typeface="Acme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Acme"/>
              <a:buChar char="-"/>
            </a:pPr>
            <a:r>
              <a:rPr lang="en-GB" sz="2600">
                <a:latin typeface="Acme"/>
                <a:ea typeface="Acme"/>
                <a:cs typeface="Acme"/>
                <a:sym typeface="Acme"/>
              </a:rPr>
              <a:t>be exposed to the term ‘nudge’ </a:t>
            </a:r>
            <a:endParaRPr sz="2600">
              <a:latin typeface="Acme"/>
              <a:ea typeface="Acme"/>
              <a:cs typeface="Acme"/>
              <a:sym typeface="Acme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Acme"/>
              <a:buChar char="-"/>
            </a:pPr>
            <a:r>
              <a:rPr lang="en-GB" sz="2600">
                <a:latin typeface="Acme"/>
                <a:ea typeface="Acme"/>
                <a:cs typeface="Acme"/>
                <a:sym typeface="Acme"/>
              </a:rPr>
              <a:t>have an understanding of why teachers do not scribe in bookmaking</a:t>
            </a:r>
            <a:endParaRPr sz="2600">
              <a:latin typeface="Acme"/>
              <a:ea typeface="Acme"/>
              <a:cs typeface="Acme"/>
              <a:sym typeface="Acme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Acme"/>
              <a:buChar char="-"/>
            </a:pPr>
            <a:r>
              <a:rPr lang="en-GB" sz="2600">
                <a:latin typeface="Acme"/>
                <a:ea typeface="Acme"/>
                <a:cs typeface="Acme"/>
                <a:sym typeface="Acme"/>
              </a:rPr>
              <a:t>be exposed to the mentor texts </a:t>
            </a:r>
            <a:endParaRPr sz="2600">
              <a:latin typeface="Acme"/>
              <a:ea typeface="Acme"/>
              <a:cs typeface="Acme"/>
              <a:sym typeface="Acme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Acme"/>
              <a:buChar char="-"/>
            </a:pPr>
            <a:r>
              <a:rPr lang="en-GB" sz="2600">
                <a:latin typeface="Acme"/>
                <a:ea typeface="Acme"/>
                <a:cs typeface="Acme"/>
                <a:sym typeface="Acme"/>
              </a:rPr>
              <a:t>see what children can produce when they see themselves as writers</a:t>
            </a:r>
            <a:endParaRPr sz="2600">
              <a:latin typeface="Acme"/>
              <a:ea typeface="Acme"/>
              <a:cs typeface="Acme"/>
              <a:sym typeface="Acme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413225" y="1140825"/>
            <a:ext cx="8520600" cy="37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Lisa Burman</a:t>
            </a:r>
            <a:endParaRPr sz="28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800">
                <a:latin typeface="Acme"/>
                <a:ea typeface="Acme"/>
                <a:cs typeface="Acme"/>
                <a:sym typeface="Acme"/>
              </a:rPr>
              <a:t>“It is an attitude  or a pedagogical stance, not a lesson structure or programme.”</a:t>
            </a:r>
            <a:endParaRPr sz="2800"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800">
                <a:latin typeface="Acme"/>
                <a:ea typeface="Acme"/>
                <a:cs typeface="Acme"/>
                <a:sym typeface="Acme"/>
              </a:rPr>
              <a:t>Bookmaking is “concerned with helping children to </a:t>
            </a:r>
            <a:r>
              <a:rPr i="1" lang="en-GB" sz="2800">
                <a:latin typeface="Acme"/>
                <a:ea typeface="Acme"/>
                <a:cs typeface="Acme"/>
                <a:sym typeface="Acme"/>
              </a:rPr>
              <a:t>think like writers, </a:t>
            </a:r>
            <a:r>
              <a:rPr lang="en-GB" sz="2800">
                <a:latin typeface="Acme"/>
                <a:ea typeface="Acme"/>
                <a:cs typeface="Acme"/>
                <a:sym typeface="Acme"/>
              </a:rPr>
              <a:t>act like writers and see themselves as writers</a:t>
            </a:r>
            <a:r>
              <a:rPr lang="en-GB" sz="2800">
                <a:latin typeface="Acme"/>
                <a:ea typeface="Acme"/>
                <a:cs typeface="Acme"/>
                <a:sym typeface="Acme"/>
              </a:rPr>
              <a:t>... </a:t>
            </a:r>
            <a:r>
              <a:rPr lang="en-GB" sz="2800">
                <a:latin typeface="Acme"/>
                <a:ea typeface="Acme"/>
                <a:cs typeface="Acme"/>
                <a:sym typeface="Acme"/>
              </a:rPr>
              <a:t> not just to be able to reproduce a certain text type.”</a:t>
            </a:r>
            <a:endParaRPr sz="28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Pedagogy of Writing -  Bookmaking/ Writer’s Notebook</a:t>
            </a:r>
            <a:endParaRPr sz="30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2</a:t>
            </a:r>
            <a:r>
              <a:rPr lang="en-GB" sz="30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 Days with </a:t>
            </a:r>
            <a:r>
              <a:rPr lang="en-GB" sz="30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Lisa Burman </a:t>
            </a:r>
            <a:endParaRPr sz="30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W</a:t>
            </a: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hat is the Bookmaking approach about?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Acme"/>
              <a:buChar char="★"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strategic design of writing workshops 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★"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q</a:t>
            </a:r>
            <a:r>
              <a:rPr lang="en-GB" sz="2400">
                <a:latin typeface="Acme"/>
                <a:ea typeface="Acme"/>
                <a:cs typeface="Acme"/>
                <a:sym typeface="Acme"/>
              </a:rPr>
              <a:t>uality modelling, explicit teaching, feedback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★"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i</a:t>
            </a:r>
            <a:r>
              <a:rPr lang="en-GB" sz="2400">
                <a:latin typeface="Acme"/>
                <a:ea typeface="Acme"/>
                <a:cs typeface="Acme"/>
                <a:sym typeface="Acme"/>
              </a:rPr>
              <a:t>nvestigation of texts - structure, deliberate choice of words, format, illustrations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★"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t</a:t>
            </a:r>
            <a:r>
              <a:rPr lang="en-GB" sz="2400">
                <a:latin typeface="Acme"/>
                <a:ea typeface="Acme"/>
                <a:cs typeface="Acme"/>
                <a:sym typeface="Acme"/>
              </a:rPr>
              <a:t>ime to develop the craft of writing - drafting, revising, editing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★"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b</a:t>
            </a:r>
            <a:r>
              <a:rPr lang="en-GB" sz="2400">
                <a:latin typeface="Acme"/>
                <a:ea typeface="Acme"/>
                <a:cs typeface="Acme"/>
                <a:sym typeface="Acme"/>
              </a:rPr>
              <a:t>uilding students’ confidence to see themselves as writers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★"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Building dispositions - </a:t>
            </a:r>
            <a:r>
              <a:rPr lang="en-GB" sz="2400">
                <a:latin typeface="Acme"/>
                <a:ea typeface="Acme"/>
                <a:cs typeface="Acme"/>
                <a:sym typeface="Acme"/>
              </a:rPr>
              <a:t>persistence</a:t>
            </a:r>
            <a:r>
              <a:rPr lang="en-GB" sz="2400">
                <a:latin typeface="Acme"/>
                <a:ea typeface="Acme"/>
                <a:cs typeface="Acme"/>
                <a:sym typeface="Acme"/>
              </a:rPr>
              <a:t>, reflection, 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/>
              <a:t> </a:t>
            </a:r>
            <a:endParaRPr sz="2400"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723" y="237577"/>
            <a:ext cx="1808400" cy="23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2715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Why bookmaking?</a:t>
            </a:r>
            <a:endParaRPr sz="30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311700" y="621075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Children see people reading books- purpose clearer 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Honour the writer’s approximations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★"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Flip</a:t>
            </a:r>
            <a:r>
              <a:rPr lang="en-GB" sz="2400">
                <a:latin typeface="Acme"/>
                <a:ea typeface="Acme"/>
                <a:cs typeface="Acme"/>
                <a:sym typeface="Acme"/>
              </a:rPr>
              <a:t> our thinking -  What the writer  CAN do, not what they can’t do -  from a competent view not a deficit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Encourages bigger thinking over time 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Crafting of books is accessible learning for all children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★"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Young children are engaged when making ‘stuff’ - things you can do when you’re ‘done’ - read to a friend, re-read, making changes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★"/>
            </a:pPr>
            <a:r>
              <a:rPr lang="en-GB" sz="2400">
                <a:latin typeface="Acme"/>
                <a:ea typeface="Acme"/>
                <a:cs typeface="Acme"/>
                <a:sym typeface="Acme"/>
              </a:rPr>
              <a:t>Build a connection to reading via joyful experiences with picture books 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Components of bookmaking learning </a:t>
            </a:r>
            <a:endParaRPr sz="30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162625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cme"/>
              <a:buAutoNum type="arabicPeriod"/>
            </a:pP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Connection 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Make connections from previous learning - Yesterday we were thinking about the purpose of our writing...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-36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2.  Learning intention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6300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Make the learning intention clear - the focus for today’s learning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45720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17130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Components of bookmaking learning </a:t>
            </a:r>
            <a:endParaRPr sz="30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7320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3</a:t>
            </a: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. Teach :Demonstrate/Model/ Explicit teaching- Mini lesson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After demonstrating…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3600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Children have a turn at using the strategy, discussing how it works; also talk about what they plan to do in independent writing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00"/>
                </a:solidFill>
                <a:latin typeface="Acme"/>
                <a:ea typeface="Acme"/>
                <a:cs typeface="Acme"/>
                <a:sym typeface="Acme"/>
              </a:rPr>
              <a:t>4.  Independent practice (gradually build writing stamina 35 mins)</a:t>
            </a:r>
            <a:endParaRPr sz="2400">
              <a:solidFill>
                <a:srgbClr val="FFFF00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4500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Transfer what has been taught in the mini lesson to their independent writing - when it is the right time for the learner not for all to do t the same time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rgbClr val="073763"/>
                </a:solidFill>
                <a:latin typeface="Acme"/>
                <a:ea typeface="Acme"/>
                <a:cs typeface="Acme"/>
                <a:sym typeface="Acme"/>
              </a:rPr>
              <a:t>Components of bookmaking learning </a:t>
            </a:r>
            <a:endParaRPr sz="3000">
              <a:solidFill>
                <a:srgbClr val="073763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21545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5</a:t>
            </a:r>
            <a:r>
              <a:rPr lang="en-GB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.  Reflection</a:t>
            </a:r>
            <a:endParaRPr sz="2400">
              <a:solidFill>
                <a:schemeClr val="accent6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4500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Reinforce and extend the learning intention from the mini lesson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4500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Teacher spotlights children’s writing...talk about who used the strategy...what did you do first...how did it work for you?.. Did </a:t>
            </a:r>
            <a:b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</a:b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you get stuck?...when you were in the learning pit, what did you try to help you get out of the pit?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4500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Children talk about the thinking they used  in their  writing</a:t>
            </a: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