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rchitects Daughter"/>
      <p:regular r:id="rId24"/>
    </p:embeddedFont>
    <p:embeddedFont>
      <p:font typeface="Source Code Pro"/>
      <p:regular r:id="rId25"/>
      <p:bold r:id="rId26"/>
      <p:italic r:id="rId27"/>
      <p:boldItalic r:id="rId28"/>
    </p:embeddedFont>
    <p:embeddedFont>
      <p:font typeface="Shadows Into Light"/>
      <p:regular r:id="rId29"/>
    </p:embeddedFont>
    <p:embeddedFont>
      <p:font typeface="Bree Serif"/>
      <p:regular r:id="rId30"/>
    </p:embeddedFont>
    <p:embeddedFont>
      <p:font typeface="Special Elit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chitectsDaughter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SourceCodePro-boldItalic.fntdata"/><Relationship Id="rId27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hadowsIn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ialElite-regular.fntdata"/><Relationship Id="rId30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b3f91b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db3f91b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4e7b8d0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4e7b8d0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290de47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290de47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90de47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90de47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90de47b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90de47b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90de47b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290de47b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832c082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832c082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90de47b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90de47b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db3f91b3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db3f91b3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9832c0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9832c0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832c08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832c08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832c082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832c082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4e7b8d0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f4e7b8d0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4e7b8d0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4e7b8d0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90de47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90de4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90de47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90de47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f4e7b8d0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f4e7b8d0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3" y="744575"/>
            <a:ext cx="5878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adows Into Light"/>
                <a:ea typeface="Shadows Into Light"/>
                <a:cs typeface="Shadows Into Light"/>
                <a:sym typeface="Shadows Into Light"/>
              </a:rPr>
              <a:t>An Introduction to </a:t>
            </a:r>
            <a:endParaRPr sz="6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adows Into Light"/>
                <a:ea typeface="Shadows Into Light"/>
                <a:cs typeface="Shadows Into Light"/>
                <a:sym typeface="Shadows Into Light"/>
              </a:rPr>
              <a:t>Extended Projects</a:t>
            </a:r>
            <a:endParaRPr sz="6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0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90">
                <a:solidFill>
                  <a:srgbClr val="20124D"/>
                </a:solidFill>
                <a:latin typeface="Special Elite"/>
                <a:ea typeface="Special Elite"/>
                <a:cs typeface="Special Elite"/>
                <a:sym typeface="Special Elite"/>
              </a:rPr>
              <a:t>Introducing Extended Projects in Discovery to students</a:t>
            </a:r>
            <a:endParaRPr sz="2190">
              <a:solidFill>
                <a:srgbClr val="20124D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903" y="152400"/>
            <a:ext cx="2398811" cy="33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 projects can be created with different materials</a:t>
            </a:r>
            <a:endParaRPr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Cardboard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Paper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Scissors, glue,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Material/fabric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Boxes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Recycled materials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Loose parts 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832400" y="1152475"/>
            <a:ext cx="39999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Lego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Paint, crayons, pastels, charcoal, pen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Art and craft materials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Wood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Natural materials- rocks, leaves, sticks, dirt, plants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Puppets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Modelling Clay,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333700"/>
            <a:ext cx="85206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Architects Daughter"/>
                <a:ea typeface="Architects Daughter"/>
                <a:cs typeface="Architects Daughter"/>
                <a:sym typeface="Architects Daughter"/>
              </a:rPr>
              <a:t>How to do a maker project in discovery </a:t>
            </a:r>
            <a:endParaRPr sz="302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Think of an idea 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Fill in a ‘proposal’ and discuss it with your teacher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Plan what you want to make and use the design process to carry out the project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Share your finished project with an audience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46250"/>
            <a:ext cx="4527600" cy="30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Research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Projects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656875" y="398800"/>
            <a:ext cx="2106600" cy="1871400"/>
          </a:xfrm>
          <a:prstGeom prst="wedgeEllipseCallout">
            <a:avLst>
              <a:gd fmla="val -50970" name="adj1"/>
              <a:gd fmla="val 56551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do a Research project?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398800" y="2403025"/>
            <a:ext cx="1942800" cy="1697400"/>
          </a:xfrm>
          <a:prstGeom prst="wedgeEllipseCallout">
            <a:avLst>
              <a:gd fmla="val 59477" name="adj1"/>
              <a:gd fmla="val -42771" name="adj2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things could I research?</a:t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3095300" y="3394475"/>
            <a:ext cx="485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Researching </a:t>
            </a:r>
            <a:r>
              <a:rPr lang="en" sz="1800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topic or question you are really interested in</a:t>
            </a:r>
            <a:endParaRPr sz="1800">
              <a:solidFill>
                <a:schemeClr val="lt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507400" y="1625875"/>
            <a:ext cx="1820100" cy="1554300"/>
          </a:xfrm>
          <a:prstGeom prst="rect">
            <a:avLst/>
          </a:prstGeom>
          <a:solidFill>
            <a:srgbClr val="FFE599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RESEARCH</a:t>
            </a:r>
            <a:r>
              <a:rPr lang="en">
                <a:solidFill>
                  <a:schemeClr val="dk1"/>
                </a:solidFill>
              </a:rPr>
              <a:t> PROJECTS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possibilities are endless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124850" y="7158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Space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599350" y="36715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An unusual animal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082925" y="3180175"/>
            <a:ext cx="1636200" cy="821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Superheroes or a person you admire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753900" y="3719200"/>
            <a:ext cx="1636200" cy="821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Important people in history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6008725" y="31046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Food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744025" y="18070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 person or a place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344250" y="6526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Games or toys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565750" y="1942875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Music, Art, Dance, Film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289750"/>
            <a:ext cx="3629100" cy="7557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</a:t>
            </a: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esearch</a:t>
            </a: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Projects</a:t>
            </a:r>
            <a:endParaRPr sz="3600">
              <a:solidFill>
                <a:srgbClr val="0C343D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135050"/>
            <a:ext cx="3768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You can find out about your topic or your question by</a:t>
            </a:r>
            <a:r>
              <a:rPr lang="en" sz="1900">
                <a:solidFill>
                  <a:schemeClr val="dk1"/>
                </a:solidFill>
              </a:rPr>
              <a:t>: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Reading a book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Watching a video clip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Finding a website that you can read and understand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Looking at pictures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Interviewing someone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16079"/>
          <a:stretch/>
        </p:blipFill>
        <p:spPr>
          <a:xfrm>
            <a:off x="4572000" y="541463"/>
            <a:ext cx="3629027" cy="406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4356125" y="292850"/>
            <a:ext cx="44763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do a research project in discovery 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429475"/>
            <a:ext cx="3999900" cy="4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Think about what interests you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Create a question or two to guide your research 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Fill in a ‘proposal’ and discuss it with your teacher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Follow the research process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Do some finding out and record what you have learned </a:t>
            </a:r>
            <a:r>
              <a:rPr lang="en" sz="1800">
                <a:solidFill>
                  <a:srgbClr val="0000FF"/>
                </a:solidFill>
                <a:highlight>
                  <a:srgbClr val="FFFFFF"/>
                </a:highlight>
              </a:rPr>
              <a:t>in your own words</a:t>
            </a:r>
            <a:endParaRPr sz="18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Share what you know now with an audience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880450"/>
            <a:ext cx="4527602" cy="278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366875" y="292850"/>
            <a:ext cx="4465500" cy="162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78">
                <a:solidFill>
                  <a:srgbClr val="351C7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Learning how to do something you didn’t know how to do before…</a:t>
            </a:r>
            <a:endParaRPr sz="1978">
              <a:solidFill>
                <a:srgbClr val="351C7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78">
                <a:solidFill>
                  <a:srgbClr val="351C7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 learning how to get better at doing something you like is a type of research</a:t>
            </a:r>
            <a:endParaRPr sz="1978">
              <a:solidFill>
                <a:srgbClr val="351C7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241900"/>
            <a:ext cx="3999900" cy="46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This needs to be something that you can learn about and practice during Discovery</a:t>
            </a:r>
            <a:endParaRPr sz="23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For example skills like: drawing, painting, cartooning, origami, photography/filming, speaking a language, coding, knitting, </a:t>
            </a:r>
            <a:endParaRPr sz="2300">
              <a:solidFill>
                <a:srgbClr val="0000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41B47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There are some skills that are really great to learn but are better practised at home or in the playground like; cooking, different sports, gymnastics,</a:t>
            </a:r>
            <a:r>
              <a:rPr lang="en" sz="2300">
                <a:solidFill>
                  <a:srgbClr val="741B47"/>
                </a:solidFill>
              </a:rPr>
              <a:t> </a:t>
            </a:r>
            <a:endParaRPr sz="2300">
              <a:solidFill>
                <a:srgbClr val="741B4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1" y="2087948"/>
            <a:ext cx="2804125" cy="17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6505775" y="2775450"/>
            <a:ext cx="2546100" cy="22281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First you have to find out how, </a:t>
            </a:r>
            <a:r>
              <a:rPr lang="en" sz="1500">
                <a:solidFill>
                  <a:srgbClr val="38761D"/>
                </a:solidFill>
              </a:rPr>
              <a:t>(learn from someone else, watch a youtube clip, how to books),</a:t>
            </a:r>
            <a:r>
              <a:rPr lang="en" sz="1500"/>
              <a:t> then you have to practise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642450" y="330250"/>
            <a:ext cx="3871200" cy="972300"/>
          </a:xfrm>
          <a:prstGeom prst="rect">
            <a:avLst/>
          </a:prstGeom>
          <a:solidFill>
            <a:srgbClr val="EAD1D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adows Into Light"/>
                <a:ea typeface="Shadows Into Light"/>
                <a:cs typeface="Shadows Into Light"/>
                <a:sym typeface="Shadows Into Light"/>
              </a:rPr>
              <a:t>How can you share</a:t>
            </a:r>
            <a:r>
              <a:rPr lang="en" sz="2900">
                <a:latin typeface="Shadows Into Light"/>
                <a:ea typeface="Shadows Into Light"/>
                <a:cs typeface="Shadows Into Light"/>
                <a:sym typeface="Shadows Into Light"/>
              </a:rPr>
              <a:t> your information?</a:t>
            </a:r>
            <a:endParaRPr sz="29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642450" y="1464125"/>
            <a:ext cx="43008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 someone else about it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 a brochure, information book or website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a model or a visual display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a blog or a video or an animation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Give a talk or a demonstration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75" y="1052925"/>
            <a:ext cx="3871204" cy="290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555600"/>
            <a:ext cx="3646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98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Let’s get started!</a:t>
            </a:r>
            <a:endParaRPr sz="3700">
              <a:solidFill>
                <a:srgbClr val="98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389600"/>
            <a:ext cx="36465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All you need to do now is: 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Think of an idea- something you really want to make or find out, or learn to do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Discuss it with your teacher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Fill out a plan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Get started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Have Fun!</a:t>
            </a:r>
            <a:endParaRPr sz="240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00" y="180975"/>
            <a:ext cx="37814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2395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>
                <a:latin typeface="Architects Daughter"/>
                <a:ea typeface="Architects Daughter"/>
                <a:cs typeface="Architects Daughter"/>
                <a:sym typeface="Architects Daughter"/>
              </a:rPr>
              <a:t>What are extended projects?</a:t>
            </a:r>
            <a:endParaRPr sz="328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319975"/>
            <a:ext cx="3837000" cy="45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Sometimes in Discovery we have an idea or a wondering that we want to work on for longer than one session.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 of you have already been doing this when…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Something really captured your interest and you wanted to explore further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started to make something and your idea got bigger and bigger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had a question in your mind and you just wanted to find out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13" y="1799725"/>
            <a:ext cx="3551073" cy="266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13550" y="320150"/>
            <a:ext cx="4080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Sometimes 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curiosity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or good ideas just build and build and you want to keep adding and adding!</a:t>
            </a:r>
            <a:endParaRPr sz="2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21984" l="6393" r="0" t="0"/>
          <a:stretch/>
        </p:blipFill>
        <p:spPr>
          <a:xfrm>
            <a:off x="547475" y="2459925"/>
            <a:ext cx="3946675" cy="246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16763" y="297375"/>
            <a:ext cx="78999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Maybe you haven’t done this before but you would like to start now.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038" y="159142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649350" y="1374250"/>
            <a:ext cx="2075100" cy="1374900"/>
          </a:xfrm>
          <a:prstGeom prst="cloudCallout">
            <a:avLst>
              <a:gd fmla="val 68410" name="adj1"/>
              <a:gd fmla="val 75064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wonder what would happen if I…</a:t>
            </a:r>
            <a:r>
              <a:rPr lang="en" sz="1800"/>
              <a:t>?</a:t>
            </a:r>
            <a:endParaRPr sz="1800"/>
          </a:p>
        </p:txBody>
      </p:sp>
      <p:sp>
        <p:nvSpPr>
          <p:cNvPr id="79" name="Google Shape;79;p16"/>
          <p:cNvSpPr/>
          <p:nvPr/>
        </p:nvSpPr>
        <p:spPr>
          <a:xfrm>
            <a:off x="6416675" y="2927850"/>
            <a:ext cx="2075100" cy="1374900"/>
          </a:xfrm>
          <a:prstGeom prst="cloudCallout">
            <a:avLst>
              <a:gd fmla="val -66567" name="adj1"/>
              <a:gd fmla="val -27749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would really like to make ...</a:t>
            </a:r>
            <a:endParaRPr sz="1800"/>
          </a:p>
        </p:txBody>
      </p:sp>
      <p:sp>
        <p:nvSpPr>
          <p:cNvPr id="80" name="Google Shape;80;p16"/>
          <p:cNvSpPr/>
          <p:nvPr/>
        </p:nvSpPr>
        <p:spPr>
          <a:xfrm>
            <a:off x="6645100" y="1119625"/>
            <a:ext cx="2075100" cy="1374900"/>
          </a:xfrm>
          <a:prstGeom prst="cloudCallout">
            <a:avLst>
              <a:gd fmla="val -76348" name="adj1"/>
              <a:gd fmla="val 54691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am I curious about?</a:t>
            </a:r>
            <a:endParaRPr sz="1800"/>
          </a:p>
        </p:txBody>
      </p:sp>
      <p:sp>
        <p:nvSpPr>
          <p:cNvPr id="81" name="Google Shape;81;p16"/>
          <p:cNvSpPr/>
          <p:nvPr/>
        </p:nvSpPr>
        <p:spPr>
          <a:xfrm>
            <a:off x="750050" y="3334500"/>
            <a:ext cx="2075100" cy="1374900"/>
          </a:xfrm>
          <a:prstGeom prst="cloudCallout">
            <a:avLst>
              <a:gd fmla="val 66625" name="adj1"/>
              <a:gd fmla="val -46214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Discovery I would love to...</a:t>
            </a:r>
            <a:endParaRPr sz="1800"/>
          </a:p>
        </p:txBody>
      </p:sp>
      <p:sp>
        <p:nvSpPr>
          <p:cNvPr id="82" name="Google Shape;82;p16"/>
          <p:cNvSpPr/>
          <p:nvPr/>
        </p:nvSpPr>
        <p:spPr>
          <a:xfrm>
            <a:off x="3894325" y="3601500"/>
            <a:ext cx="2075100" cy="1374900"/>
          </a:xfrm>
          <a:prstGeom prst="cloudCallout">
            <a:avLst>
              <a:gd fmla="val -41339" name="adj1"/>
              <a:gd fmla="val -61928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am fascinated by...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23950" y="319975"/>
            <a:ext cx="8346300" cy="73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do I start an</a:t>
            </a:r>
            <a:r>
              <a:rPr lang="en" sz="330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extended project!</a:t>
            </a:r>
            <a:endParaRPr sz="3300"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939500" y="319975"/>
            <a:ext cx="3837000" cy="45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Think about something that really interests you or that you want to make or do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may be an idea that comes from Discovery, or an interest you have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Discuss your idea with your teacher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Make a plan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When you have finished share your project with an audience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13" y="1799725"/>
            <a:ext cx="3551073" cy="266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2830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98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Extended projects can be</a:t>
            </a:r>
            <a:endParaRPr sz="3900">
              <a:solidFill>
                <a:srgbClr val="98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8761D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8761D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Researching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a topic or question we are really interested in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9900"/>
                </a:solidFill>
                <a:latin typeface="Special Elite"/>
                <a:ea typeface="Special Elite"/>
                <a:cs typeface="Special Elite"/>
                <a:sym typeface="Special Elite"/>
              </a:rPr>
              <a:t>OR</a:t>
            </a:r>
            <a:endParaRPr sz="2300">
              <a:solidFill>
                <a:srgbClr val="FF99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  <a:latin typeface="Special Elite"/>
                <a:ea typeface="Special Elite"/>
                <a:cs typeface="Special Elite"/>
                <a:sym typeface="Special Elite"/>
              </a:rPr>
              <a:t>Designing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and </a:t>
            </a:r>
            <a:r>
              <a:rPr lang="en" sz="2300">
                <a:solidFill>
                  <a:schemeClr val="accent5"/>
                </a:solidFill>
                <a:latin typeface="Special Elite"/>
                <a:ea typeface="Special Elite"/>
                <a:cs typeface="Special Elite"/>
                <a:sym typeface="Special Elite"/>
              </a:rPr>
              <a:t>making 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something unique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Getting better at </a:t>
            </a:r>
            <a:r>
              <a:rPr lang="en" sz="2300">
                <a:solidFill>
                  <a:srgbClr val="FF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doing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something you really like, or </a:t>
            </a:r>
            <a:r>
              <a:rPr lang="en" sz="2300">
                <a:solidFill>
                  <a:srgbClr val="FF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learning to do 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something new 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400" y="152400"/>
            <a:ext cx="2792202" cy="20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0" l="0" r="0" t="31492"/>
          <a:stretch/>
        </p:blipFill>
        <p:spPr>
          <a:xfrm>
            <a:off x="6199400" y="2440546"/>
            <a:ext cx="2792198" cy="25505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846500" y="2393400"/>
            <a:ext cx="517800" cy="3798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271975" y="337975"/>
            <a:ext cx="5633700" cy="19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rgbClr val="1155CC"/>
                </a:solidFill>
                <a:latin typeface="Special Elite"/>
                <a:ea typeface="Special Elite"/>
                <a:cs typeface="Special Elite"/>
                <a:sym typeface="Special Elite"/>
              </a:rPr>
              <a:t>When you take on an extended project it is important you persist and keep at it until you complete it!</a:t>
            </a:r>
            <a:endParaRPr sz="3200"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5064" l="18429" r="14676" t="6884"/>
          <a:stretch/>
        </p:blipFill>
        <p:spPr>
          <a:xfrm>
            <a:off x="331025" y="337975"/>
            <a:ext cx="2291725" cy="34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850" y="2344924"/>
            <a:ext cx="3714575" cy="2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658550" y="2335875"/>
            <a:ext cx="1935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Even if you get into the learning pit!!!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1723050"/>
            <a:ext cx="8520600" cy="16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11">
                <a:latin typeface="Bree Serif"/>
                <a:ea typeface="Bree Serif"/>
                <a:cs typeface="Bree Serif"/>
                <a:sym typeface="Bree Serif"/>
              </a:rPr>
              <a:t>Make Projects</a:t>
            </a:r>
            <a:endParaRPr sz="471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674EA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656875" y="398800"/>
            <a:ext cx="2106600" cy="1871400"/>
          </a:xfrm>
          <a:prstGeom prst="wedgeEllipseCallout">
            <a:avLst>
              <a:gd fmla="val -50970" name="adj1"/>
              <a:gd fmla="val 56551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do a Maker project?</a:t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398800" y="2403025"/>
            <a:ext cx="1942800" cy="1697400"/>
          </a:xfrm>
          <a:prstGeom prst="wedgeEllipseCallout">
            <a:avLst>
              <a:gd fmla="val 59477" name="adj1"/>
              <a:gd fmla="val -42771" name="adj2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things could I design and make?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2991750" y="3590100"/>
            <a:ext cx="5154900" cy="461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Design and Make something unique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507400" y="1625875"/>
            <a:ext cx="1820100" cy="1554300"/>
          </a:xfrm>
          <a:prstGeom prst="rect">
            <a:avLst/>
          </a:prstGeom>
          <a:solidFill>
            <a:srgbClr val="FFE599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MAKE PROJECTS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possibilities are endless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124850" y="7158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Rube Goldberg machine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599350" y="36715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Hat or fashion item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082925" y="3180175"/>
            <a:ext cx="1636200" cy="736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Superhero city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753900" y="371920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Picture Story Book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008725" y="31046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Mural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744025" y="18070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Puppet show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344250" y="6526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Model car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65750" y="1942875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Musical instrument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