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Raleway"/>
      <p:regular r:id="rId45"/>
      <p:bold r:id="rId46"/>
      <p:italic r:id="rId47"/>
      <p:boldItalic r:id="rId48"/>
    </p:embeddedFont>
    <p:embeddedFont>
      <p:font typeface="Amatic SC"/>
      <p:regular r:id="rId49"/>
      <p:bold r:id="rId50"/>
    </p:embeddedFont>
    <p:embeddedFont>
      <p:font typeface="Source Code Pro"/>
      <p:regular r:id="rId51"/>
      <p:bold r:id="rId52"/>
      <p:italic r:id="rId53"/>
      <p:boldItalic r:id="rId54"/>
    </p:embeddedFont>
    <p:embeddedFont>
      <p:font typeface="Pacifico"/>
      <p:regular r:id="rId55"/>
    </p:embeddedFont>
    <p:embeddedFont>
      <p:font typeface="Average"/>
      <p:regular r:id="rId56"/>
    </p:embeddedFont>
    <p:embeddedFont>
      <p:font typeface="Oswald"/>
      <p:regular r:id="rId57"/>
      <p:bold r:id="rId58"/>
    </p:embeddedFont>
    <p:embeddedFont>
      <p:font typeface="Bree Serif"/>
      <p:regular r:id="rId59"/>
    </p:embeddedFont>
    <p:embeddedFont>
      <p:font typeface="Source Sans Pro"/>
      <p:regular r:id="rId60"/>
      <p:bold r:id="rId61"/>
      <p:italic r:id="rId62"/>
      <p:boldItalic r:id="rId63"/>
    </p:embeddedFont>
    <p:embeddedFont>
      <p:font typeface="Alegreya"/>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aleway-bold.fntdata"/><Relationship Id="rId45" Type="http://schemas.openxmlformats.org/officeDocument/2006/relationships/font" Target="fonts/Raleway-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Raleway-boldItalic.fntdata"/><Relationship Id="rId47" Type="http://schemas.openxmlformats.org/officeDocument/2006/relationships/font" Target="fonts/Raleway-italic.fntdata"/><Relationship Id="rId49" Type="http://schemas.openxmlformats.org/officeDocument/2006/relationships/font" Target="fonts/AmaticSC-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SourceSansPro-italic.fntdata"/><Relationship Id="rId61" Type="http://schemas.openxmlformats.org/officeDocument/2006/relationships/font" Target="fonts/SourceSansPro-bold.fntdata"/><Relationship Id="rId20" Type="http://schemas.openxmlformats.org/officeDocument/2006/relationships/slide" Target="slides/slide14.xml"/><Relationship Id="rId64" Type="http://schemas.openxmlformats.org/officeDocument/2006/relationships/font" Target="fonts/Alegreya-regular.fntdata"/><Relationship Id="rId63" Type="http://schemas.openxmlformats.org/officeDocument/2006/relationships/font" Target="fonts/SourceSansPro-boldItalic.fntdata"/><Relationship Id="rId22" Type="http://schemas.openxmlformats.org/officeDocument/2006/relationships/slide" Target="slides/slide16.xml"/><Relationship Id="rId66" Type="http://schemas.openxmlformats.org/officeDocument/2006/relationships/font" Target="fonts/Alegreya-italic.fntdata"/><Relationship Id="rId21" Type="http://schemas.openxmlformats.org/officeDocument/2006/relationships/slide" Target="slides/slide15.xml"/><Relationship Id="rId65" Type="http://schemas.openxmlformats.org/officeDocument/2006/relationships/font" Target="fonts/Alegreya-bold.fntdata"/><Relationship Id="rId24" Type="http://schemas.openxmlformats.org/officeDocument/2006/relationships/slide" Target="slides/slide18.xml"/><Relationship Id="rId23" Type="http://schemas.openxmlformats.org/officeDocument/2006/relationships/slide" Target="slides/slide17.xml"/><Relationship Id="rId67" Type="http://schemas.openxmlformats.org/officeDocument/2006/relationships/font" Target="fonts/Alegreya-boldItalic.fntdata"/><Relationship Id="rId60" Type="http://schemas.openxmlformats.org/officeDocument/2006/relationships/font" Target="fonts/SourceSansPro-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SourceCodePro-regular.fntdata"/><Relationship Id="rId50" Type="http://schemas.openxmlformats.org/officeDocument/2006/relationships/font" Target="fonts/AmaticSC-bold.fntdata"/><Relationship Id="rId53" Type="http://schemas.openxmlformats.org/officeDocument/2006/relationships/font" Target="fonts/SourceCodePro-italic.fntdata"/><Relationship Id="rId52" Type="http://schemas.openxmlformats.org/officeDocument/2006/relationships/font" Target="fonts/SourceCodePro-bold.fntdata"/><Relationship Id="rId11" Type="http://schemas.openxmlformats.org/officeDocument/2006/relationships/slide" Target="slides/slide5.xml"/><Relationship Id="rId55" Type="http://schemas.openxmlformats.org/officeDocument/2006/relationships/font" Target="fonts/Pacifico-regular.fntdata"/><Relationship Id="rId10" Type="http://schemas.openxmlformats.org/officeDocument/2006/relationships/slide" Target="slides/slide4.xml"/><Relationship Id="rId54" Type="http://schemas.openxmlformats.org/officeDocument/2006/relationships/font" Target="fonts/SourceCodePro-boldItalic.fntdata"/><Relationship Id="rId13" Type="http://schemas.openxmlformats.org/officeDocument/2006/relationships/slide" Target="slides/slide7.xml"/><Relationship Id="rId57" Type="http://schemas.openxmlformats.org/officeDocument/2006/relationships/font" Target="fonts/Oswald-regular.fntdata"/><Relationship Id="rId12" Type="http://schemas.openxmlformats.org/officeDocument/2006/relationships/slide" Target="slides/slide6.xml"/><Relationship Id="rId56" Type="http://schemas.openxmlformats.org/officeDocument/2006/relationships/font" Target="fonts/Average-regular.fntdata"/><Relationship Id="rId15" Type="http://schemas.openxmlformats.org/officeDocument/2006/relationships/slide" Target="slides/slide9.xml"/><Relationship Id="rId59" Type="http://schemas.openxmlformats.org/officeDocument/2006/relationships/font" Target="fonts/BreeSerif-regular.fntdata"/><Relationship Id="rId14" Type="http://schemas.openxmlformats.org/officeDocument/2006/relationships/slide" Target="slides/slide8.xml"/><Relationship Id="rId58" Type="http://schemas.openxmlformats.org/officeDocument/2006/relationships/font" Target="fonts/Oswald-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a93f96c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a93f96c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5a99e240c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a99e240c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5a9afeb2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5a9afeb2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5a99e240c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a99e240c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5a99e240c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a99e240c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5a99e240c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a99e240c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5a99e240c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a99e240c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ae057d2b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ae057d2b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5a99e240c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a99e240c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5a9f20da4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a9f20da4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5a9f20da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a9f20da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a93f96c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a93f96c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5a9f20da4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a9f20da4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5a9f20da4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a9f20da4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5a9f20da48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a9f20da48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5a9f20da48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a9f20da4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5a9f20da4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a9f20da4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5a9f20da48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5a9f20da48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5a9f20da4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a9f20da4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5a9f20da4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5a9f20da4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5a9f20da4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5a9f20da4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5a9f20da48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5a9f20da48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ae057d2bf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ae057d2bf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5a9f20da48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5a9f20da48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5a9f20da48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a9f20da48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5a9f20da48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a9f20da48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7e36dc11a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7e36dc11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7e36dc11a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7e36dc11a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7e36dc11a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7e36dc11a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7e36dc11a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7e36dc11a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7e36dc11a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7e36dc11a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11920e853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11920e853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a93f96cc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a93f96cc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5a93f96cc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a93f96cc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5a93f96cc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a93f96cc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5a99e240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a99e240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5a99e240c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a99e240c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5a99e240c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a99e240c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14"/>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62" name="Google Shape;62;p14"/>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p:txBody>
      </p:sp>
      <p:sp>
        <p:nvSpPr>
          <p:cNvPr id="63" name="Google Shape;63;p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sp>
        <p:nvSpPr>
          <p:cNvPr id="65" name="Google Shape;65;p15"/>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7" name="Google Shape;67;p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0" name="Google Shape;7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1" name="Google Shape;71;p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sp>
        <p:nvSpPr>
          <p:cNvPr id="73" name="Google Shape;73;p17"/>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 name="Google Shape;74;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5" name="Google Shape;75;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9" name="Google Shape;79;p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 name="Google Shape;82;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84" name="Shape 84"/>
        <p:cNvGrpSpPr/>
        <p:nvPr/>
      </p:nvGrpSpPr>
      <p:grpSpPr>
        <a:xfrm>
          <a:off x="0" y="0"/>
          <a:ext cx="0" cy="0"/>
          <a:chOff x="0" y="0"/>
          <a:chExt cx="0" cy="0"/>
        </a:xfrm>
      </p:grpSpPr>
      <p:sp>
        <p:nvSpPr>
          <p:cNvPr id="85" name="Google Shape;85;p20"/>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6" name="Google Shape;86;p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 name="Shape 87"/>
        <p:cNvGrpSpPr/>
        <p:nvPr/>
      </p:nvGrpSpPr>
      <p:grpSpPr>
        <a:xfrm>
          <a:off x="0" y="0"/>
          <a:ext cx="0" cy="0"/>
          <a:chOff x="0" y="0"/>
          <a:chExt cx="0" cy="0"/>
        </a:xfrm>
      </p:grpSpPr>
      <p:sp>
        <p:nvSpPr>
          <p:cNvPr id="88" name="Google Shape;88;p21"/>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 name="Google Shape;89;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0" name="Google Shape;90;p21"/>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91" name="Google Shape;91;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3" name="Google Shape;93;p2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None/>
              <a:defRPr sz="2100"/>
            </a:lvl1pPr>
          </a:lstStyle>
          <a:p/>
        </p:txBody>
      </p:sp>
      <p:sp>
        <p:nvSpPr>
          <p:cNvPr id="96" name="Google Shape;96;p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3"/>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rtl="0"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rtl="0"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rtl="0"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rtl="0"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rtl="0"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rtl="0"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rtl="0"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rtl="0"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100" name="Google Shape;100;p23"/>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101" name="Google Shape;101;p2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8" name="Shape 108"/>
        <p:cNvGrpSpPr/>
        <p:nvPr/>
      </p:nvGrpSpPr>
      <p:grpSpPr>
        <a:xfrm>
          <a:off x="0" y="0"/>
          <a:ext cx="0" cy="0"/>
          <a:chOff x="0" y="0"/>
          <a:chExt cx="0" cy="0"/>
        </a:xfrm>
      </p:grpSpPr>
      <p:sp>
        <p:nvSpPr>
          <p:cNvPr id="109" name="Google Shape;109;p26"/>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6"/>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11" name="Google Shape;111;p26"/>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100"/>
              <a:buNone/>
              <a:defRPr b="1" sz="2100">
                <a:solidFill>
                  <a:schemeClr val="accent1"/>
                </a:solidFill>
              </a:defRPr>
            </a:lvl1pPr>
            <a:lvl2pPr lvl="1" rtl="0" algn="ctr">
              <a:lnSpc>
                <a:spcPct val="100000"/>
              </a:lnSpc>
              <a:spcBef>
                <a:spcPts val="0"/>
              </a:spcBef>
              <a:spcAft>
                <a:spcPts val="0"/>
              </a:spcAft>
              <a:buClr>
                <a:schemeClr val="accent1"/>
              </a:buClr>
              <a:buSzPts val="2100"/>
              <a:buNone/>
              <a:defRPr b="1" sz="2100">
                <a:solidFill>
                  <a:schemeClr val="accent1"/>
                </a:solidFill>
              </a:defRPr>
            </a:lvl2pPr>
            <a:lvl3pPr lvl="2" rtl="0" algn="ctr">
              <a:lnSpc>
                <a:spcPct val="100000"/>
              </a:lnSpc>
              <a:spcBef>
                <a:spcPts val="0"/>
              </a:spcBef>
              <a:spcAft>
                <a:spcPts val="0"/>
              </a:spcAft>
              <a:buClr>
                <a:schemeClr val="accent1"/>
              </a:buClr>
              <a:buSzPts val="2100"/>
              <a:buNone/>
              <a:defRPr b="1" sz="2100">
                <a:solidFill>
                  <a:schemeClr val="accent1"/>
                </a:solidFill>
              </a:defRPr>
            </a:lvl3pPr>
            <a:lvl4pPr lvl="3" rtl="0" algn="ctr">
              <a:lnSpc>
                <a:spcPct val="100000"/>
              </a:lnSpc>
              <a:spcBef>
                <a:spcPts val="0"/>
              </a:spcBef>
              <a:spcAft>
                <a:spcPts val="0"/>
              </a:spcAft>
              <a:buClr>
                <a:schemeClr val="accent1"/>
              </a:buClr>
              <a:buSzPts val="2100"/>
              <a:buNone/>
              <a:defRPr b="1" sz="2100">
                <a:solidFill>
                  <a:schemeClr val="accent1"/>
                </a:solidFill>
              </a:defRPr>
            </a:lvl4pPr>
            <a:lvl5pPr lvl="4" rtl="0" algn="ctr">
              <a:lnSpc>
                <a:spcPct val="100000"/>
              </a:lnSpc>
              <a:spcBef>
                <a:spcPts val="0"/>
              </a:spcBef>
              <a:spcAft>
                <a:spcPts val="0"/>
              </a:spcAft>
              <a:buClr>
                <a:schemeClr val="accent1"/>
              </a:buClr>
              <a:buSzPts val="2100"/>
              <a:buNone/>
              <a:defRPr b="1" sz="2100">
                <a:solidFill>
                  <a:schemeClr val="accent1"/>
                </a:solidFill>
              </a:defRPr>
            </a:lvl5pPr>
            <a:lvl6pPr lvl="5" rtl="0" algn="ctr">
              <a:lnSpc>
                <a:spcPct val="100000"/>
              </a:lnSpc>
              <a:spcBef>
                <a:spcPts val="0"/>
              </a:spcBef>
              <a:spcAft>
                <a:spcPts val="0"/>
              </a:spcAft>
              <a:buClr>
                <a:schemeClr val="accent1"/>
              </a:buClr>
              <a:buSzPts val="2100"/>
              <a:buNone/>
              <a:defRPr b="1" sz="2100">
                <a:solidFill>
                  <a:schemeClr val="accent1"/>
                </a:solidFill>
              </a:defRPr>
            </a:lvl6pPr>
            <a:lvl7pPr lvl="6" rtl="0" algn="ctr">
              <a:lnSpc>
                <a:spcPct val="100000"/>
              </a:lnSpc>
              <a:spcBef>
                <a:spcPts val="0"/>
              </a:spcBef>
              <a:spcAft>
                <a:spcPts val="0"/>
              </a:spcAft>
              <a:buClr>
                <a:schemeClr val="accent1"/>
              </a:buClr>
              <a:buSzPts val="2100"/>
              <a:buNone/>
              <a:defRPr b="1" sz="2100">
                <a:solidFill>
                  <a:schemeClr val="accent1"/>
                </a:solidFill>
              </a:defRPr>
            </a:lvl7pPr>
            <a:lvl8pPr lvl="7" rtl="0" algn="ctr">
              <a:lnSpc>
                <a:spcPct val="100000"/>
              </a:lnSpc>
              <a:spcBef>
                <a:spcPts val="0"/>
              </a:spcBef>
              <a:spcAft>
                <a:spcPts val="0"/>
              </a:spcAft>
              <a:buClr>
                <a:schemeClr val="accent1"/>
              </a:buClr>
              <a:buSzPts val="2100"/>
              <a:buNone/>
              <a:defRPr b="1" sz="2100">
                <a:solidFill>
                  <a:schemeClr val="accent1"/>
                </a:solidFill>
              </a:defRPr>
            </a:lvl8pPr>
            <a:lvl9pPr lvl="8" rtl="0"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12" name="Google Shape;11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13" name="Shape 113"/>
        <p:cNvGrpSpPr/>
        <p:nvPr/>
      </p:nvGrpSpPr>
      <p:grpSpPr>
        <a:xfrm>
          <a:off x="0" y="0"/>
          <a:ext cx="0" cy="0"/>
          <a:chOff x="0" y="0"/>
          <a:chExt cx="0" cy="0"/>
        </a:xfrm>
      </p:grpSpPr>
      <p:sp>
        <p:nvSpPr>
          <p:cNvPr id="114" name="Google Shape;114;p27"/>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5" name="Google Shape;11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18" name="Google Shape;118;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9" name="Google Shape;11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0" name="Shape 120"/>
        <p:cNvGrpSpPr/>
        <p:nvPr/>
      </p:nvGrpSpPr>
      <p:grpSpPr>
        <a:xfrm>
          <a:off x="0" y="0"/>
          <a:ext cx="0" cy="0"/>
          <a:chOff x="0" y="0"/>
          <a:chExt cx="0" cy="0"/>
        </a:xfrm>
      </p:grpSpPr>
      <p:sp>
        <p:nvSpPr>
          <p:cNvPr id="121" name="Google Shape;121;p2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122" name="Google Shape;122;p29"/>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3" name="Google Shape;123;p29"/>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4" name="Google Shape;12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30"/>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27" name="Google Shape;12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8" name="Shape 128"/>
        <p:cNvGrpSpPr/>
        <p:nvPr/>
      </p:nvGrpSpPr>
      <p:grpSpPr>
        <a:xfrm>
          <a:off x="0" y="0"/>
          <a:ext cx="0" cy="0"/>
          <a:chOff x="0" y="0"/>
          <a:chExt cx="0" cy="0"/>
        </a:xfrm>
      </p:grpSpPr>
      <p:sp>
        <p:nvSpPr>
          <p:cNvPr id="129" name="Google Shape;129;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p:txBody>
      </p:sp>
      <p:sp>
        <p:nvSpPr>
          <p:cNvPr id="130" name="Google Shape;130;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1" name="Google Shape;13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132" name="Shape 132"/>
        <p:cNvGrpSpPr/>
        <p:nvPr/>
      </p:nvGrpSpPr>
      <p:grpSpPr>
        <a:xfrm>
          <a:off x="0" y="0"/>
          <a:ext cx="0" cy="0"/>
          <a:chOff x="0" y="0"/>
          <a:chExt cx="0" cy="0"/>
        </a:xfrm>
      </p:grpSpPr>
      <p:sp>
        <p:nvSpPr>
          <p:cNvPr id="133" name="Google Shape;133;p32"/>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
        <p:nvSpPr>
          <p:cNvPr id="134" name="Google Shape;13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sp>
        <p:nvSpPr>
          <p:cNvPr id="136" name="Google Shape;136;p33"/>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7" name="Google Shape;137;p33"/>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38" name="Google Shape;138;p33"/>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39" name="Google Shape;139;p33"/>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40" name="Google Shape;140;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accent1"/>
              </a:buClr>
              <a:buSzPts val="1800"/>
              <a:buChar char="●"/>
              <a:defRPr>
                <a:solidFill>
                  <a:schemeClr val="accent1"/>
                </a:solidFill>
                <a:highlight>
                  <a:schemeClr val="lt1"/>
                </a:highlight>
              </a:defRPr>
            </a:lvl1pPr>
            <a:lvl2pPr indent="-317500" lvl="1" marL="914400" rtl="0">
              <a:spcBef>
                <a:spcPts val="1600"/>
              </a:spcBef>
              <a:spcAft>
                <a:spcPts val="0"/>
              </a:spcAft>
              <a:buClr>
                <a:schemeClr val="accent1"/>
              </a:buClr>
              <a:buSzPts val="1400"/>
              <a:buChar char="○"/>
              <a:defRPr>
                <a:solidFill>
                  <a:schemeClr val="accent1"/>
                </a:solidFill>
                <a:highlight>
                  <a:schemeClr val="lt1"/>
                </a:highlight>
              </a:defRPr>
            </a:lvl2pPr>
            <a:lvl3pPr indent="-317500" lvl="2" marL="1371600" rtl="0">
              <a:spcBef>
                <a:spcPts val="1600"/>
              </a:spcBef>
              <a:spcAft>
                <a:spcPts val="0"/>
              </a:spcAft>
              <a:buClr>
                <a:schemeClr val="accent1"/>
              </a:buClr>
              <a:buSzPts val="1400"/>
              <a:buChar char="■"/>
              <a:defRPr>
                <a:solidFill>
                  <a:schemeClr val="accent1"/>
                </a:solidFill>
                <a:highlight>
                  <a:schemeClr val="lt1"/>
                </a:highlight>
              </a:defRPr>
            </a:lvl3pPr>
            <a:lvl4pPr indent="-317500" lvl="3" marL="1828800" rtl="0">
              <a:spcBef>
                <a:spcPts val="1600"/>
              </a:spcBef>
              <a:spcAft>
                <a:spcPts val="0"/>
              </a:spcAft>
              <a:buClr>
                <a:schemeClr val="accent1"/>
              </a:buClr>
              <a:buSzPts val="1400"/>
              <a:buChar char="●"/>
              <a:defRPr>
                <a:solidFill>
                  <a:schemeClr val="accent1"/>
                </a:solidFill>
                <a:highlight>
                  <a:schemeClr val="lt1"/>
                </a:highlight>
              </a:defRPr>
            </a:lvl4pPr>
            <a:lvl5pPr indent="-317500" lvl="4" marL="2286000" rtl="0">
              <a:spcBef>
                <a:spcPts val="1600"/>
              </a:spcBef>
              <a:spcAft>
                <a:spcPts val="0"/>
              </a:spcAft>
              <a:buClr>
                <a:schemeClr val="accent1"/>
              </a:buClr>
              <a:buSzPts val="1400"/>
              <a:buChar char="○"/>
              <a:defRPr>
                <a:solidFill>
                  <a:schemeClr val="accent1"/>
                </a:solidFill>
                <a:highlight>
                  <a:schemeClr val="lt1"/>
                </a:highlight>
              </a:defRPr>
            </a:lvl5pPr>
            <a:lvl6pPr indent="-317500" lvl="5" marL="2743200" rtl="0">
              <a:spcBef>
                <a:spcPts val="1600"/>
              </a:spcBef>
              <a:spcAft>
                <a:spcPts val="0"/>
              </a:spcAft>
              <a:buClr>
                <a:schemeClr val="accent1"/>
              </a:buClr>
              <a:buSzPts val="1400"/>
              <a:buChar char="■"/>
              <a:defRPr>
                <a:solidFill>
                  <a:schemeClr val="accent1"/>
                </a:solidFill>
                <a:highlight>
                  <a:schemeClr val="lt1"/>
                </a:highlight>
              </a:defRPr>
            </a:lvl6pPr>
            <a:lvl7pPr indent="-317500" lvl="6" marL="3200400" rtl="0">
              <a:spcBef>
                <a:spcPts val="1600"/>
              </a:spcBef>
              <a:spcAft>
                <a:spcPts val="0"/>
              </a:spcAft>
              <a:buClr>
                <a:schemeClr val="accent1"/>
              </a:buClr>
              <a:buSzPts val="1400"/>
              <a:buChar char="●"/>
              <a:defRPr>
                <a:solidFill>
                  <a:schemeClr val="accent1"/>
                </a:solidFill>
                <a:highlight>
                  <a:schemeClr val="lt1"/>
                </a:highlight>
              </a:defRPr>
            </a:lvl7pPr>
            <a:lvl8pPr indent="-317500" lvl="7" marL="3657600" rtl="0">
              <a:spcBef>
                <a:spcPts val="1600"/>
              </a:spcBef>
              <a:spcAft>
                <a:spcPts val="0"/>
              </a:spcAft>
              <a:buClr>
                <a:schemeClr val="accent1"/>
              </a:buClr>
              <a:buSzPts val="1400"/>
              <a:buChar char="○"/>
              <a:defRPr>
                <a:solidFill>
                  <a:schemeClr val="accent1"/>
                </a:solidFill>
                <a:highlight>
                  <a:schemeClr val="lt1"/>
                </a:highlight>
              </a:defRPr>
            </a:lvl8pPr>
            <a:lvl9pPr indent="-317500" lvl="8" marL="4114800" rtl="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141" name="Google Shape;141;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34"/>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144" name="Google Shape;14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5" name="Shape 145"/>
        <p:cNvGrpSpPr/>
        <p:nvPr/>
      </p:nvGrpSpPr>
      <p:grpSpPr>
        <a:xfrm>
          <a:off x="0" y="0"/>
          <a:ext cx="0" cy="0"/>
          <a:chOff x="0" y="0"/>
          <a:chExt cx="0" cy="0"/>
        </a:xfrm>
      </p:grpSpPr>
      <p:sp>
        <p:nvSpPr>
          <p:cNvPr id="146" name="Google Shape;146;p35"/>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highlight>
                  <a:schemeClr val="accent1"/>
                </a:highlight>
              </a:defRPr>
            </a:lvl1pPr>
            <a:lvl2pPr lvl="1" rtl="0" algn="ctr">
              <a:spcBef>
                <a:spcPts val="0"/>
              </a:spcBef>
              <a:spcAft>
                <a:spcPts val="0"/>
              </a:spcAft>
              <a:buClr>
                <a:schemeClr val="lt1"/>
              </a:buClr>
              <a:buSzPts val="12000"/>
              <a:buNone/>
              <a:defRPr sz="12000">
                <a:solidFill>
                  <a:schemeClr val="lt1"/>
                </a:solidFill>
                <a:highlight>
                  <a:schemeClr val="accent1"/>
                </a:highlight>
              </a:defRPr>
            </a:lvl2pPr>
            <a:lvl3pPr lvl="2" rtl="0" algn="ctr">
              <a:spcBef>
                <a:spcPts val="0"/>
              </a:spcBef>
              <a:spcAft>
                <a:spcPts val="0"/>
              </a:spcAft>
              <a:buClr>
                <a:schemeClr val="lt1"/>
              </a:buClr>
              <a:buSzPts val="12000"/>
              <a:buNone/>
              <a:defRPr sz="12000">
                <a:solidFill>
                  <a:schemeClr val="lt1"/>
                </a:solidFill>
                <a:highlight>
                  <a:schemeClr val="accent1"/>
                </a:highlight>
              </a:defRPr>
            </a:lvl3pPr>
            <a:lvl4pPr lvl="3" rtl="0" algn="ctr">
              <a:spcBef>
                <a:spcPts val="0"/>
              </a:spcBef>
              <a:spcAft>
                <a:spcPts val="0"/>
              </a:spcAft>
              <a:buClr>
                <a:schemeClr val="lt1"/>
              </a:buClr>
              <a:buSzPts val="12000"/>
              <a:buNone/>
              <a:defRPr sz="12000">
                <a:solidFill>
                  <a:schemeClr val="lt1"/>
                </a:solidFill>
                <a:highlight>
                  <a:schemeClr val="accent1"/>
                </a:highlight>
              </a:defRPr>
            </a:lvl4pPr>
            <a:lvl5pPr lvl="4" rtl="0" algn="ctr">
              <a:spcBef>
                <a:spcPts val="0"/>
              </a:spcBef>
              <a:spcAft>
                <a:spcPts val="0"/>
              </a:spcAft>
              <a:buClr>
                <a:schemeClr val="lt1"/>
              </a:buClr>
              <a:buSzPts val="12000"/>
              <a:buNone/>
              <a:defRPr sz="12000">
                <a:solidFill>
                  <a:schemeClr val="lt1"/>
                </a:solidFill>
                <a:highlight>
                  <a:schemeClr val="accent1"/>
                </a:highlight>
              </a:defRPr>
            </a:lvl5pPr>
            <a:lvl6pPr lvl="5" rtl="0" algn="ctr">
              <a:spcBef>
                <a:spcPts val="0"/>
              </a:spcBef>
              <a:spcAft>
                <a:spcPts val="0"/>
              </a:spcAft>
              <a:buClr>
                <a:schemeClr val="lt1"/>
              </a:buClr>
              <a:buSzPts val="12000"/>
              <a:buNone/>
              <a:defRPr sz="12000">
                <a:solidFill>
                  <a:schemeClr val="lt1"/>
                </a:solidFill>
                <a:highlight>
                  <a:schemeClr val="accent1"/>
                </a:highlight>
              </a:defRPr>
            </a:lvl6pPr>
            <a:lvl7pPr lvl="6" rtl="0" algn="ctr">
              <a:spcBef>
                <a:spcPts val="0"/>
              </a:spcBef>
              <a:spcAft>
                <a:spcPts val="0"/>
              </a:spcAft>
              <a:buClr>
                <a:schemeClr val="lt1"/>
              </a:buClr>
              <a:buSzPts val="12000"/>
              <a:buNone/>
              <a:defRPr sz="12000">
                <a:solidFill>
                  <a:schemeClr val="lt1"/>
                </a:solidFill>
                <a:highlight>
                  <a:schemeClr val="accent1"/>
                </a:highlight>
              </a:defRPr>
            </a:lvl7pPr>
            <a:lvl8pPr lvl="7" rtl="0" algn="ctr">
              <a:spcBef>
                <a:spcPts val="0"/>
              </a:spcBef>
              <a:spcAft>
                <a:spcPts val="0"/>
              </a:spcAft>
              <a:buClr>
                <a:schemeClr val="lt1"/>
              </a:buClr>
              <a:buSzPts val="12000"/>
              <a:buNone/>
              <a:defRPr sz="12000">
                <a:solidFill>
                  <a:schemeClr val="lt1"/>
                </a:solidFill>
                <a:highlight>
                  <a:schemeClr val="accent1"/>
                </a:highlight>
              </a:defRPr>
            </a:lvl8pPr>
            <a:lvl9pPr lvl="8" rtl="0"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147" name="Google Shape;147;p35"/>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rtl="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rtl="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rtl="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rtl="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rtl="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rtl="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rtl="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rtl="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148" name="Google Shape;14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9" name="Shape 149"/>
        <p:cNvGrpSpPr/>
        <p:nvPr/>
      </p:nvGrpSpPr>
      <p:grpSpPr>
        <a:xfrm>
          <a:off x="0" y="0"/>
          <a:ext cx="0" cy="0"/>
          <a:chOff x="0" y="0"/>
          <a:chExt cx="0" cy="0"/>
        </a:xfrm>
      </p:grpSpPr>
      <p:sp>
        <p:nvSpPr>
          <p:cNvPr id="150" name="Google Shape;150;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7" name="Google Shape;5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rtl="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58" name="Google Shape;58;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Source Sans Pro"/>
                <a:ea typeface="Source Sans Pro"/>
                <a:cs typeface="Source Sans Pro"/>
                <a:sym typeface="Source Sans Pro"/>
              </a:defRPr>
            </a:lvl1pPr>
            <a:lvl2pPr lvl="1" rtl="0" algn="r">
              <a:buNone/>
              <a:defRPr sz="1000">
                <a:solidFill>
                  <a:schemeClr val="lt2"/>
                </a:solidFill>
                <a:latin typeface="Source Sans Pro"/>
                <a:ea typeface="Source Sans Pro"/>
                <a:cs typeface="Source Sans Pro"/>
                <a:sym typeface="Source Sans Pro"/>
              </a:defRPr>
            </a:lvl2pPr>
            <a:lvl3pPr lvl="2" rtl="0" algn="r">
              <a:buNone/>
              <a:defRPr sz="1000">
                <a:solidFill>
                  <a:schemeClr val="lt2"/>
                </a:solidFill>
                <a:latin typeface="Source Sans Pro"/>
                <a:ea typeface="Source Sans Pro"/>
                <a:cs typeface="Source Sans Pro"/>
                <a:sym typeface="Source Sans Pro"/>
              </a:defRPr>
            </a:lvl3pPr>
            <a:lvl4pPr lvl="3" rtl="0" algn="r">
              <a:buNone/>
              <a:defRPr sz="1000">
                <a:solidFill>
                  <a:schemeClr val="lt2"/>
                </a:solidFill>
                <a:latin typeface="Source Sans Pro"/>
                <a:ea typeface="Source Sans Pro"/>
                <a:cs typeface="Source Sans Pro"/>
                <a:sym typeface="Source Sans Pro"/>
              </a:defRPr>
            </a:lvl4pPr>
            <a:lvl5pPr lvl="4" rtl="0" algn="r">
              <a:buNone/>
              <a:defRPr sz="1000">
                <a:solidFill>
                  <a:schemeClr val="lt2"/>
                </a:solidFill>
                <a:latin typeface="Source Sans Pro"/>
                <a:ea typeface="Source Sans Pro"/>
                <a:cs typeface="Source Sans Pro"/>
                <a:sym typeface="Source Sans Pro"/>
              </a:defRPr>
            </a:lvl5pPr>
            <a:lvl6pPr lvl="5" rtl="0" algn="r">
              <a:buNone/>
              <a:defRPr sz="1000">
                <a:solidFill>
                  <a:schemeClr val="lt2"/>
                </a:solidFill>
                <a:latin typeface="Source Sans Pro"/>
                <a:ea typeface="Source Sans Pro"/>
                <a:cs typeface="Source Sans Pro"/>
                <a:sym typeface="Source Sans Pro"/>
              </a:defRPr>
            </a:lvl6pPr>
            <a:lvl7pPr lvl="6" rtl="0" algn="r">
              <a:buNone/>
              <a:defRPr sz="1000">
                <a:solidFill>
                  <a:schemeClr val="lt2"/>
                </a:solidFill>
                <a:latin typeface="Source Sans Pro"/>
                <a:ea typeface="Source Sans Pro"/>
                <a:cs typeface="Source Sans Pro"/>
                <a:sym typeface="Source Sans Pro"/>
              </a:defRPr>
            </a:lvl7pPr>
            <a:lvl8pPr lvl="7" rtl="0" algn="r">
              <a:buNone/>
              <a:defRPr sz="1000">
                <a:solidFill>
                  <a:schemeClr val="lt2"/>
                </a:solidFill>
                <a:latin typeface="Source Sans Pro"/>
                <a:ea typeface="Source Sans Pro"/>
                <a:cs typeface="Source Sans Pro"/>
                <a:sym typeface="Source Sans Pro"/>
              </a:defRPr>
            </a:lvl8pPr>
            <a:lvl9pPr lvl="8" rtl="0"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104" name="Shape 104"/>
        <p:cNvGrpSpPr/>
        <p:nvPr/>
      </p:nvGrpSpPr>
      <p:grpSpPr>
        <a:xfrm>
          <a:off x="0" y="0"/>
          <a:ext cx="0" cy="0"/>
          <a:chOff x="0" y="0"/>
          <a:chExt cx="0" cy="0"/>
        </a:xfrm>
      </p:grpSpPr>
      <p:sp>
        <p:nvSpPr>
          <p:cNvPr id="105" name="Google Shape;105;p25"/>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106" name="Google Shape;106;p25"/>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107" name="Google Shape;10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Source Code Pro"/>
                <a:ea typeface="Source Code Pro"/>
                <a:cs typeface="Source Code Pro"/>
                <a:sym typeface="Source Code Pro"/>
              </a:defRPr>
            </a:lvl1pPr>
            <a:lvl2pPr lvl="1" rtl="0" algn="r">
              <a:buNone/>
              <a:defRPr sz="1000">
                <a:solidFill>
                  <a:schemeClr val="accent1"/>
                </a:solidFill>
                <a:latin typeface="Source Code Pro"/>
                <a:ea typeface="Source Code Pro"/>
                <a:cs typeface="Source Code Pro"/>
                <a:sym typeface="Source Code Pro"/>
              </a:defRPr>
            </a:lvl2pPr>
            <a:lvl3pPr lvl="2" rtl="0" algn="r">
              <a:buNone/>
              <a:defRPr sz="1000">
                <a:solidFill>
                  <a:schemeClr val="accent1"/>
                </a:solidFill>
                <a:latin typeface="Source Code Pro"/>
                <a:ea typeface="Source Code Pro"/>
                <a:cs typeface="Source Code Pro"/>
                <a:sym typeface="Source Code Pro"/>
              </a:defRPr>
            </a:lvl3pPr>
            <a:lvl4pPr lvl="3" rtl="0" algn="r">
              <a:buNone/>
              <a:defRPr sz="1000">
                <a:solidFill>
                  <a:schemeClr val="accent1"/>
                </a:solidFill>
                <a:latin typeface="Source Code Pro"/>
                <a:ea typeface="Source Code Pro"/>
                <a:cs typeface="Source Code Pro"/>
                <a:sym typeface="Source Code Pro"/>
              </a:defRPr>
            </a:lvl4pPr>
            <a:lvl5pPr lvl="4" rtl="0" algn="r">
              <a:buNone/>
              <a:defRPr sz="1000">
                <a:solidFill>
                  <a:schemeClr val="accent1"/>
                </a:solidFill>
                <a:latin typeface="Source Code Pro"/>
                <a:ea typeface="Source Code Pro"/>
                <a:cs typeface="Source Code Pro"/>
                <a:sym typeface="Source Code Pro"/>
              </a:defRPr>
            </a:lvl5pPr>
            <a:lvl6pPr lvl="5" rtl="0" algn="r">
              <a:buNone/>
              <a:defRPr sz="1000">
                <a:solidFill>
                  <a:schemeClr val="accent1"/>
                </a:solidFill>
                <a:latin typeface="Source Code Pro"/>
                <a:ea typeface="Source Code Pro"/>
                <a:cs typeface="Source Code Pro"/>
                <a:sym typeface="Source Code Pro"/>
              </a:defRPr>
            </a:lvl6pPr>
            <a:lvl7pPr lvl="6" rtl="0" algn="r">
              <a:buNone/>
              <a:defRPr sz="1000">
                <a:solidFill>
                  <a:schemeClr val="accent1"/>
                </a:solidFill>
                <a:latin typeface="Source Code Pro"/>
                <a:ea typeface="Source Code Pro"/>
                <a:cs typeface="Source Code Pro"/>
                <a:sym typeface="Source Code Pro"/>
              </a:defRPr>
            </a:lvl7pPr>
            <a:lvl8pPr lvl="7" rtl="0" algn="r">
              <a:buNone/>
              <a:defRPr sz="1000">
                <a:solidFill>
                  <a:schemeClr val="accent1"/>
                </a:solidFill>
                <a:latin typeface="Source Code Pro"/>
                <a:ea typeface="Source Code Pro"/>
                <a:cs typeface="Source Code Pro"/>
                <a:sym typeface="Source Code Pro"/>
              </a:defRPr>
            </a:lvl8pPr>
            <a:lvl9pPr lvl="8" rtl="0"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hyperlink" Target="http://www.toptrenz.com" TargetMode="External"/><Relationship Id="rId4" Type="http://schemas.openxmlformats.org/officeDocument/2006/relationships/hyperlink" Target="http://www.pinterest.com" TargetMode="External"/><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8.png"/><Relationship Id="rId8"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28.jpg"/><Relationship Id="rId4" Type="http://schemas.openxmlformats.org/officeDocument/2006/relationships/image" Target="../media/image6.jpg"/><Relationship Id="rId5"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4.png"/><Relationship Id="rId5"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hyperlink" Target="https://www.deborahvietri.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spencerauthor.com/design-thinking/" TargetMode="External"/><Relationship Id="rId4" Type="http://schemas.openxmlformats.org/officeDocument/2006/relationships/hyperlink" Target="http://www.spencerauthor.com/10-things-happen-students-engage-project-based-learn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7"/>
          <p:cNvSpPr txBox="1"/>
          <p:nvPr>
            <p:ph type="title"/>
          </p:nvPr>
        </p:nvSpPr>
        <p:spPr>
          <a:xfrm>
            <a:off x="4578600" y="654075"/>
            <a:ext cx="3945000" cy="377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70C9A2"/>
                </a:solidFill>
              </a:rPr>
              <a:t>Makeknowdoact </a:t>
            </a:r>
            <a:endParaRPr>
              <a:solidFill>
                <a:srgbClr val="70C9A2"/>
              </a:solidFill>
            </a:endParaRPr>
          </a:p>
          <a:p>
            <a:pPr indent="0" lvl="0" marL="0" rtl="0" algn="ctr">
              <a:spcBef>
                <a:spcPts val="0"/>
              </a:spcBef>
              <a:spcAft>
                <a:spcPts val="0"/>
              </a:spcAft>
              <a:buNone/>
            </a:pPr>
            <a:r>
              <a:t/>
            </a:r>
            <a:endParaRPr sz="2400"/>
          </a:p>
          <a:p>
            <a:pPr indent="0" lvl="0" marL="0" rtl="0" algn="ctr">
              <a:spcBef>
                <a:spcPts val="0"/>
              </a:spcBef>
              <a:spcAft>
                <a:spcPts val="0"/>
              </a:spcAft>
              <a:buNone/>
            </a:pPr>
            <a:r>
              <a:rPr lang="en" sz="2400">
                <a:solidFill>
                  <a:srgbClr val="CC5B2B"/>
                </a:solidFill>
              </a:rPr>
              <a:t>27th May 2019</a:t>
            </a:r>
            <a:endParaRPr sz="2400">
              <a:solidFill>
                <a:srgbClr val="CC5B2B"/>
              </a:solidFill>
            </a:endParaRPr>
          </a:p>
          <a:p>
            <a:pPr indent="0" lvl="0" marL="0" rtl="0" algn="ctr">
              <a:spcBef>
                <a:spcPts val="0"/>
              </a:spcBef>
              <a:spcAft>
                <a:spcPts val="0"/>
              </a:spcAft>
              <a:buNone/>
            </a:pPr>
            <a:r>
              <a:t/>
            </a:r>
            <a:endParaRPr sz="2400"/>
          </a:p>
          <a:p>
            <a:pPr indent="0" lvl="0" marL="0" rtl="0" algn="ctr">
              <a:spcBef>
                <a:spcPts val="0"/>
              </a:spcBef>
              <a:spcAft>
                <a:spcPts val="0"/>
              </a:spcAft>
              <a:buNone/>
            </a:pPr>
            <a:r>
              <a:rPr lang="en" sz="1600">
                <a:solidFill>
                  <a:srgbClr val="F1C232"/>
                </a:solidFill>
                <a:latin typeface="Source Code Pro"/>
                <a:ea typeface="Source Code Pro"/>
                <a:cs typeface="Source Code Pro"/>
                <a:sym typeface="Source Code Pro"/>
              </a:rPr>
              <a:t>How can we support and challenge students to develop as capable learners and how can we assess their progress?</a:t>
            </a:r>
            <a:endParaRPr sz="2400">
              <a:solidFill>
                <a:srgbClr val="F1C232"/>
              </a:solidFill>
              <a:latin typeface="Source Code Pro"/>
              <a:ea typeface="Source Code Pro"/>
              <a:cs typeface="Source Code Pro"/>
              <a:sym typeface="Source Code Pro"/>
            </a:endParaRPr>
          </a:p>
        </p:txBody>
      </p:sp>
      <p:pic>
        <p:nvPicPr>
          <p:cNvPr id="156" name="Google Shape;156;p37"/>
          <p:cNvPicPr preferRelativeResize="0"/>
          <p:nvPr/>
        </p:nvPicPr>
        <p:blipFill>
          <a:blip r:embed="rId3">
            <a:alphaModFix/>
          </a:blip>
          <a:stretch>
            <a:fillRect/>
          </a:stretch>
        </p:blipFill>
        <p:spPr>
          <a:xfrm>
            <a:off x="558725" y="260738"/>
            <a:ext cx="3316250" cy="4562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46"/>
          <p:cNvPicPr preferRelativeResize="0"/>
          <p:nvPr/>
        </p:nvPicPr>
        <p:blipFill>
          <a:blip r:embed="rId3">
            <a:alphaModFix/>
          </a:blip>
          <a:stretch>
            <a:fillRect/>
          </a:stretch>
        </p:blipFill>
        <p:spPr>
          <a:xfrm>
            <a:off x="122650" y="568650"/>
            <a:ext cx="5604150" cy="3920775"/>
          </a:xfrm>
          <a:prstGeom prst="rect">
            <a:avLst/>
          </a:prstGeom>
          <a:noFill/>
          <a:ln>
            <a:noFill/>
          </a:ln>
        </p:spPr>
      </p:pic>
      <p:sp>
        <p:nvSpPr>
          <p:cNvPr id="212" name="Google Shape;212;p46"/>
          <p:cNvSpPr txBox="1"/>
          <p:nvPr/>
        </p:nvSpPr>
        <p:spPr>
          <a:xfrm>
            <a:off x="5726800" y="158575"/>
            <a:ext cx="3252000" cy="46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9900FF"/>
                </a:solidFill>
                <a:latin typeface="Trebuchet MS"/>
                <a:ea typeface="Trebuchet MS"/>
                <a:cs typeface="Trebuchet MS"/>
                <a:sym typeface="Trebuchet MS"/>
              </a:rPr>
              <a:t>What do good researchers do?</a:t>
            </a:r>
            <a:endParaRPr sz="1800">
              <a:solidFill>
                <a:srgbClr val="9900FF"/>
              </a:solidFill>
              <a:latin typeface="Trebuchet MS"/>
              <a:ea typeface="Trebuchet MS"/>
              <a:cs typeface="Trebuchet MS"/>
              <a:sym typeface="Trebuchet MS"/>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Interested in the world around them</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Curious and ask questions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Seek answers and solutions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Judge what is relevant and accurate information</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Record information in their own words</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Use what they have found out to create something original</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n">
                <a:latin typeface="Source Code Pro"/>
                <a:ea typeface="Source Code Pro"/>
                <a:cs typeface="Source Code Pro"/>
                <a:sym typeface="Source Code Pro"/>
              </a:rPr>
              <a:t>Share what they have discovered with a real audience</a:t>
            </a:r>
            <a:endParaRPr>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6" name="Shape 216"/>
        <p:cNvGrpSpPr/>
        <p:nvPr/>
      </p:nvGrpSpPr>
      <p:grpSpPr>
        <a:xfrm>
          <a:off x="0" y="0"/>
          <a:ext cx="0" cy="0"/>
          <a:chOff x="0" y="0"/>
          <a:chExt cx="0" cy="0"/>
        </a:xfrm>
      </p:grpSpPr>
      <p:pic>
        <p:nvPicPr>
          <p:cNvPr id="217" name="Google Shape;217;p47"/>
          <p:cNvPicPr preferRelativeResize="0"/>
          <p:nvPr/>
        </p:nvPicPr>
        <p:blipFill>
          <a:blip r:embed="rId3">
            <a:alphaModFix/>
          </a:blip>
          <a:stretch>
            <a:fillRect/>
          </a:stretch>
        </p:blipFill>
        <p:spPr>
          <a:xfrm>
            <a:off x="1946175" y="112750"/>
            <a:ext cx="4838700" cy="4838700"/>
          </a:xfrm>
          <a:prstGeom prst="rect">
            <a:avLst/>
          </a:prstGeom>
          <a:noFill/>
          <a:ln>
            <a:noFill/>
          </a:ln>
        </p:spPr>
      </p:pic>
      <p:sp>
        <p:nvSpPr>
          <p:cNvPr id="218" name="Google Shape;218;p47"/>
          <p:cNvSpPr txBox="1"/>
          <p:nvPr/>
        </p:nvSpPr>
        <p:spPr>
          <a:xfrm>
            <a:off x="7056200" y="3894800"/>
            <a:ext cx="1813500" cy="8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verage"/>
                <a:ea typeface="Average"/>
                <a:cs typeface="Average"/>
                <a:sym typeface="Average"/>
              </a:rPr>
              <a:t>John Spencer and </a:t>
            </a:r>
            <a:endParaRPr>
              <a:latin typeface="Average"/>
              <a:ea typeface="Average"/>
              <a:cs typeface="Average"/>
              <a:sym typeface="Average"/>
            </a:endParaRPr>
          </a:p>
          <a:p>
            <a:pPr indent="0" lvl="0" marL="0" rtl="0" algn="l">
              <a:spcBef>
                <a:spcPts val="0"/>
              </a:spcBef>
              <a:spcAft>
                <a:spcPts val="0"/>
              </a:spcAft>
              <a:buNone/>
            </a:pPr>
            <a:r>
              <a:rPr lang="en">
                <a:latin typeface="Average"/>
                <a:ea typeface="Average"/>
                <a:cs typeface="Average"/>
                <a:sym typeface="Average"/>
              </a:rPr>
              <a:t>A. J. Juliani</a:t>
            </a:r>
            <a:endParaRPr>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8"/>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Ask tons of questions</a:t>
            </a:r>
            <a:endParaRPr/>
          </a:p>
        </p:txBody>
      </p:sp>
      <p:sp>
        <p:nvSpPr>
          <p:cNvPr id="224" name="Google Shape;224;p48"/>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9900"/>
                </a:solidFill>
              </a:rPr>
              <a:t>I wonder sprints….</a:t>
            </a:r>
            <a:endParaRPr>
              <a:solidFill>
                <a:srgbClr val="FF9900"/>
              </a:solidFill>
            </a:endParaRPr>
          </a:p>
          <a:p>
            <a:pPr indent="0" lvl="0" marL="0" rtl="0" algn="ctr">
              <a:spcBef>
                <a:spcPts val="0"/>
              </a:spcBef>
              <a:spcAft>
                <a:spcPts val="0"/>
              </a:spcAft>
              <a:buNone/>
            </a:pPr>
            <a:r>
              <a:t/>
            </a:r>
            <a:endParaRPr/>
          </a:p>
          <a:p>
            <a:pPr indent="0" lvl="0" marL="0" rtl="0" algn="ctr">
              <a:spcBef>
                <a:spcPts val="0"/>
              </a:spcBef>
              <a:spcAft>
                <a:spcPts val="0"/>
              </a:spcAft>
              <a:buNone/>
            </a:pPr>
            <a:r>
              <a:rPr lang="en"/>
              <a:t>Questioning and researching</a:t>
            </a:r>
            <a:endParaRPr/>
          </a:p>
        </p:txBody>
      </p:sp>
      <p:sp>
        <p:nvSpPr>
          <p:cNvPr id="225" name="Google Shape;225;p48"/>
          <p:cNvSpPr txBox="1"/>
          <p:nvPr>
            <p:ph idx="2" type="body"/>
          </p:nvPr>
        </p:nvSpPr>
        <p:spPr>
          <a:xfrm>
            <a:off x="4939500" y="426150"/>
            <a:ext cx="3837000" cy="433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0000"/>
                </a:solidFill>
              </a:rPr>
              <a:t>What questions/wonderings are in your head?</a:t>
            </a:r>
            <a:r>
              <a:rPr lang="en" sz="2400"/>
              <a:t> </a:t>
            </a:r>
            <a:endParaRPr sz="2400"/>
          </a:p>
          <a:p>
            <a:pPr indent="0" lvl="0" marL="0" rtl="0" algn="l">
              <a:spcBef>
                <a:spcPts val="1600"/>
              </a:spcBef>
              <a:spcAft>
                <a:spcPts val="0"/>
              </a:spcAft>
              <a:buNone/>
            </a:pPr>
            <a:r>
              <a:rPr lang="en"/>
              <a:t>(5 mins no talking!!!)</a:t>
            </a:r>
            <a:endParaRPr/>
          </a:p>
          <a:p>
            <a:pPr indent="0" lvl="0" marL="0" rtl="0" algn="l">
              <a:spcBef>
                <a:spcPts val="1600"/>
              </a:spcBef>
              <a:spcAft>
                <a:spcPts val="0"/>
              </a:spcAft>
              <a:buNone/>
            </a:pPr>
            <a:r>
              <a:rPr lang="en"/>
              <a:t>Scaffold:</a:t>
            </a:r>
            <a:endParaRPr/>
          </a:p>
          <a:p>
            <a:pPr indent="0" lvl="0" marL="457200" rtl="0" algn="l">
              <a:spcBef>
                <a:spcPts val="1600"/>
              </a:spcBef>
              <a:spcAft>
                <a:spcPts val="0"/>
              </a:spcAft>
              <a:buNone/>
            </a:pPr>
            <a:r>
              <a:rPr lang="en"/>
              <a:t>What are you really interested in?</a:t>
            </a:r>
            <a:endParaRPr/>
          </a:p>
          <a:p>
            <a:pPr indent="0" lvl="0" marL="457200" rtl="0" algn="l">
              <a:spcBef>
                <a:spcPts val="1600"/>
              </a:spcBef>
              <a:spcAft>
                <a:spcPts val="0"/>
              </a:spcAft>
              <a:buNone/>
            </a:pPr>
            <a:r>
              <a:rPr lang="en"/>
              <a:t>What has sparked your curiosity recently?</a:t>
            </a:r>
            <a:endParaRPr/>
          </a:p>
          <a:p>
            <a:pPr indent="0" lvl="0" marL="457200" rtl="0" algn="l">
              <a:spcBef>
                <a:spcPts val="1600"/>
              </a:spcBef>
              <a:spcAft>
                <a:spcPts val="1600"/>
              </a:spcAft>
              <a:buNone/>
            </a:pPr>
            <a:r>
              <a:rPr lang="en"/>
              <a:t>What’s bothering you?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229" name="Shape 229"/>
        <p:cNvGrpSpPr/>
        <p:nvPr/>
      </p:nvGrpSpPr>
      <p:grpSpPr>
        <a:xfrm>
          <a:off x="0" y="0"/>
          <a:ext cx="0" cy="0"/>
          <a:chOff x="0" y="0"/>
          <a:chExt cx="0" cy="0"/>
        </a:xfrm>
      </p:grpSpPr>
      <p:sp>
        <p:nvSpPr>
          <p:cNvPr id="230" name="Google Shape;230;p49"/>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In groups of 4:</a:t>
            </a:r>
            <a:endParaRPr sz="3000"/>
          </a:p>
          <a:p>
            <a:pPr indent="0" lvl="0" marL="0" rtl="0" algn="l">
              <a:spcBef>
                <a:spcPts val="0"/>
              </a:spcBef>
              <a:spcAft>
                <a:spcPts val="0"/>
              </a:spcAft>
              <a:buNone/>
            </a:pPr>
            <a:r>
              <a:t/>
            </a:r>
            <a:endParaRPr sz="2400">
              <a:latin typeface="Alegreya"/>
              <a:ea typeface="Alegreya"/>
              <a:cs typeface="Alegreya"/>
              <a:sym typeface="Alegreya"/>
            </a:endParaRPr>
          </a:p>
          <a:p>
            <a:pPr indent="0" lvl="0" marL="0" rtl="0" algn="l">
              <a:spcBef>
                <a:spcPts val="0"/>
              </a:spcBef>
              <a:spcAft>
                <a:spcPts val="0"/>
              </a:spcAft>
              <a:buNone/>
            </a:pPr>
            <a:r>
              <a:rPr lang="en" sz="2400">
                <a:latin typeface="Alegreya"/>
                <a:ea typeface="Alegreya"/>
                <a:cs typeface="Alegreya"/>
                <a:sym typeface="Alegreya"/>
              </a:rPr>
              <a:t>Questions that </a:t>
            </a:r>
            <a:endParaRPr sz="2400">
              <a:latin typeface="Alegreya"/>
              <a:ea typeface="Alegreya"/>
              <a:cs typeface="Alegreya"/>
              <a:sym typeface="Alegreya"/>
            </a:endParaRPr>
          </a:p>
          <a:p>
            <a:pPr indent="-342900" lvl="0" marL="457200" rtl="0" algn="l">
              <a:spcBef>
                <a:spcPts val="0"/>
              </a:spcBef>
              <a:spcAft>
                <a:spcPts val="0"/>
              </a:spcAft>
              <a:buSzPts val="1800"/>
              <a:buFont typeface="Alegreya"/>
              <a:buChar char="●"/>
            </a:pPr>
            <a:r>
              <a:rPr lang="en" sz="2400">
                <a:latin typeface="Alegreya"/>
                <a:ea typeface="Alegreya"/>
                <a:cs typeface="Alegreya"/>
                <a:sym typeface="Alegreya"/>
              </a:rPr>
              <a:t>Are factual or able to be researched</a:t>
            </a:r>
            <a:endParaRPr sz="2400">
              <a:latin typeface="Alegreya"/>
              <a:ea typeface="Alegreya"/>
              <a:cs typeface="Alegreya"/>
              <a:sym typeface="Alegreya"/>
            </a:endParaRPr>
          </a:p>
          <a:p>
            <a:pPr indent="-342900" lvl="0" marL="457200" rtl="0" algn="l">
              <a:spcBef>
                <a:spcPts val="0"/>
              </a:spcBef>
              <a:spcAft>
                <a:spcPts val="0"/>
              </a:spcAft>
              <a:buSzPts val="1800"/>
              <a:buFont typeface="Alegreya"/>
              <a:buChar char="●"/>
            </a:pPr>
            <a:r>
              <a:rPr lang="en" sz="2400">
                <a:latin typeface="Alegreya"/>
                <a:ea typeface="Alegreya"/>
                <a:cs typeface="Alegreya"/>
                <a:sym typeface="Alegreya"/>
              </a:rPr>
              <a:t>Are interesting/challenging (you don’t already know the answer to)</a:t>
            </a:r>
            <a:endParaRPr sz="2400">
              <a:latin typeface="Alegreya"/>
              <a:ea typeface="Alegreya"/>
              <a:cs typeface="Alegreya"/>
              <a:sym typeface="Alegreya"/>
            </a:endParaRPr>
          </a:p>
          <a:p>
            <a:pPr indent="-342900" lvl="0" marL="457200" rtl="0" algn="l">
              <a:spcBef>
                <a:spcPts val="0"/>
              </a:spcBef>
              <a:spcAft>
                <a:spcPts val="0"/>
              </a:spcAft>
              <a:buSzPts val="1800"/>
              <a:buFont typeface="Alegreya"/>
              <a:buChar char="●"/>
            </a:pPr>
            <a:r>
              <a:rPr lang="en" sz="2400">
                <a:latin typeface="Alegreya"/>
                <a:ea typeface="Alegreya"/>
                <a:cs typeface="Alegreya"/>
                <a:sym typeface="Alegreya"/>
              </a:rPr>
              <a:t>Relevant (worth knowing)</a:t>
            </a:r>
            <a:endParaRPr sz="2400">
              <a:latin typeface="Alegreya"/>
              <a:ea typeface="Alegreya"/>
              <a:cs typeface="Alegreya"/>
              <a:sym typeface="Alegreya"/>
            </a:endParaRPr>
          </a:p>
          <a:p>
            <a:pPr indent="-342900" lvl="0" marL="457200" rtl="0" algn="l">
              <a:spcBef>
                <a:spcPts val="0"/>
              </a:spcBef>
              <a:spcAft>
                <a:spcPts val="0"/>
              </a:spcAft>
              <a:buSzPts val="1800"/>
              <a:buFont typeface="Alegreya"/>
              <a:buChar char="●"/>
            </a:pPr>
            <a:r>
              <a:rPr lang="en" sz="2400">
                <a:latin typeface="Alegreya"/>
                <a:ea typeface="Alegreya"/>
                <a:cs typeface="Alegreya"/>
                <a:sym typeface="Alegreya"/>
              </a:rPr>
              <a:t>Quality control </a:t>
            </a:r>
            <a:r>
              <a:rPr lang="en" sz="2400">
                <a:latin typeface="Alegreya"/>
                <a:ea typeface="Alegreya"/>
                <a:cs typeface="Alegreya"/>
                <a:sym typeface="Alegreya"/>
              </a:rPr>
              <a:t> (not too big not too small)</a:t>
            </a:r>
            <a:endParaRPr sz="2400">
              <a:latin typeface="Alegreya"/>
              <a:ea typeface="Alegreya"/>
              <a:cs typeface="Alegreya"/>
              <a:sym typeface="Alegreya"/>
            </a:endParaRPr>
          </a:p>
          <a:p>
            <a:pPr indent="0" lvl="0" marL="457200" rtl="0" algn="l">
              <a:spcBef>
                <a:spcPts val="0"/>
              </a:spcBef>
              <a:spcAft>
                <a:spcPts val="0"/>
              </a:spcAft>
              <a:buNone/>
            </a:pPr>
            <a:r>
              <a:t/>
            </a:r>
            <a:endParaRPr sz="2400">
              <a:latin typeface="Alegreya"/>
              <a:ea typeface="Alegreya"/>
              <a:cs typeface="Alegreya"/>
              <a:sym typeface="Alegreya"/>
            </a:endParaRPr>
          </a:p>
          <a:p>
            <a:pPr indent="-342900" lvl="0" marL="457200" rtl="0" algn="l">
              <a:spcBef>
                <a:spcPts val="0"/>
              </a:spcBef>
              <a:spcAft>
                <a:spcPts val="0"/>
              </a:spcAft>
              <a:buClr>
                <a:srgbClr val="9900FF"/>
              </a:buClr>
              <a:buSzPts val="1800"/>
              <a:buFont typeface="Alegreya"/>
              <a:buChar char="●"/>
            </a:pPr>
            <a:r>
              <a:rPr lang="en" sz="2400">
                <a:solidFill>
                  <a:srgbClr val="9900FF"/>
                </a:solidFill>
                <a:latin typeface="Alegreya"/>
                <a:ea typeface="Alegreya"/>
                <a:cs typeface="Alegreya"/>
                <a:sym typeface="Alegreya"/>
              </a:rPr>
              <a:t>On topic (if teacher initiated inquiry)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0"/>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Learning Walk</a:t>
            </a:r>
            <a:endParaRPr/>
          </a:p>
        </p:txBody>
      </p:sp>
      <p:sp>
        <p:nvSpPr>
          <p:cNvPr id="236" name="Google Shape;236;p50"/>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Setting the context</a:t>
            </a:r>
            <a:endParaRPr/>
          </a:p>
        </p:txBody>
      </p:sp>
      <p:sp>
        <p:nvSpPr>
          <p:cNvPr id="237" name="Google Shape;237;p50"/>
          <p:cNvSpPr txBox="1"/>
          <p:nvPr>
            <p:ph idx="2" type="body"/>
          </p:nvPr>
        </p:nvSpPr>
        <p:spPr>
          <a:xfrm>
            <a:off x="4939500" y="284175"/>
            <a:ext cx="3837000" cy="466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are we looking for?</a:t>
            </a:r>
            <a:endParaRPr/>
          </a:p>
          <a:p>
            <a:pPr indent="0" lvl="0" marL="0" rtl="0" algn="l">
              <a:spcBef>
                <a:spcPts val="1600"/>
              </a:spcBef>
              <a:spcAft>
                <a:spcPts val="0"/>
              </a:spcAft>
              <a:buNone/>
            </a:pPr>
            <a:r>
              <a:rPr lang="en"/>
              <a:t>How are the students developing as independent learners from Years 3-6?</a:t>
            </a:r>
            <a:endParaRPr/>
          </a:p>
          <a:p>
            <a:pPr indent="-342900" lvl="0" marL="457200" rtl="0" algn="l">
              <a:spcBef>
                <a:spcPts val="1600"/>
              </a:spcBef>
              <a:spcAft>
                <a:spcPts val="0"/>
              </a:spcAft>
              <a:buSzPts val="1800"/>
              <a:buChar char="●"/>
            </a:pPr>
            <a:r>
              <a:rPr lang="en"/>
              <a:t>Types of ‘projects’ they take on</a:t>
            </a:r>
            <a:endParaRPr/>
          </a:p>
          <a:p>
            <a:pPr indent="-342900" lvl="0" marL="457200" rtl="0" algn="l">
              <a:spcBef>
                <a:spcPts val="0"/>
              </a:spcBef>
              <a:spcAft>
                <a:spcPts val="0"/>
              </a:spcAft>
              <a:buSzPts val="1800"/>
              <a:buChar char="●"/>
            </a:pPr>
            <a:r>
              <a:rPr lang="en"/>
              <a:t>Depth of challenge/rigour</a:t>
            </a:r>
            <a:endParaRPr/>
          </a:p>
          <a:p>
            <a:pPr indent="-342900" lvl="0" marL="457200" rtl="0" algn="l">
              <a:spcBef>
                <a:spcPts val="0"/>
              </a:spcBef>
              <a:spcAft>
                <a:spcPts val="0"/>
              </a:spcAft>
              <a:buSzPts val="1800"/>
              <a:buChar char="●"/>
            </a:pPr>
            <a:r>
              <a:rPr lang="en"/>
              <a:t>How students manage their own projects</a:t>
            </a:r>
            <a:endParaRPr/>
          </a:p>
          <a:p>
            <a:pPr indent="-342900" lvl="0" marL="457200" rtl="0" algn="l">
              <a:spcBef>
                <a:spcPts val="0"/>
              </a:spcBef>
              <a:spcAft>
                <a:spcPts val="0"/>
              </a:spcAft>
              <a:buSzPts val="1800"/>
              <a:buChar char="●"/>
            </a:pPr>
            <a:r>
              <a:rPr lang="en"/>
              <a:t>How they speak about their learning</a:t>
            </a:r>
            <a:endParaRPr/>
          </a:p>
          <a:p>
            <a:pPr indent="-342900" lvl="0" marL="457200" rtl="0" algn="l">
              <a:spcBef>
                <a:spcPts val="0"/>
              </a:spcBef>
              <a:spcAft>
                <a:spcPts val="0"/>
              </a:spcAft>
              <a:buSzPts val="1800"/>
              <a:buChar char="●"/>
            </a:pPr>
            <a:r>
              <a:rPr lang="en"/>
              <a:t>How teachers are supporting and challenging the students</a:t>
            </a:r>
            <a:endParaRPr/>
          </a:p>
          <a:p>
            <a:pPr indent="-342900" lvl="0" marL="457200" rtl="0" algn="l">
              <a:spcBef>
                <a:spcPts val="0"/>
              </a:spcBef>
              <a:spcAft>
                <a:spcPts val="0"/>
              </a:spcAft>
              <a:buSzPts val="1800"/>
              <a:buChar char="●"/>
            </a:pPr>
            <a:r>
              <a:rPr lang="en"/>
              <a:t>The learning environment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241" name="Shape 241"/>
        <p:cNvGrpSpPr/>
        <p:nvPr/>
      </p:nvGrpSpPr>
      <p:grpSpPr>
        <a:xfrm>
          <a:off x="0" y="0"/>
          <a:ext cx="0" cy="0"/>
          <a:chOff x="0" y="0"/>
          <a:chExt cx="0" cy="0"/>
        </a:xfrm>
      </p:grpSpPr>
      <p:sp>
        <p:nvSpPr>
          <p:cNvPr id="242" name="Google Shape;242;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Cross school sharing of strategies</a:t>
            </a:r>
            <a:endParaRPr/>
          </a:p>
        </p:txBody>
      </p:sp>
      <p:sp>
        <p:nvSpPr>
          <p:cNvPr id="243" name="Google Shape;243;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Logistics: how do you do it? </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Management/time in a 2 hour session: what does a session typically look like?</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What does conferencing look like and sound like?</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How do you manage students who are off task?</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How to motivate students unable to decide on a project?</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How can students share their learning in different ways (not just an end of term expo, and not just a ‘presentation’)?</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Anything else you would like to discuss?</a:t>
            </a:r>
            <a:endParaRPr sz="20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52"/>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Session 4</a:t>
            </a:r>
            <a:endParaRPr/>
          </a:p>
        </p:txBody>
      </p:sp>
      <p:sp>
        <p:nvSpPr>
          <p:cNvPr id="249" name="Google Shape;249;p52"/>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FFFFFF"/>
                </a:solidFill>
              </a:rPr>
              <a:t>How can we challenge and support students and assess their progress?</a:t>
            </a:r>
            <a:endParaRPr sz="2000">
              <a:solidFill>
                <a:srgbClr val="FFFFFF"/>
              </a:solidFill>
            </a:endParaRPr>
          </a:p>
        </p:txBody>
      </p:sp>
      <p:sp>
        <p:nvSpPr>
          <p:cNvPr id="250" name="Google Shape;250;p52"/>
          <p:cNvSpPr txBox="1"/>
          <p:nvPr>
            <p:ph idx="2" type="body"/>
          </p:nvPr>
        </p:nvSpPr>
        <p:spPr>
          <a:xfrm>
            <a:off x="4939500" y="284175"/>
            <a:ext cx="3837000" cy="1710300"/>
          </a:xfrm>
          <a:prstGeom prst="rect">
            <a:avLst/>
          </a:prstGeom>
        </p:spPr>
        <p:txBody>
          <a:bodyPr anchorCtr="0" anchor="ctr" bIns="91425" lIns="91425" spcFirstLastPara="1" rIns="91425" wrap="square" tIns="91425">
            <a:noAutofit/>
          </a:bodyPr>
          <a:lstStyle/>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Assessment and what could this potentially look like</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Conferencing strategies/tools/data/anecdotal collection</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Assessment and the General capabilities</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Recording the learning journey (Not too scaffolded, enough evidence, what works?)</a:t>
            </a:r>
            <a:endParaRPr/>
          </a:p>
        </p:txBody>
      </p:sp>
      <p:pic>
        <p:nvPicPr>
          <p:cNvPr id="251" name="Google Shape;251;p52"/>
          <p:cNvPicPr preferRelativeResize="0"/>
          <p:nvPr/>
        </p:nvPicPr>
        <p:blipFill>
          <a:blip r:embed="rId3">
            <a:alphaModFix/>
          </a:blip>
          <a:stretch>
            <a:fillRect/>
          </a:stretch>
        </p:blipFill>
        <p:spPr>
          <a:xfrm>
            <a:off x="5212850" y="2119550"/>
            <a:ext cx="3420250" cy="2421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53"/>
          <p:cNvSpPr txBox="1"/>
          <p:nvPr>
            <p:ph idx="1" type="body"/>
          </p:nvPr>
        </p:nvSpPr>
        <p:spPr>
          <a:xfrm>
            <a:off x="311700" y="416225"/>
            <a:ext cx="3117300" cy="4469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600">
                <a:solidFill>
                  <a:srgbClr val="FFFFFF"/>
                </a:solidFill>
                <a:latin typeface="Alegreya"/>
                <a:ea typeface="Alegreya"/>
                <a:cs typeface="Alegreya"/>
                <a:sym typeface="Alegreya"/>
              </a:rPr>
              <a:t>We need to stop thinking of Student-initiated inquiry as outside the curriculum and start valuing the learning that happens through our ‘genius time’</a:t>
            </a:r>
            <a:endParaRPr sz="2600">
              <a:solidFill>
                <a:srgbClr val="FFFFFF"/>
              </a:solidFill>
              <a:latin typeface="Alegreya"/>
              <a:ea typeface="Alegreya"/>
              <a:cs typeface="Alegreya"/>
              <a:sym typeface="Alegreya"/>
            </a:endParaRPr>
          </a:p>
        </p:txBody>
      </p:sp>
      <p:pic>
        <p:nvPicPr>
          <p:cNvPr id="257" name="Google Shape;257;p53"/>
          <p:cNvPicPr preferRelativeResize="0"/>
          <p:nvPr/>
        </p:nvPicPr>
        <p:blipFill>
          <a:blip r:embed="rId3">
            <a:alphaModFix/>
          </a:blip>
          <a:stretch>
            <a:fillRect/>
          </a:stretch>
        </p:blipFill>
        <p:spPr>
          <a:xfrm>
            <a:off x="4443600" y="152400"/>
            <a:ext cx="3503886"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5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Ways of assessing and documenting</a:t>
            </a:r>
            <a:endParaRPr/>
          </a:p>
        </p:txBody>
      </p:sp>
      <p:sp>
        <p:nvSpPr>
          <p:cNvPr id="263" name="Google Shape;263;p54"/>
          <p:cNvSpPr txBox="1"/>
          <p:nvPr>
            <p:ph idx="1" type="body"/>
          </p:nvPr>
        </p:nvSpPr>
        <p:spPr>
          <a:xfrm>
            <a:off x="311700" y="1152475"/>
            <a:ext cx="3999900" cy="282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Through learning conversations:</a:t>
            </a:r>
            <a:endParaRPr>
              <a:solidFill>
                <a:srgbClr val="000000"/>
              </a:solidFill>
            </a:endParaRPr>
          </a:p>
          <a:p>
            <a:pPr indent="-317500" lvl="0" marL="457200" rtl="0" algn="l">
              <a:spcBef>
                <a:spcPts val="1600"/>
              </a:spcBef>
              <a:spcAft>
                <a:spcPts val="0"/>
              </a:spcAft>
              <a:buClr>
                <a:srgbClr val="000000"/>
              </a:buClr>
              <a:buSzPts val="1400"/>
              <a:buChar char="●"/>
            </a:pPr>
            <a:r>
              <a:rPr lang="en">
                <a:solidFill>
                  <a:srgbClr val="000000"/>
                </a:solidFill>
              </a:rPr>
              <a:t>Formalised conferences</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Roving conferences</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Share times</a:t>
            </a:r>
            <a:endParaRPr>
              <a:solidFill>
                <a:srgbClr val="000000"/>
              </a:solidFill>
            </a:endParaRPr>
          </a:p>
          <a:p>
            <a:pPr indent="0" lvl="0" marL="0" rtl="0" algn="l">
              <a:spcBef>
                <a:spcPts val="1600"/>
              </a:spcBef>
              <a:spcAft>
                <a:spcPts val="0"/>
              </a:spcAft>
              <a:buNone/>
            </a:pPr>
            <a:r>
              <a:rPr lang="en">
                <a:solidFill>
                  <a:srgbClr val="000000"/>
                </a:solidFill>
              </a:rPr>
              <a:t>Google docs</a:t>
            </a:r>
            <a:endParaRPr>
              <a:solidFill>
                <a:srgbClr val="000000"/>
              </a:solidFill>
            </a:endParaRPr>
          </a:p>
          <a:p>
            <a:pPr indent="0" lvl="0" marL="0" rtl="0" algn="l">
              <a:spcBef>
                <a:spcPts val="1600"/>
              </a:spcBef>
              <a:spcAft>
                <a:spcPts val="0"/>
              </a:spcAft>
              <a:buNone/>
            </a:pPr>
            <a:r>
              <a:rPr lang="en">
                <a:solidFill>
                  <a:srgbClr val="000000"/>
                </a:solidFill>
              </a:rPr>
              <a:t>Checklists (what are you looking for)</a:t>
            </a:r>
            <a:endParaRPr>
              <a:solidFill>
                <a:srgbClr val="000000"/>
              </a:solidFill>
            </a:endParaRPr>
          </a:p>
          <a:p>
            <a:pPr indent="0" lvl="0" marL="0" rtl="0" algn="l">
              <a:spcBef>
                <a:spcPts val="1600"/>
              </a:spcBef>
              <a:spcAft>
                <a:spcPts val="0"/>
              </a:spcAft>
              <a:buNone/>
            </a:pPr>
            <a:r>
              <a:rPr lang="en">
                <a:solidFill>
                  <a:srgbClr val="000000"/>
                </a:solidFill>
              </a:rPr>
              <a:t>Anecdotal notes</a:t>
            </a:r>
            <a:endParaRPr>
              <a:solidFill>
                <a:srgbClr val="000000"/>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64" name="Google Shape;264;p54"/>
          <p:cNvSpPr txBox="1"/>
          <p:nvPr>
            <p:ph idx="2" type="body"/>
          </p:nvPr>
        </p:nvSpPr>
        <p:spPr>
          <a:xfrm>
            <a:off x="4832400" y="1152475"/>
            <a:ext cx="3999900" cy="369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Peer and self assessment (using criteria)</a:t>
            </a:r>
            <a:endParaRPr>
              <a:solidFill>
                <a:srgbClr val="000000"/>
              </a:solidFill>
            </a:endParaRPr>
          </a:p>
          <a:p>
            <a:pPr indent="-317500" lvl="0" marL="457200" rtl="0" algn="l">
              <a:spcBef>
                <a:spcPts val="1600"/>
              </a:spcBef>
              <a:spcAft>
                <a:spcPts val="0"/>
              </a:spcAft>
              <a:buClr>
                <a:srgbClr val="000000"/>
              </a:buClr>
              <a:buSzPts val="1400"/>
              <a:buChar char="●"/>
            </a:pPr>
            <a:r>
              <a:rPr lang="en">
                <a:solidFill>
                  <a:srgbClr val="000000"/>
                </a:solidFill>
              </a:rPr>
              <a:t>Tracking tools</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Student rubric</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‘What makes a good project’</a:t>
            </a:r>
            <a:endParaRPr>
              <a:solidFill>
                <a:srgbClr val="000000"/>
              </a:solidFill>
            </a:endParaRPr>
          </a:p>
          <a:p>
            <a:pPr indent="0" lvl="0" marL="0" rtl="0" algn="l">
              <a:spcBef>
                <a:spcPts val="1600"/>
              </a:spcBef>
              <a:spcAft>
                <a:spcPts val="0"/>
              </a:spcAft>
              <a:buClr>
                <a:srgbClr val="000000"/>
              </a:buClr>
              <a:buSzPts val="1100"/>
              <a:buFont typeface="Arial"/>
              <a:buNone/>
            </a:pPr>
            <a:r>
              <a:rPr lang="en">
                <a:solidFill>
                  <a:srgbClr val="000000"/>
                </a:solidFill>
              </a:rPr>
              <a:t>Learning stories</a:t>
            </a:r>
            <a:endParaRPr>
              <a:solidFill>
                <a:srgbClr val="000000"/>
              </a:solidFill>
            </a:endParaRPr>
          </a:p>
          <a:p>
            <a:pPr indent="0" lvl="0" marL="0" rtl="0" algn="l">
              <a:spcBef>
                <a:spcPts val="1600"/>
              </a:spcBef>
              <a:spcAft>
                <a:spcPts val="0"/>
              </a:spcAft>
              <a:buNone/>
            </a:pPr>
            <a:r>
              <a:rPr lang="en">
                <a:solidFill>
                  <a:srgbClr val="000000"/>
                </a:solidFill>
              </a:rPr>
              <a:t>Learning journals (documenting throughout the process)</a:t>
            </a:r>
            <a:endParaRPr>
              <a:solidFill>
                <a:srgbClr val="000000"/>
              </a:solidFill>
            </a:endParaRPr>
          </a:p>
          <a:p>
            <a:pPr indent="-317500" lvl="0" marL="457200" rtl="0" algn="l">
              <a:spcBef>
                <a:spcPts val="1600"/>
              </a:spcBef>
              <a:spcAft>
                <a:spcPts val="0"/>
              </a:spcAft>
              <a:buClr>
                <a:srgbClr val="000000"/>
              </a:buClr>
              <a:buSzPts val="1400"/>
              <a:buChar char="●"/>
            </a:pPr>
            <a:r>
              <a:rPr lang="en">
                <a:solidFill>
                  <a:srgbClr val="000000"/>
                </a:solidFill>
              </a:rPr>
              <a:t>Photos</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Words, diagrams, pictures, flow charts</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Voice recordings</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Blogging </a:t>
            </a:r>
            <a:endParaRPr>
              <a:solidFill>
                <a:srgbClr val="000000"/>
              </a:solidFill>
            </a:endParaRPr>
          </a:p>
        </p:txBody>
      </p:sp>
      <p:sp>
        <p:nvSpPr>
          <p:cNvPr id="265" name="Google Shape;265;p54"/>
          <p:cNvSpPr txBox="1"/>
          <p:nvPr/>
        </p:nvSpPr>
        <p:spPr>
          <a:xfrm>
            <a:off x="340825" y="3976375"/>
            <a:ext cx="3999900" cy="908700"/>
          </a:xfrm>
          <a:prstGeom prst="rect">
            <a:avLst/>
          </a:prstGeom>
          <a:solidFill>
            <a:srgbClr val="00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Source Sans Pro"/>
                <a:ea typeface="Source Sans Pro"/>
                <a:cs typeface="Source Sans Pro"/>
                <a:sym typeface="Source Sans Pro"/>
              </a:rPr>
              <a:t>Warning: Beware of ‘over-scaffolding’!</a:t>
            </a:r>
            <a:endParaRPr>
              <a:latin typeface="Source Sans Pro"/>
              <a:ea typeface="Source Sans Pro"/>
              <a:cs typeface="Source Sans Pro"/>
              <a:sym typeface="Source Sans Pro"/>
            </a:endParaRPr>
          </a:p>
          <a:p>
            <a:pPr indent="0" lvl="0" marL="0" rtl="0" algn="ctr">
              <a:spcBef>
                <a:spcPts val="0"/>
              </a:spcBef>
              <a:spcAft>
                <a:spcPts val="0"/>
              </a:spcAft>
              <a:buNone/>
            </a:pPr>
            <a:r>
              <a:rPr lang="en">
                <a:latin typeface="Source Sans Pro"/>
                <a:ea typeface="Source Sans Pro"/>
                <a:cs typeface="Source Sans Pro"/>
                <a:sym typeface="Source Sans Pro"/>
              </a:rPr>
              <a:t>Don’t kill the project through making the reflection stage too prescriptive and onerous!</a:t>
            </a:r>
            <a:endParaRPr>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9" name="Shape 269"/>
        <p:cNvGrpSpPr/>
        <p:nvPr/>
      </p:nvGrpSpPr>
      <p:grpSpPr>
        <a:xfrm>
          <a:off x="0" y="0"/>
          <a:ext cx="0" cy="0"/>
          <a:chOff x="0" y="0"/>
          <a:chExt cx="0" cy="0"/>
        </a:xfrm>
      </p:grpSpPr>
      <p:pic>
        <p:nvPicPr>
          <p:cNvPr id="270" name="Google Shape;270;p55"/>
          <p:cNvPicPr preferRelativeResize="0"/>
          <p:nvPr/>
        </p:nvPicPr>
        <p:blipFill>
          <a:blip r:embed="rId3">
            <a:alphaModFix/>
          </a:blip>
          <a:stretch>
            <a:fillRect/>
          </a:stretch>
        </p:blipFill>
        <p:spPr>
          <a:xfrm>
            <a:off x="658500" y="152400"/>
            <a:ext cx="3290996" cy="4838699"/>
          </a:xfrm>
          <a:prstGeom prst="rect">
            <a:avLst/>
          </a:prstGeom>
          <a:noFill/>
          <a:ln>
            <a:noFill/>
          </a:ln>
        </p:spPr>
      </p:pic>
      <p:pic>
        <p:nvPicPr>
          <p:cNvPr id="271" name="Google Shape;271;p55"/>
          <p:cNvPicPr preferRelativeResize="0"/>
          <p:nvPr/>
        </p:nvPicPr>
        <p:blipFill>
          <a:blip r:embed="rId4">
            <a:alphaModFix/>
          </a:blip>
          <a:stretch>
            <a:fillRect/>
          </a:stretch>
        </p:blipFill>
        <p:spPr>
          <a:xfrm>
            <a:off x="4312475" y="482900"/>
            <a:ext cx="4338275" cy="2966749"/>
          </a:xfrm>
          <a:prstGeom prst="rect">
            <a:avLst/>
          </a:prstGeom>
          <a:noFill/>
          <a:ln>
            <a:noFill/>
          </a:ln>
        </p:spPr>
      </p:pic>
      <p:sp>
        <p:nvSpPr>
          <p:cNvPr id="272" name="Google Shape;272;p55"/>
          <p:cNvSpPr txBox="1"/>
          <p:nvPr/>
        </p:nvSpPr>
        <p:spPr>
          <a:xfrm>
            <a:off x="4327575" y="3656225"/>
            <a:ext cx="4338300" cy="133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Source Sans Pro"/>
                <a:ea typeface="Source Sans Pro"/>
                <a:cs typeface="Source Sans Pro"/>
                <a:sym typeface="Source Sans Pro"/>
              </a:rPr>
              <a:t>Just because different students will be learning or achieving different outcomes at different times through different projects doesn’t mean we can’t assess and value this learning. We need to think differently about how we do it!</a:t>
            </a:r>
            <a:endParaRPr>
              <a:solidFill>
                <a:srgbClr val="FFFFFF"/>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60" name="Shape 160"/>
        <p:cNvGrpSpPr/>
        <p:nvPr/>
      </p:nvGrpSpPr>
      <p:grpSpPr>
        <a:xfrm>
          <a:off x="0" y="0"/>
          <a:ext cx="0" cy="0"/>
          <a:chOff x="0" y="0"/>
          <a:chExt cx="0" cy="0"/>
        </a:xfrm>
      </p:grpSpPr>
      <p:sp>
        <p:nvSpPr>
          <p:cNvPr id="161" name="Google Shape;161;p38"/>
          <p:cNvSpPr txBox="1"/>
          <p:nvPr>
            <p:ph idx="1" type="body"/>
          </p:nvPr>
        </p:nvSpPr>
        <p:spPr>
          <a:xfrm>
            <a:off x="311700" y="802750"/>
            <a:ext cx="3087600" cy="376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rgbClr val="FFD966"/>
                </a:solidFill>
                <a:latin typeface="Trebuchet MS"/>
                <a:ea typeface="Trebuchet MS"/>
                <a:cs typeface="Trebuchet MS"/>
                <a:sym typeface="Trebuchet MS"/>
              </a:rPr>
              <a:t>We respectfully acknowledge the traditional owners of this land, the Wurundjeri people of the Kulin Nation, on which we gather today.</a:t>
            </a:r>
            <a:endParaRPr sz="1400">
              <a:solidFill>
                <a:srgbClr val="FFD966"/>
              </a:solidFill>
              <a:latin typeface="Trebuchet MS"/>
              <a:ea typeface="Trebuchet MS"/>
              <a:cs typeface="Trebuchet MS"/>
              <a:sym typeface="Trebuchet MS"/>
            </a:endParaRPr>
          </a:p>
          <a:p>
            <a:pPr indent="0" lvl="0" marL="0" rtl="0" algn="ctr">
              <a:spcBef>
                <a:spcPts val="1600"/>
              </a:spcBef>
              <a:spcAft>
                <a:spcPts val="0"/>
              </a:spcAft>
              <a:buNone/>
            </a:pPr>
            <a:r>
              <a:rPr lang="en" sz="1400">
                <a:solidFill>
                  <a:srgbClr val="FFD966"/>
                </a:solidFill>
                <a:latin typeface="Trebuchet MS"/>
                <a:ea typeface="Trebuchet MS"/>
                <a:cs typeface="Trebuchet MS"/>
                <a:sym typeface="Trebuchet MS"/>
              </a:rPr>
              <a:t>We pay our respects to the elders, past, present and emerging.</a:t>
            </a:r>
            <a:endParaRPr sz="1400">
              <a:solidFill>
                <a:srgbClr val="FFD966"/>
              </a:solidFill>
              <a:latin typeface="Trebuchet MS"/>
              <a:ea typeface="Trebuchet MS"/>
              <a:cs typeface="Trebuchet MS"/>
              <a:sym typeface="Trebuchet MS"/>
            </a:endParaRPr>
          </a:p>
          <a:p>
            <a:pPr indent="0" lvl="0" marL="0" rtl="0" algn="ctr">
              <a:spcBef>
                <a:spcPts val="1600"/>
              </a:spcBef>
              <a:spcAft>
                <a:spcPts val="1600"/>
              </a:spcAft>
              <a:buNone/>
            </a:pPr>
            <a:r>
              <a:rPr lang="en" sz="1400">
                <a:solidFill>
                  <a:srgbClr val="FFD966"/>
                </a:solidFill>
                <a:latin typeface="Trebuchet MS"/>
                <a:ea typeface="Trebuchet MS"/>
                <a:cs typeface="Trebuchet MS"/>
                <a:sym typeface="Trebuchet MS"/>
              </a:rPr>
              <a:t>We recognise the Wurundjeri people as custodians of this land and respect their culture and identity which has been connected with the land and sea for generations.</a:t>
            </a:r>
            <a:endParaRPr sz="1400">
              <a:solidFill>
                <a:srgbClr val="FFD966"/>
              </a:solidFill>
              <a:latin typeface="Trebuchet MS"/>
              <a:ea typeface="Trebuchet MS"/>
              <a:cs typeface="Trebuchet MS"/>
              <a:sym typeface="Trebuchet MS"/>
            </a:endParaRPr>
          </a:p>
        </p:txBody>
      </p:sp>
      <p:pic>
        <p:nvPicPr>
          <p:cNvPr id="162" name="Google Shape;162;p38"/>
          <p:cNvPicPr preferRelativeResize="0"/>
          <p:nvPr/>
        </p:nvPicPr>
        <p:blipFill>
          <a:blip r:embed="rId3">
            <a:alphaModFix/>
          </a:blip>
          <a:stretch>
            <a:fillRect/>
          </a:stretch>
        </p:blipFill>
        <p:spPr>
          <a:xfrm>
            <a:off x="4522925" y="895675"/>
            <a:ext cx="3593750" cy="3593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6"/>
          <p:cNvSpPr txBox="1"/>
          <p:nvPr>
            <p:ph type="ctrTitle"/>
          </p:nvPr>
        </p:nvSpPr>
        <p:spPr>
          <a:xfrm>
            <a:off x="311700" y="-58050"/>
            <a:ext cx="8520600" cy="234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My Learning Story</a:t>
            </a:r>
            <a:endParaRPr/>
          </a:p>
        </p:txBody>
      </p:sp>
      <p:sp>
        <p:nvSpPr>
          <p:cNvPr id="278" name="Google Shape;278;p56"/>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By ………….</a:t>
            </a:r>
            <a:endParaRPr/>
          </a:p>
        </p:txBody>
      </p:sp>
      <p:pic>
        <p:nvPicPr>
          <p:cNvPr id="279" name="Google Shape;279;p56"/>
          <p:cNvPicPr preferRelativeResize="0"/>
          <p:nvPr/>
        </p:nvPicPr>
        <p:blipFill>
          <a:blip r:embed="rId3">
            <a:alphaModFix/>
          </a:blip>
          <a:stretch>
            <a:fillRect/>
          </a:stretch>
        </p:blipFill>
        <p:spPr>
          <a:xfrm>
            <a:off x="3534050" y="1849775"/>
            <a:ext cx="1860750" cy="1443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7"/>
          <p:cNvSpPr txBox="1"/>
          <p:nvPr>
            <p:ph type="title"/>
          </p:nvPr>
        </p:nvSpPr>
        <p:spPr>
          <a:xfrm>
            <a:off x="311700" y="247825"/>
            <a:ext cx="8520600" cy="801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Research </a:t>
            </a:r>
            <a:endParaRPr/>
          </a:p>
        </p:txBody>
      </p:sp>
      <p:sp>
        <p:nvSpPr>
          <p:cNvPr id="285" name="Google Shape;285;p57"/>
          <p:cNvSpPr txBox="1"/>
          <p:nvPr>
            <p:ph idx="1" type="body"/>
          </p:nvPr>
        </p:nvSpPr>
        <p:spPr>
          <a:xfrm>
            <a:off x="311700" y="1228675"/>
            <a:ext cx="8520600" cy="355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latin typeface="Calibri"/>
                <a:ea typeface="Calibri"/>
                <a:cs typeface="Calibri"/>
                <a:sym typeface="Calibri"/>
              </a:rPr>
              <a:t>The first step of making my pillow, was to research existing dog emoji pillows. I found 4 different pillows. One was on Ebay and the other 3 were on Google images. The details are below. </a:t>
            </a:r>
            <a:endParaRPr sz="14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400">
                <a:solidFill>
                  <a:srgbClr val="000000"/>
                </a:solidFill>
                <a:latin typeface="Calibri"/>
                <a:ea typeface="Calibri"/>
                <a:cs typeface="Calibri"/>
                <a:sym typeface="Calibri"/>
              </a:rPr>
              <a:t> </a:t>
            </a:r>
            <a:r>
              <a:rPr lang="en" sz="1400" u="sng">
                <a:solidFill>
                  <a:srgbClr val="000000"/>
                </a:solidFill>
                <a:latin typeface="Calibri"/>
                <a:ea typeface="Calibri"/>
                <a:cs typeface="Calibri"/>
                <a:sym typeface="Calibri"/>
              </a:rPr>
              <a:t>Ebay Dog Pillow</a:t>
            </a:r>
            <a:endParaRPr sz="1400" u="sng">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000000"/>
                </a:solidFill>
                <a:latin typeface="Calibri"/>
                <a:ea typeface="Calibri"/>
                <a:cs typeface="Calibri"/>
                <a:sym typeface="Calibri"/>
              </a:rPr>
              <a:t>Name: Dog Puppy Emoji Pillow Emoticon Cushion Soft Smiley 32cm NEW </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000000"/>
                </a:solidFill>
                <a:latin typeface="Calibri"/>
                <a:ea typeface="Calibri"/>
                <a:cs typeface="Calibri"/>
                <a:sym typeface="Calibri"/>
              </a:rPr>
              <a:t>Feedback: 99.4% and has postivie feedback</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000000"/>
                </a:solidFill>
                <a:latin typeface="Calibri"/>
                <a:ea typeface="Calibri"/>
                <a:cs typeface="Calibri"/>
                <a:sym typeface="Calibri"/>
              </a:rPr>
              <a:t>Store: Visit Store: shoeandinsolekings</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000000"/>
                </a:solidFill>
                <a:latin typeface="Calibri"/>
                <a:ea typeface="Calibri"/>
                <a:cs typeface="Calibri"/>
                <a:sym typeface="Calibri"/>
              </a:rPr>
              <a:t>Price:$99.99US = $100.00 (approximately $132.43AU)</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000000"/>
                </a:solidFill>
                <a:latin typeface="Calibri"/>
                <a:ea typeface="Calibri"/>
                <a:cs typeface="Calibri"/>
                <a:sym typeface="Calibri"/>
              </a:rPr>
              <a:t>Where from ?: Moorpark, California, United States</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400" u="sng">
                <a:solidFill>
                  <a:srgbClr val="000000"/>
                </a:solidFill>
                <a:latin typeface="Calibri"/>
                <a:ea typeface="Calibri"/>
                <a:cs typeface="Calibri"/>
                <a:sym typeface="Calibri"/>
              </a:rPr>
              <a:t>Google Images</a:t>
            </a:r>
            <a:endParaRPr sz="1400" u="sng">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FF0000"/>
                </a:solidFill>
                <a:latin typeface="Calibri"/>
                <a:ea typeface="Calibri"/>
                <a:cs typeface="Calibri"/>
                <a:sym typeface="Calibri"/>
              </a:rPr>
              <a:t>1.</a:t>
            </a:r>
            <a:r>
              <a:rPr lang="en" sz="1200">
                <a:solidFill>
                  <a:srgbClr val="000000"/>
                </a:solidFill>
                <a:latin typeface="Calibri"/>
                <a:ea typeface="Calibri"/>
                <a:cs typeface="Calibri"/>
                <a:sym typeface="Calibri"/>
              </a:rPr>
              <a:t>Emojicon Plush Comfy Throw Pillow 14 inches- PUPPY</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000000"/>
                </a:solidFill>
                <a:latin typeface="Calibri"/>
                <a:ea typeface="Calibri"/>
                <a:cs typeface="Calibri"/>
                <a:sym typeface="Calibri"/>
              </a:rPr>
              <a:t>From: </a:t>
            </a:r>
            <a:r>
              <a:rPr lang="en" sz="1200" u="sng">
                <a:solidFill>
                  <a:srgbClr val="1155CC"/>
                </a:solidFill>
                <a:latin typeface="Calibri"/>
                <a:ea typeface="Calibri"/>
                <a:cs typeface="Calibri"/>
                <a:sym typeface="Calibri"/>
                <a:hlinkClick r:id="rId3">
                  <a:extLst>
                    <a:ext uri="{A12FA001-AC4F-418D-AE19-62706E023703}">
                      <ahyp:hlinkClr val="tx"/>
                    </a:ext>
                  </a:extLst>
                </a:hlinkClick>
              </a:rPr>
              <a:t>www.toptrenz.com</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000000"/>
                </a:solidFill>
                <a:latin typeface="Calibri"/>
                <a:ea typeface="Calibri"/>
                <a:cs typeface="Calibri"/>
                <a:sym typeface="Calibri"/>
              </a:rPr>
              <a:t>Price:USD $14.00= US 17.00</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FF0000"/>
                </a:solidFill>
                <a:latin typeface="Calibri"/>
                <a:ea typeface="Calibri"/>
                <a:cs typeface="Calibri"/>
                <a:sym typeface="Calibri"/>
              </a:rPr>
              <a:t>2.</a:t>
            </a:r>
            <a:r>
              <a:rPr lang="en" sz="1200">
                <a:solidFill>
                  <a:srgbClr val="000000"/>
                </a:solidFill>
                <a:latin typeface="Calibri"/>
                <a:ea typeface="Calibri"/>
                <a:cs typeface="Calibri"/>
                <a:sym typeface="Calibri"/>
              </a:rPr>
              <a:t> PIG  and DOG EMOJI PILLOW l Decor l Pintereset l Dogs, Pillows and Smoking</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000000"/>
                </a:solidFill>
                <a:latin typeface="Calibri"/>
                <a:ea typeface="Calibri"/>
                <a:cs typeface="Calibri"/>
                <a:sym typeface="Calibri"/>
              </a:rPr>
              <a:t>From: </a:t>
            </a:r>
            <a:r>
              <a:rPr lang="en" sz="1200" u="sng">
                <a:solidFill>
                  <a:srgbClr val="1155CC"/>
                </a:solidFill>
                <a:latin typeface="Calibri"/>
                <a:ea typeface="Calibri"/>
                <a:cs typeface="Calibri"/>
                <a:sym typeface="Calibri"/>
                <a:hlinkClick r:id="rId4">
                  <a:extLst>
                    <a:ext uri="{A12FA001-AC4F-418D-AE19-62706E023703}">
                      <ahyp:hlinkClr val="tx"/>
                    </a:ext>
                  </a:extLst>
                </a:hlinkClick>
              </a:rPr>
              <a:t>www.pinterest.com</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FF0000"/>
                </a:solidFill>
                <a:latin typeface="Calibri"/>
                <a:ea typeface="Calibri"/>
                <a:cs typeface="Calibri"/>
                <a:sym typeface="Calibri"/>
              </a:rPr>
              <a:t>3</a:t>
            </a:r>
            <a:r>
              <a:rPr lang="en" sz="1200">
                <a:solidFill>
                  <a:srgbClr val="000000"/>
                </a:solidFill>
                <a:latin typeface="Calibri"/>
                <a:ea typeface="Calibri"/>
                <a:cs typeface="Calibri"/>
                <a:sym typeface="Calibri"/>
              </a:rPr>
              <a:t>. GeekBuds Emoji Pillow, Emoji Dog Plush l GeekBuds LLC </a:t>
            </a:r>
            <a:endParaRPr sz="12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rgbClr val="000000"/>
                </a:solidFill>
                <a:latin typeface="Calibri"/>
                <a:ea typeface="Calibri"/>
                <a:cs typeface="Calibri"/>
                <a:sym typeface="Calibri"/>
              </a:rPr>
              <a:t>From: geekbuds.com</a:t>
            </a:r>
            <a:endParaRPr/>
          </a:p>
        </p:txBody>
      </p:sp>
      <p:pic>
        <p:nvPicPr>
          <p:cNvPr id="286" name="Google Shape;286;p57"/>
          <p:cNvPicPr preferRelativeResize="0"/>
          <p:nvPr/>
        </p:nvPicPr>
        <p:blipFill>
          <a:blip r:embed="rId5">
            <a:alphaModFix/>
          </a:blip>
          <a:stretch>
            <a:fillRect/>
          </a:stretch>
        </p:blipFill>
        <p:spPr>
          <a:xfrm>
            <a:off x="5328100" y="1785063"/>
            <a:ext cx="1566175" cy="1336475"/>
          </a:xfrm>
          <a:prstGeom prst="rect">
            <a:avLst/>
          </a:prstGeom>
          <a:noFill/>
          <a:ln>
            <a:noFill/>
          </a:ln>
        </p:spPr>
      </p:pic>
      <p:pic>
        <p:nvPicPr>
          <p:cNvPr id="287" name="Google Shape;287;p57"/>
          <p:cNvPicPr preferRelativeResize="0"/>
          <p:nvPr/>
        </p:nvPicPr>
        <p:blipFill>
          <a:blip r:embed="rId6">
            <a:alphaModFix/>
          </a:blip>
          <a:stretch>
            <a:fillRect/>
          </a:stretch>
        </p:blipFill>
        <p:spPr>
          <a:xfrm>
            <a:off x="6944300" y="1634825"/>
            <a:ext cx="1888000" cy="1484550"/>
          </a:xfrm>
          <a:prstGeom prst="rect">
            <a:avLst/>
          </a:prstGeom>
          <a:noFill/>
          <a:ln>
            <a:noFill/>
          </a:ln>
        </p:spPr>
      </p:pic>
      <p:pic>
        <p:nvPicPr>
          <p:cNvPr id="288" name="Google Shape;288;p57"/>
          <p:cNvPicPr preferRelativeResize="0"/>
          <p:nvPr/>
        </p:nvPicPr>
        <p:blipFill>
          <a:blip r:embed="rId7">
            <a:alphaModFix/>
          </a:blip>
          <a:stretch>
            <a:fillRect/>
          </a:stretch>
        </p:blipFill>
        <p:spPr>
          <a:xfrm>
            <a:off x="5328100" y="3220650"/>
            <a:ext cx="1566175" cy="1566175"/>
          </a:xfrm>
          <a:prstGeom prst="rect">
            <a:avLst/>
          </a:prstGeom>
          <a:noFill/>
          <a:ln>
            <a:noFill/>
          </a:ln>
        </p:spPr>
      </p:pic>
      <p:pic>
        <p:nvPicPr>
          <p:cNvPr id="289" name="Google Shape;289;p57"/>
          <p:cNvPicPr preferRelativeResize="0"/>
          <p:nvPr/>
        </p:nvPicPr>
        <p:blipFill>
          <a:blip r:embed="rId8">
            <a:alphaModFix/>
          </a:blip>
          <a:stretch>
            <a:fillRect/>
          </a:stretch>
        </p:blipFill>
        <p:spPr>
          <a:xfrm>
            <a:off x="6944300" y="3345500"/>
            <a:ext cx="1875755" cy="1336475"/>
          </a:xfrm>
          <a:prstGeom prst="rect">
            <a:avLst/>
          </a:prstGeom>
          <a:noFill/>
          <a:ln>
            <a:noFill/>
          </a:ln>
        </p:spPr>
      </p:pic>
      <p:sp>
        <p:nvSpPr>
          <p:cNvPr id="290" name="Google Shape;290;p57"/>
          <p:cNvSpPr txBox="1"/>
          <p:nvPr/>
        </p:nvSpPr>
        <p:spPr>
          <a:xfrm>
            <a:off x="8443800" y="4786675"/>
            <a:ext cx="485700" cy="1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a:t>
            </a:r>
            <a:endParaRPr/>
          </a:p>
        </p:txBody>
      </p:sp>
      <p:sp>
        <p:nvSpPr>
          <p:cNvPr id="291" name="Google Shape;291;p57"/>
          <p:cNvSpPr/>
          <p:nvPr/>
        </p:nvSpPr>
        <p:spPr>
          <a:xfrm rot="2804495">
            <a:off x="7075640" y="-245077"/>
            <a:ext cx="2254520" cy="1973105"/>
          </a:xfrm>
          <a:prstGeom prst="blockArc">
            <a:avLst>
              <a:gd fmla="val 10800000" name="adj1"/>
              <a:gd fmla="val 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7"/>
          <p:cNvSpPr/>
          <p:nvPr/>
        </p:nvSpPr>
        <p:spPr>
          <a:xfrm>
            <a:off x="7563975" y="239525"/>
            <a:ext cx="446100" cy="15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7"/>
          <p:cNvSpPr/>
          <p:nvPr/>
        </p:nvSpPr>
        <p:spPr>
          <a:xfrm>
            <a:off x="7236375" y="-11313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7"/>
          <p:cNvSpPr/>
          <p:nvPr/>
        </p:nvSpPr>
        <p:spPr>
          <a:xfrm>
            <a:off x="9144000" y="247825"/>
            <a:ext cx="11709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8"/>
          <p:cNvSpPr txBox="1"/>
          <p:nvPr>
            <p:ph type="title"/>
          </p:nvPr>
        </p:nvSpPr>
        <p:spPr>
          <a:xfrm>
            <a:off x="311700" y="292850"/>
            <a:ext cx="8520600" cy="801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Research</a:t>
            </a:r>
            <a:endParaRPr/>
          </a:p>
        </p:txBody>
      </p:sp>
      <p:sp>
        <p:nvSpPr>
          <p:cNvPr id="300" name="Google Shape;300;p58"/>
          <p:cNvSpPr txBox="1"/>
          <p:nvPr>
            <p:ph idx="1" type="body"/>
          </p:nvPr>
        </p:nvSpPr>
        <p:spPr>
          <a:xfrm>
            <a:off x="311700" y="1236863"/>
            <a:ext cx="8520600" cy="334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latin typeface="Calibri"/>
                <a:ea typeface="Calibri"/>
                <a:cs typeface="Calibri"/>
                <a:sym typeface="Calibri"/>
              </a:rPr>
              <a:t>I also researched my materials. The two materials I researched were zips and some fur material. </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400" u="sng">
                <a:solidFill>
                  <a:srgbClr val="FF0000"/>
                </a:solidFill>
                <a:latin typeface="Calibri"/>
                <a:ea typeface="Calibri"/>
                <a:cs typeface="Calibri"/>
                <a:sym typeface="Calibri"/>
              </a:rPr>
              <a:t>Zip</a:t>
            </a:r>
            <a:endParaRPr sz="1400" u="sng">
              <a:solidFill>
                <a:srgbClr val="FF0000"/>
              </a:solidFill>
              <a:latin typeface="Calibri"/>
              <a:ea typeface="Calibri"/>
              <a:cs typeface="Calibri"/>
              <a:sym typeface="Calibri"/>
            </a:endParaRPr>
          </a:p>
          <a:p>
            <a:pPr indent="0" lvl="0" marL="0" rtl="0" algn="l">
              <a:lnSpc>
                <a:spcPct val="100000"/>
              </a:lnSpc>
              <a:spcBef>
                <a:spcPts val="0"/>
              </a:spcBef>
              <a:spcAft>
                <a:spcPts val="0"/>
              </a:spcAft>
              <a:buNone/>
            </a:pPr>
            <a:r>
              <a:rPr lang="en" sz="1400">
                <a:solidFill>
                  <a:srgbClr val="000000"/>
                </a:solidFill>
                <a:latin typeface="Calibri"/>
                <a:ea typeface="Calibri"/>
                <a:cs typeface="Calibri"/>
                <a:sym typeface="Calibri"/>
              </a:rPr>
              <a:t>I was looking for a white zip to attach to my pillow. I was trying to innovate on my pillow with a zip. Many emoji pillows don’t have a zip to it. I also thought that it would be an easier way to clean the pillow. After discussing my project and ideas for my pillow with my family, my family gave me a few tips about not putting a zip on it. In the end, I didn’t put a zip on it. But as I was researching I found a zip at Spotlight called a Birch white open ended zip for $3.49 to $5.99. There is a range for the zips because the zips come in different sizes.  </a:t>
            </a:r>
            <a:endParaRPr sz="14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14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rPr lang="en" sz="1400" u="sng">
                <a:solidFill>
                  <a:srgbClr val="FF0000"/>
                </a:solidFill>
                <a:latin typeface="Calibri"/>
                <a:ea typeface="Calibri"/>
                <a:cs typeface="Calibri"/>
                <a:sym typeface="Calibri"/>
              </a:rPr>
              <a:t>Fur Material</a:t>
            </a:r>
            <a:endParaRPr sz="1400" u="sng">
              <a:solidFill>
                <a:srgbClr val="FF0000"/>
              </a:solidFill>
              <a:latin typeface="Calibri"/>
              <a:ea typeface="Calibri"/>
              <a:cs typeface="Calibri"/>
              <a:sym typeface="Calibri"/>
            </a:endParaRPr>
          </a:p>
          <a:p>
            <a:pPr indent="0" lvl="0" marL="0" rtl="0" algn="l">
              <a:lnSpc>
                <a:spcPct val="100000"/>
              </a:lnSpc>
              <a:spcBef>
                <a:spcPts val="0"/>
              </a:spcBef>
              <a:spcAft>
                <a:spcPts val="0"/>
              </a:spcAft>
              <a:buNone/>
            </a:pPr>
            <a:r>
              <a:rPr lang="en" sz="1400">
                <a:solidFill>
                  <a:srgbClr val="000000"/>
                </a:solidFill>
                <a:latin typeface="Calibri"/>
                <a:ea typeface="Calibri"/>
                <a:cs typeface="Calibri"/>
                <a:sym typeface="Calibri"/>
              </a:rPr>
              <a:t>I looked to find if there was any fur material at Spotlight, but the Spotlight I go to has lots of material, so I thought that it might not be on the website.</a:t>
            </a:r>
            <a:endParaRPr sz="1400"/>
          </a:p>
        </p:txBody>
      </p:sp>
      <p:sp>
        <p:nvSpPr>
          <p:cNvPr id="301" name="Google Shape;301;p58"/>
          <p:cNvSpPr txBox="1"/>
          <p:nvPr/>
        </p:nvSpPr>
        <p:spPr>
          <a:xfrm>
            <a:off x="8555900" y="4720075"/>
            <a:ext cx="3363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a:t>
            </a:r>
            <a:endParaRPr/>
          </a:p>
        </p:txBody>
      </p:sp>
      <p:sp>
        <p:nvSpPr>
          <p:cNvPr id="302" name="Google Shape;302;p58"/>
          <p:cNvSpPr/>
          <p:nvPr/>
        </p:nvSpPr>
        <p:spPr>
          <a:xfrm rot="2804495">
            <a:off x="7075640" y="-92677"/>
            <a:ext cx="2254520" cy="1973105"/>
          </a:xfrm>
          <a:prstGeom prst="blockArc">
            <a:avLst>
              <a:gd fmla="val 10800000" name="adj1"/>
              <a:gd fmla="val 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8"/>
          <p:cNvSpPr/>
          <p:nvPr/>
        </p:nvSpPr>
        <p:spPr>
          <a:xfrm>
            <a:off x="7563975" y="315725"/>
            <a:ext cx="446100" cy="15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8"/>
          <p:cNvSpPr/>
          <p:nvPr/>
        </p:nvSpPr>
        <p:spPr>
          <a:xfrm>
            <a:off x="7236375" y="-11313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8"/>
          <p:cNvSpPr/>
          <p:nvPr/>
        </p:nvSpPr>
        <p:spPr>
          <a:xfrm>
            <a:off x="9144000" y="473525"/>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9"/>
          <p:cNvSpPr txBox="1"/>
          <p:nvPr>
            <p:ph type="title"/>
          </p:nvPr>
        </p:nvSpPr>
        <p:spPr>
          <a:xfrm>
            <a:off x="311700" y="292850"/>
            <a:ext cx="8520600" cy="801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Plan</a:t>
            </a:r>
            <a:endParaRPr/>
          </a:p>
        </p:txBody>
      </p:sp>
      <p:sp>
        <p:nvSpPr>
          <p:cNvPr id="311" name="Google Shape;311;p5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400">
                <a:solidFill>
                  <a:srgbClr val="000000"/>
                </a:solidFill>
                <a:latin typeface="Calibri"/>
                <a:ea typeface="Calibri"/>
                <a:cs typeface="Calibri"/>
                <a:sym typeface="Calibri"/>
              </a:rPr>
              <a:t>As I said in the zips paragraph, that after i discussed my ideas with my family, my family gave me a few tips on why</a:t>
            </a:r>
            <a:endParaRPr sz="1400">
              <a:solidFill>
                <a:srgbClr val="000000"/>
              </a:solidFill>
              <a:latin typeface="Calibri"/>
              <a:ea typeface="Calibri"/>
              <a:cs typeface="Calibri"/>
              <a:sym typeface="Calibri"/>
            </a:endParaRPr>
          </a:p>
          <a:p>
            <a:pPr indent="0" lvl="0" marL="0" rtl="0" algn="ctr">
              <a:lnSpc>
                <a:spcPct val="100000"/>
              </a:lnSpc>
              <a:spcBef>
                <a:spcPts val="0"/>
              </a:spcBef>
              <a:spcAft>
                <a:spcPts val="0"/>
              </a:spcAft>
              <a:buNone/>
            </a:pPr>
            <a:r>
              <a:rPr lang="en" sz="1400">
                <a:solidFill>
                  <a:srgbClr val="000000"/>
                </a:solidFill>
                <a:latin typeface="Calibri"/>
                <a:ea typeface="Calibri"/>
                <a:cs typeface="Calibri"/>
                <a:sym typeface="Calibri"/>
              </a:rPr>
              <a:t> I shouldn’t put a zip on my pillow. The main reason was that it will be hard to put a zip on the fur material because the fur was a bit thick. I agreed to this, so I asked my family what’s something I could change to this pillow?. My mum gave me a great idea of putting a pocket on the back. As soon as she said that, I had a cool visualisation of the remote and my ipad sitting inside. I then made sure that everything else will work on the pillow. Then I started my designing stage. </a:t>
            </a:r>
            <a:endParaRPr sz="1400">
              <a:solidFill>
                <a:srgbClr val="000000"/>
              </a:solidFill>
              <a:latin typeface="Calibri"/>
              <a:ea typeface="Calibri"/>
              <a:cs typeface="Calibri"/>
              <a:sym typeface="Calibri"/>
            </a:endParaRPr>
          </a:p>
          <a:p>
            <a:pPr indent="0" lvl="0" marL="0" rtl="0" algn="ctr">
              <a:lnSpc>
                <a:spcPct val="100000"/>
              </a:lnSpc>
              <a:spcBef>
                <a:spcPts val="0"/>
              </a:spcBef>
              <a:spcAft>
                <a:spcPts val="0"/>
              </a:spcAft>
              <a:buNone/>
            </a:pPr>
            <a:r>
              <a:t/>
            </a:r>
            <a:endParaRPr sz="1400">
              <a:solidFill>
                <a:srgbClr val="000000"/>
              </a:solidFill>
              <a:latin typeface="Calibri"/>
              <a:ea typeface="Calibri"/>
              <a:cs typeface="Calibri"/>
              <a:sym typeface="Calibri"/>
            </a:endParaRPr>
          </a:p>
          <a:p>
            <a:pPr indent="0" lvl="0" marL="0" rtl="0" algn="l">
              <a:spcBef>
                <a:spcPts val="0"/>
              </a:spcBef>
              <a:spcAft>
                <a:spcPts val="1600"/>
              </a:spcAft>
              <a:buNone/>
            </a:pPr>
            <a:r>
              <a:t/>
            </a:r>
            <a:endParaRPr/>
          </a:p>
        </p:txBody>
      </p:sp>
      <p:pic>
        <p:nvPicPr>
          <p:cNvPr descr="noun_58882_cc.png" id="312" name="Google Shape;312;p59"/>
          <p:cNvPicPr preferRelativeResize="0"/>
          <p:nvPr/>
        </p:nvPicPr>
        <p:blipFill rotWithShape="1">
          <a:blip r:embed="rId3">
            <a:alphaModFix/>
          </a:blip>
          <a:srcRect b="13800" l="0" r="0" t="0"/>
          <a:stretch/>
        </p:blipFill>
        <p:spPr>
          <a:xfrm>
            <a:off x="580725" y="2615324"/>
            <a:ext cx="2482975" cy="2140301"/>
          </a:xfrm>
          <a:prstGeom prst="rect">
            <a:avLst/>
          </a:prstGeom>
          <a:noFill/>
          <a:ln>
            <a:noFill/>
          </a:ln>
        </p:spPr>
      </p:pic>
      <p:pic>
        <p:nvPicPr>
          <p:cNvPr descr="noun_13059_cc.png" id="313" name="Google Shape;313;p59"/>
          <p:cNvPicPr preferRelativeResize="0"/>
          <p:nvPr/>
        </p:nvPicPr>
        <p:blipFill rotWithShape="1">
          <a:blip r:embed="rId4">
            <a:alphaModFix/>
          </a:blip>
          <a:srcRect b="13314" l="0" r="0" t="0"/>
          <a:stretch/>
        </p:blipFill>
        <p:spPr>
          <a:xfrm>
            <a:off x="3384525" y="2888200"/>
            <a:ext cx="2307200" cy="1999951"/>
          </a:xfrm>
          <a:prstGeom prst="rect">
            <a:avLst/>
          </a:prstGeom>
          <a:noFill/>
          <a:ln>
            <a:noFill/>
          </a:ln>
        </p:spPr>
      </p:pic>
      <p:pic>
        <p:nvPicPr>
          <p:cNvPr descr="noun_84433_cc.png" id="314" name="Google Shape;314;p59"/>
          <p:cNvPicPr preferRelativeResize="0"/>
          <p:nvPr/>
        </p:nvPicPr>
        <p:blipFill rotWithShape="1">
          <a:blip r:embed="rId5">
            <a:alphaModFix/>
          </a:blip>
          <a:srcRect b="16464" l="0" r="0" t="0"/>
          <a:stretch/>
        </p:blipFill>
        <p:spPr>
          <a:xfrm>
            <a:off x="6012543" y="2685500"/>
            <a:ext cx="2394133" cy="1999951"/>
          </a:xfrm>
          <a:prstGeom prst="rect">
            <a:avLst/>
          </a:prstGeom>
          <a:noFill/>
          <a:ln>
            <a:noFill/>
          </a:ln>
        </p:spPr>
      </p:pic>
      <p:sp>
        <p:nvSpPr>
          <p:cNvPr id="315" name="Google Shape;315;p59"/>
          <p:cNvSpPr txBox="1"/>
          <p:nvPr/>
        </p:nvSpPr>
        <p:spPr>
          <a:xfrm>
            <a:off x="8481175" y="4720075"/>
            <a:ext cx="398400" cy="2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4</a:t>
            </a:r>
            <a:endParaRPr/>
          </a:p>
        </p:txBody>
      </p:sp>
      <p:sp>
        <p:nvSpPr>
          <p:cNvPr id="316" name="Google Shape;316;p59"/>
          <p:cNvSpPr/>
          <p:nvPr/>
        </p:nvSpPr>
        <p:spPr>
          <a:xfrm rot="2804740">
            <a:off x="7092999" y="-132468"/>
            <a:ext cx="2144802" cy="1972887"/>
          </a:xfrm>
          <a:prstGeom prst="blockArc">
            <a:avLst>
              <a:gd fmla="val 10800000" name="adj1"/>
              <a:gd fmla="val 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9"/>
          <p:cNvSpPr/>
          <p:nvPr/>
        </p:nvSpPr>
        <p:spPr>
          <a:xfrm>
            <a:off x="7563975" y="315725"/>
            <a:ext cx="446100" cy="15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9"/>
          <p:cNvSpPr/>
          <p:nvPr/>
        </p:nvSpPr>
        <p:spPr>
          <a:xfrm>
            <a:off x="7236375" y="-11313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9"/>
          <p:cNvSpPr/>
          <p:nvPr/>
        </p:nvSpPr>
        <p:spPr>
          <a:xfrm>
            <a:off x="9144000" y="473525"/>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60"/>
          <p:cNvSpPr txBox="1"/>
          <p:nvPr>
            <p:ph type="title"/>
          </p:nvPr>
        </p:nvSpPr>
        <p:spPr>
          <a:xfrm>
            <a:off x="311700" y="292850"/>
            <a:ext cx="8520600" cy="801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Design </a:t>
            </a:r>
            <a:endParaRPr/>
          </a:p>
        </p:txBody>
      </p:sp>
      <p:sp>
        <p:nvSpPr>
          <p:cNvPr id="325" name="Google Shape;325;p6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300">
                <a:solidFill>
                  <a:srgbClr val="000000"/>
                </a:solidFill>
                <a:latin typeface="Calibri"/>
                <a:ea typeface="Calibri"/>
                <a:cs typeface="Calibri"/>
                <a:sym typeface="Calibri"/>
              </a:rPr>
              <a:t>I decided to draw the front and the back of my pillow. I drew a labelled diagram for this design. First I printed off 2 faces</a:t>
            </a:r>
            <a:endParaRPr sz="1300">
              <a:solidFill>
                <a:srgbClr val="000000"/>
              </a:solidFill>
              <a:latin typeface="Calibri"/>
              <a:ea typeface="Calibri"/>
              <a:cs typeface="Calibri"/>
              <a:sym typeface="Calibri"/>
            </a:endParaRPr>
          </a:p>
          <a:p>
            <a:pPr indent="0" lvl="0" marL="0" rtl="0" algn="ctr">
              <a:lnSpc>
                <a:spcPct val="100000"/>
              </a:lnSpc>
              <a:spcBef>
                <a:spcPts val="0"/>
              </a:spcBef>
              <a:spcAft>
                <a:spcPts val="0"/>
              </a:spcAft>
              <a:buNone/>
            </a:pPr>
            <a:r>
              <a:rPr lang="en" sz="1300">
                <a:solidFill>
                  <a:srgbClr val="000000"/>
                </a:solidFill>
                <a:latin typeface="Calibri"/>
                <a:ea typeface="Calibri"/>
                <a:cs typeface="Calibri"/>
                <a:sym typeface="Calibri"/>
              </a:rPr>
              <a:t> of the dog, just to get the outline. I cut these pictures out and traced them into my book. I then cut the ear off to get the dog face. Then I cut the tongue, then the eyes and the eyepatch and the nose. I then labelled the part of the face and if it is going to be flappy or if I am going to sew it to here or there. I also labelled the material that is going to be used on the part. On the back, I did the same thing , but I didn’t cut out the eyes, eyepatch and the nose. I did this in my book and on the learning proposal too. </a:t>
            </a:r>
            <a:endParaRPr sz="1300">
              <a:solidFill>
                <a:srgbClr val="000000"/>
              </a:solidFill>
              <a:latin typeface="Calibri"/>
              <a:ea typeface="Calibri"/>
              <a:cs typeface="Calibri"/>
              <a:sym typeface="Calibri"/>
            </a:endParaRPr>
          </a:p>
        </p:txBody>
      </p:sp>
      <p:pic>
        <p:nvPicPr>
          <p:cNvPr descr="20160724_120607.jpg" id="326" name="Google Shape;326;p60"/>
          <p:cNvPicPr preferRelativeResize="0"/>
          <p:nvPr/>
        </p:nvPicPr>
        <p:blipFill rotWithShape="1">
          <a:blip r:embed="rId3">
            <a:alphaModFix/>
          </a:blip>
          <a:srcRect b="17911" l="0" r="0" t="4850"/>
          <a:stretch/>
        </p:blipFill>
        <p:spPr>
          <a:xfrm>
            <a:off x="734775" y="2392675"/>
            <a:ext cx="1930375" cy="2650728"/>
          </a:xfrm>
          <a:prstGeom prst="rect">
            <a:avLst/>
          </a:prstGeom>
          <a:noFill/>
          <a:ln>
            <a:noFill/>
          </a:ln>
        </p:spPr>
      </p:pic>
      <p:pic>
        <p:nvPicPr>
          <p:cNvPr descr="20160724_120549.jpg" id="327" name="Google Shape;327;p60"/>
          <p:cNvPicPr preferRelativeResize="0"/>
          <p:nvPr/>
        </p:nvPicPr>
        <p:blipFill rotWithShape="1">
          <a:blip r:embed="rId4">
            <a:alphaModFix/>
          </a:blip>
          <a:srcRect b="24454" l="0" r="0" t="0"/>
          <a:stretch/>
        </p:blipFill>
        <p:spPr>
          <a:xfrm>
            <a:off x="3617550" y="2569465"/>
            <a:ext cx="1821627" cy="2446481"/>
          </a:xfrm>
          <a:prstGeom prst="rect">
            <a:avLst/>
          </a:prstGeom>
          <a:noFill/>
          <a:ln>
            <a:noFill/>
          </a:ln>
        </p:spPr>
      </p:pic>
      <p:pic>
        <p:nvPicPr>
          <p:cNvPr descr="20160724_120529.jpg" id="328" name="Google Shape;328;p60"/>
          <p:cNvPicPr preferRelativeResize="0"/>
          <p:nvPr/>
        </p:nvPicPr>
        <p:blipFill rotWithShape="1">
          <a:blip r:embed="rId5">
            <a:alphaModFix/>
          </a:blip>
          <a:srcRect b="17679" l="0" r="0" t="5686"/>
          <a:stretch/>
        </p:blipFill>
        <p:spPr>
          <a:xfrm>
            <a:off x="6104375" y="2403130"/>
            <a:ext cx="1930375" cy="2629812"/>
          </a:xfrm>
          <a:prstGeom prst="rect">
            <a:avLst/>
          </a:prstGeom>
          <a:noFill/>
          <a:ln>
            <a:noFill/>
          </a:ln>
        </p:spPr>
      </p:pic>
      <p:sp>
        <p:nvSpPr>
          <p:cNvPr id="329" name="Google Shape;329;p60"/>
          <p:cNvSpPr txBox="1"/>
          <p:nvPr/>
        </p:nvSpPr>
        <p:spPr>
          <a:xfrm>
            <a:off x="8555900" y="4769875"/>
            <a:ext cx="323700" cy="2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5</a:t>
            </a:r>
            <a:endParaRPr/>
          </a:p>
        </p:txBody>
      </p:sp>
      <p:sp>
        <p:nvSpPr>
          <p:cNvPr id="330" name="Google Shape;330;p60"/>
          <p:cNvSpPr/>
          <p:nvPr/>
        </p:nvSpPr>
        <p:spPr>
          <a:xfrm rot="2804495">
            <a:off x="7075640" y="-92677"/>
            <a:ext cx="2254520" cy="1973105"/>
          </a:xfrm>
          <a:prstGeom prst="blockArc">
            <a:avLst>
              <a:gd fmla="val 10800000" name="adj1"/>
              <a:gd fmla="val 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60"/>
          <p:cNvSpPr/>
          <p:nvPr/>
        </p:nvSpPr>
        <p:spPr>
          <a:xfrm>
            <a:off x="7563975" y="315725"/>
            <a:ext cx="446100" cy="15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0"/>
          <p:cNvSpPr/>
          <p:nvPr/>
        </p:nvSpPr>
        <p:spPr>
          <a:xfrm>
            <a:off x="9144000" y="473525"/>
            <a:ext cx="10656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60"/>
          <p:cNvSpPr/>
          <p:nvPr/>
        </p:nvSpPr>
        <p:spPr>
          <a:xfrm>
            <a:off x="7471900" y="-1131300"/>
            <a:ext cx="11709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1"/>
          <p:cNvSpPr txBox="1"/>
          <p:nvPr>
            <p:ph type="title"/>
          </p:nvPr>
        </p:nvSpPr>
        <p:spPr>
          <a:xfrm>
            <a:off x="311700" y="292850"/>
            <a:ext cx="8520600" cy="801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Evaluate </a:t>
            </a:r>
            <a:endParaRPr/>
          </a:p>
        </p:txBody>
      </p:sp>
      <p:sp>
        <p:nvSpPr>
          <p:cNvPr id="339" name="Google Shape;339;p6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sz="1600">
                <a:solidFill>
                  <a:srgbClr val="000000"/>
                </a:solidFill>
                <a:latin typeface="Calibri"/>
                <a:ea typeface="Calibri"/>
                <a:cs typeface="Calibri"/>
                <a:sym typeface="Calibri"/>
              </a:rPr>
              <a:t>I changed this emoji pillow by doing a dog emoji (because you can’t buy any in stores, only online) and I added a pocket to the back. I need to thank my mum for the wonderful idea of a pocket and I love it sooo much. On our last 80/20 session (20.7.16) I put my Inquiry book into the pocket. A good thing is that the pocket is big and I can put large and thin objects in it.</a:t>
            </a:r>
            <a:endParaRPr sz="1600">
              <a:solidFill>
                <a:srgbClr val="000000"/>
              </a:solidFill>
              <a:latin typeface="Calibri"/>
              <a:ea typeface="Calibri"/>
              <a:cs typeface="Calibri"/>
              <a:sym typeface="Calibri"/>
            </a:endParaRPr>
          </a:p>
          <a:p>
            <a:pPr indent="0" lvl="0" marL="0" rtl="0" algn="l">
              <a:lnSpc>
                <a:spcPct val="100000"/>
              </a:lnSpc>
              <a:spcBef>
                <a:spcPts val="0"/>
              </a:spcBef>
              <a:spcAft>
                <a:spcPts val="0"/>
              </a:spcAft>
              <a:buNone/>
            </a:pPr>
            <a:r>
              <a:t/>
            </a:r>
            <a:endParaRPr sz="1200">
              <a:solidFill>
                <a:srgbClr val="000000"/>
              </a:solidFill>
              <a:latin typeface="Calibri"/>
              <a:ea typeface="Calibri"/>
              <a:cs typeface="Calibri"/>
              <a:sym typeface="Calibri"/>
            </a:endParaRPr>
          </a:p>
          <a:p>
            <a:pPr indent="0" lvl="0" marL="0" rtl="0" algn="l">
              <a:spcBef>
                <a:spcPts val="0"/>
              </a:spcBef>
              <a:spcAft>
                <a:spcPts val="1600"/>
              </a:spcAft>
              <a:buNone/>
            </a:pPr>
            <a:r>
              <a:t/>
            </a:r>
            <a:endParaRPr/>
          </a:p>
        </p:txBody>
      </p:sp>
      <p:pic>
        <p:nvPicPr>
          <p:cNvPr descr="noun_3698_cc.png" id="340" name="Google Shape;340;p61"/>
          <p:cNvPicPr preferRelativeResize="0"/>
          <p:nvPr/>
        </p:nvPicPr>
        <p:blipFill rotWithShape="1">
          <a:blip r:embed="rId3">
            <a:alphaModFix/>
          </a:blip>
          <a:srcRect b="13562" l="0" r="0" t="0"/>
          <a:stretch/>
        </p:blipFill>
        <p:spPr>
          <a:xfrm>
            <a:off x="461150" y="2302250"/>
            <a:ext cx="2910325" cy="2515700"/>
          </a:xfrm>
          <a:prstGeom prst="rect">
            <a:avLst/>
          </a:prstGeom>
          <a:noFill/>
          <a:ln>
            <a:noFill/>
          </a:ln>
        </p:spPr>
      </p:pic>
      <p:sp>
        <p:nvSpPr>
          <p:cNvPr id="341" name="Google Shape;341;p61"/>
          <p:cNvSpPr txBox="1"/>
          <p:nvPr/>
        </p:nvSpPr>
        <p:spPr>
          <a:xfrm>
            <a:off x="8705350" y="4769875"/>
            <a:ext cx="2739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6</a:t>
            </a:r>
            <a:endParaRPr/>
          </a:p>
        </p:txBody>
      </p:sp>
      <p:sp>
        <p:nvSpPr>
          <p:cNvPr id="342" name="Google Shape;342;p61"/>
          <p:cNvSpPr/>
          <p:nvPr/>
        </p:nvSpPr>
        <p:spPr>
          <a:xfrm rot="2804495">
            <a:off x="7075640" y="-92677"/>
            <a:ext cx="2254520" cy="1973105"/>
          </a:xfrm>
          <a:prstGeom prst="blockArc">
            <a:avLst>
              <a:gd fmla="val 10800000" name="adj1"/>
              <a:gd fmla="val 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1"/>
          <p:cNvSpPr/>
          <p:nvPr/>
        </p:nvSpPr>
        <p:spPr>
          <a:xfrm>
            <a:off x="7563975" y="315725"/>
            <a:ext cx="446100" cy="15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61"/>
          <p:cNvSpPr/>
          <p:nvPr/>
        </p:nvSpPr>
        <p:spPr>
          <a:xfrm>
            <a:off x="9144000" y="40585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61"/>
          <p:cNvSpPr/>
          <p:nvPr/>
        </p:nvSpPr>
        <p:spPr>
          <a:xfrm>
            <a:off x="7286050" y="-11313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2"/>
          <p:cNvSpPr txBox="1"/>
          <p:nvPr>
            <p:ph type="title"/>
          </p:nvPr>
        </p:nvSpPr>
        <p:spPr>
          <a:xfrm>
            <a:off x="311700" y="292850"/>
            <a:ext cx="8520600" cy="801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Highlights + Frustrations </a:t>
            </a:r>
            <a:endParaRPr/>
          </a:p>
        </p:txBody>
      </p:sp>
      <p:sp>
        <p:nvSpPr>
          <p:cNvPr id="351" name="Google Shape;351;p6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rgbClr val="000000"/>
                </a:solidFill>
                <a:latin typeface="Calibri"/>
                <a:ea typeface="Calibri"/>
                <a:cs typeface="Calibri"/>
                <a:sym typeface="Calibri"/>
              </a:rPr>
              <a:t>Some of the highlights of making this project, were that I was able to have the opportunity to make this emoji pillow. I think that changing something about a product was a very good idea because it makes people and me, think outside the box.  I also loved to see everybody else’s products. Some frustrations were that I was cutting the fur material, it was very messy. </a:t>
            </a:r>
            <a:endParaRPr/>
          </a:p>
        </p:txBody>
      </p:sp>
      <p:pic>
        <p:nvPicPr>
          <p:cNvPr descr="noun_127693_cc.png" id="352" name="Google Shape;352;p62"/>
          <p:cNvPicPr preferRelativeResize="0"/>
          <p:nvPr/>
        </p:nvPicPr>
        <p:blipFill rotWithShape="1">
          <a:blip r:embed="rId3">
            <a:alphaModFix/>
          </a:blip>
          <a:srcRect b="13802" l="-1700" r="1699" t="1206"/>
          <a:stretch/>
        </p:blipFill>
        <p:spPr>
          <a:xfrm>
            <a:off x="775100" y="2551775"/>
            <a:ext cx="2665150" cy="2328900"/>
          </a:xfrm>
          <a:prstGeom prst="rect">
            <a:avLst/>
          </a:prstGeom>
          <a:noFill/>
          <a:ln>
            <a:noFill/>
          </a:ln>
        </p:spPr>
      </p:pic>
      <p:pic>
        <p:nvPicPr>
          <p:cNvPr descr="noun_163427_cc.png" id="353" name="Google Shape;353;p62"/>
          <p:cNvPicPr preferRelativeResize="0"/>
          <p:nvPr/>
        </p:nvPicPr>
        <p:blipFill rotWithShape="1">
          <a:blip r:embed="rId4">
            <a:alphaModFix/>
          </a:blip>
          <a:srcRect b="17675" l="0" r="0" t="0"/>
          <a:stretch/>
        </p:blipFill>
        <p:spPr>
          <a:xfrm>
            <a:off x="5131025" y="2551775"/>
            <a:ext cx="2984124" cy="2456650"/>
          </a:xfrm>
          <a:prstGeom prst="rect">
            <a:avLst/>
          </a:prstGeom>
          <a:noFill/>
          <a:ln>
            <a:noFill/>
          </a:ln>
        </p:spPr>
      </p:pic>
      <p:sp>
        <p:nvSpPr>
          <p:cNvPr id="354" name="Google Shape;354;p62"/>
          <p:cNvSpPr txBox="1"/>
          <p:nvPr/>
        </p:nvSpPr>
        <p:spPr>
          <a:xfrm>
            <a:off x="8655525" y="4782325"/>
            <a:ext cx="273900" cy="2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7</a:t>
            </a:r>
            <a:endParaRPr/>
          </a:p>
        </p:txBody>
      </p:sp>
      <p:sp>
        <p:nvSpPr>
          <p:cNvPr id="355" name="Google Shape;355;p62"/>
          <p:cNvSpPr/>
          <p:nvPr/>
        </p:nvSpPr>
        <p:spPr>
          <a:xfrm>
            <a:off x="934000" y="4779900"/>
            <a:ext cx="2565162" cy="210492"/>
          </a:xfrm>
          <a:prstGeom prst="lightningBol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2"/>
          <p:cNvSpPr/>
          <p:nvPr/>
        </p:nvSpPr>
        <p:spPr>
          <a:xfrm>
            <a:off x="7266900" y="292850"/>
            <a:ext cx="1565400" cy="1617900"/>
          </a:xfrm>
          <a:prstGeom prst="arc">
            <a:avLst>
              <a:gd fmla="val 16200000" name="adj1"/>
              <a:gd fmla="val 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2"/>
          <p:cNvSpPr/>
          <p:nvPr/>
        </p:nvSpPr>
        <p:spPr>
          <a:xfrm>
            <a:off x="8009925" y="-855050"/>
            <a:ext cx="1263000" cy="12630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62"/>
          <p:cNvSpPr/>
          <p:nvPr/>
        </p:nvSpPr>
        <p:spPr>
          <a:xfrm rot="2804495">
            <a:off x="7101965" y="-92677"/>
            <a:ext cx="2254520" cy="1973105"/>
          </a:xfrm>
          <a:prstGeom prst="blockArc">
            <a:avLst>
              <a:gd fmla="val 10800000" name="adj1"/>
              <a:gd fmla="val 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62"/>
          <p:cNvSpPr/>
          <p:nvPr/>
        </p:nvSpPr>
        <p:spPr>
          <a:xfrm>
            <a:off x="7563975" y="315725"/>
            <a:ext cx="446100" cy="15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2"/>
          <p:cNvSpPr/>
          <p:nvPr/>
        </p:nvSpPr>
        <p:spPr>
          <a:xfrm>
            <a:off x="7236375" y="-11313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2"/>
          <p:cNvSpPr/>
          <p:nvPr/>
        </p:nvSpPr>
        <p:spPr>
          <a:xfrm>
            <a:off x="9144000" y="473525"/>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2"/>
          <p:cNvSpPr/>
          <p:nvPr/>
        </p:nvSpPr>
        <p:spPr>
          <a:xfrm>
            <a:off x="8929425" y="-11313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2"/>
          <p:cNvSpPr/>
          <p:nvPr/>
        </p:nvSpPr>
        <p:spPr>
          <a:xfrm>
            <a:off x="9144000" y="-3785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3"/>
          <p:cNvSpPr txBox="1"/>
          <p:nvPr>
            <p:ph type="title"/>
          </p:nvPr>
        </p:nvSpPr>
        <p:spPr>
          <a:xfrm>
            <a:off x="311700" y="292850"/>
            <a:ext cx="8520600" cy="801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Key Challenges </a:t>
            </a:r>
            <a:endParaRPr/>
          </a:p>
        </p:txBody>
      </p:sp>
      <p:sp>
        <p:nvSpPr>
          <p:cNvPr id="369" name="Google Shape;369;p63"/>
          <p:cNvSpPr txBox="1"/>
          <p:nvPr>
            <p:ph idx="1" type="body"/>
          </p:nvPr>
        </p:nvSpPr>
        <p:spPr>
          <a:xfrm>
            <a:off x="311700" y="1706025"/>
            <a:ext cx="8520600" cy="2802000"/>
          </a:xfrm>
          <a:prstGeom prst="rect">
            <a:avLst/>
          </a:prstGeom>
        </p:spPr>
        <p:txBody>
          <a:bodyPr anchorCtr="0" anchor="t" bIns="91425" lIns="91425" spcFirstLastPara="1" rIns="91425" wrap="square" tIns="91425">
            <a:noAutofit/>
          </a:bodyPr>
          <a:lstStyle/>
          <a:p>
            <a:pPr indent="0" lvl="0" marL="2286000" rtl="0" algn="just">
              <a:lnSpc>
                <a:spcPct val="100000"/>
              </a:lnSpc>
              <a:spcBef>
                <a:spcPts val="0"/>
              </a:spcBef>
              <a:spcAft>
                <a:spcPts val="0"/>
              </a:spcAft>
              <a:buNone/>
            </a:pPr>
            <a:r>
              <a:rPr lang="en">
                <a:solidFill>
                  <a:srgbClr val="000000"/>
                </a:solidFill>
                <a:latin typeface="Calibri"/>
                <a:ea typeface="Calibri"/>
                <a:cs typeface="Calibri"/>
                <a:sym typeface="Calibri"/>
              </a:rPr>
              <a:t>One of the problems I had was that the zip would be to hard to put on the fur materials. My mum gave me a great idea of putting a pocket on the back. I didn’t really have many problems while making my pillow. I guess the way I planned it and thought about it worked.</a:t>
            </a:r>
            <a:endParaRPr>
              <a:solidFill>
                <a:srgbClr val="000000"/>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370" name="Google Shape;370;p63"/>
          <p:cNvSpPr txBox="1"/>
          <p:nvPr/>
        </p:nvSpPr>
        <p:spPr>
          <a:xfrm>
            <a:off x="335850" y="1093850"/>
            <a:ext cx="8472300" cy="555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Amatic SC"/>
                <a:ea typeface="Amatic SC"/>
                <a:cs typeface="Amatic SC"/>
                <a:sym typeface="Amatic SC"/>
              </a:rPr>
              <a:t>Learning Pit</a:t>
            </a:r>
            <a:r>
              <a:rPr b="1" lang="en" sz="3000"/>
              <a:t> </a:t>
            </a:r>
            <a:endParaRPr b="1" sz="3000"/>
          </a:p>
        </p:txBody>
      </p:sp>
      <p:pic>
        <p:nvPicPr>
          <p:cNvPr descr="20160719_214703.jpg" id="371" name="Google Shape;371;p63"/>
          <p:cNvPicPr preferRelativeResize="0"/>
          <p:nvPr/>
        </p:nvPicPr>
        <p:blipFill>
          <a:blip r:embed="rId3">
            <a:alphaModFix/>
          </a:blip>
          <a:stretch>
            <a:fillRect/>
          </a:stretch>
        </p:blipFill>
        <p:spPr>
          <a:xfrm>
            <a:off x="448350" y="1761850"/>
            <a:ext cx="2042447" cy="3113496"/>
          </a:xfrm>
          <a:prstGeom prst="rect">
            <a:avLst/>
          </a:prstGeom>
          <a:noFill/>
          <a:ln>
            <a:noFill/>
          </a:ln>
        </p:spPr>
      </p:pic>
      <p:sp>
        <p:nvSpPr>
          <p:cNvPr id="372" name="Google Shape;372;p63"/>
          <p:cNvSpPr txBox="1"/>
          <p:nvPr/>
        </p:nvSpPr>
        <p:spPr>
          <a:xfrm>
            <a:off x="8755150" y="4782325"/>
            <a:ext cx="1869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8</a:t>
            </a:r>
            <a:endParaRPr/>
          </a:p>
        </p:txBody>
      </p:sp>
      <p:sp>
        <p:nvSpPr>
          <p:cNvPr id="373" name="Google Shape;373;p63"/>
          <p:cNvSpPr/>
          <p:nvPr/>
        </p:nvSpPr>
        <p:spPr>
          <a:xfrm rot="2804495">
            <a:off x="7101965" y="-92677"/>
            <a:ext cx="2254520" cy="1973105"/>
          </a:xfrm>
          <a:prstGeom prst="blockArc">
            <a:avLst>
              <a:gd fmla="val 10800000" name="adj1"/>
              <a:gd fmla="val 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63"/>
          <p:cNvSpPr/>
          <p:nvPr/>
        </p:nvSpPr>
        <p:spPr>
          <a:xfrm>
            <a:off x="7563975" y="315725"/>
            <a:ext cx="446100" cy="15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63"/>
          <p:cNvSpPr/>
          <p:nvPr/>
        </p:nvSpPr>
        <p:spPr>
          <a:xfrm>
            <a:off x="7236375" y="-11313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3"/>
          <p:cNvSpPr/>
          <p:nvPr/>
        </p:nvSpPr>
        <p:spPr>
          <a:xfrm>
            <a:off x="9144000" y="473525"/>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4"/>
          <p:cNvSpPr txBox="1"/>
          <p:nvPr>
            <p:ph type="title"/>
          </p:nvPr>
        </p:nvSpPr>
        <p:spPr>
          <a:xfrm>
            <a:off x="311700" y="292850"/>
            <a:ext cx="8520600" cy="801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Feelings + Thoughts</a:t>
            </a:r>
            <a:endParaRPr/>
          </a:p>
        </p:txBody>
      </p:sp>
      <p:sp>
        <p:nvSpPr>
          <p:cNvPr id="382" name="Google Shape;382;p6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2286000" rtl="0" algn="l">
              <a:lnSpc>
                <a:spcPct val="100000"/>
              </a:lnSpc>
              <a:spcBef>
                <a:spcPts val="0"/>
              </a:spcBef>
              <a:spcAft>
                <a:spcPts val="0"/>
              </a:spcAft>
              <a:buNone/>
            </a:pPr>
            <a:r>
              <a:rPr lang="en" sz="1500">
                <a:solidFill>
                  <a:srgbClr val="000000"/>
                </a:solidFill>
                <a:latin typeface="Calibri"/>
                <a:ea typeface="Calibri"/>
                <a:cs typeface="Calibri"/>
                <a:sym typeface="Calibri"/>
              </a:rPr>
              <a:t>I had lots of thoughts and feelings throughout the process. As I was working, I was always thinking, will this work? Or what’s going to happen if I do this? As we started this unit, I was really excited because I got to use my sewing, designing and planning skills for a product I really loved. Next year at Ave Maria, I am looking forward to going into Textiles because I will get to show my friends and teachers the skills I have been learning in these types of units. I was also confused sometimes because when I was designing my pillow, I didn’t know how to put it in one piece.</a:t>
            </a:r>
            <a:endParaRPr sz="1500"/>
          </a:p>
        </p:txBody>
      </p:sp>
      <p:pic>
        <p:nvPicPr>
          <p:cNvPr descr="noun_412144_cc.png" id="383" name="Google Shape;383;p64"/>
          <p:cNvPicPr preferRelativeResize="0"/>
          <p:nvPr/>
        </p:nvPicPr>
        <p:blipFill rotWithShape="1">
          <a:blip r:embed="rId3">
            <a:alphaModFix/>
          </a:blip>
          <a:srcRect b="17675" l="0" r="0" t="0"/>
          <a:stretch/>
        </p:blipFill>
        <p:spPr>
          <a:xfrm>
            <a:off x="332300" y="2976525"/>
            <a:ext cx="2556626" cy="2104725"/>
          </a:xfrm>
          <a:prstGeom prst="rect">
            <a:avLst/>
          </a:prstGeom>
          <a:noFill/>
          <a:ln>
            <a:noFill/>
          </a:ln>
        </p:spPr>
      </p:pic>
      <p:pic>
        <p:nvPicPr>
          <p:cNvPr descr="noun_168682_cc.png" id="384" name="Google Shape;384;p64"/>
          <p:cNvPicPr preferRelativeResize="0"/>
          <p:nvPr/>
        </p:nvPicPr>
        <p:blipFill rotWithShape="1">
          <a:blip r:embed="rId4">
            <a:alphaModFix/>
          </a:blip>
          <a:srcRect b="14529" l="0" r="0" t="0"/>
          <a:stretch/>
        </p:blipFill>
        <p:spPr>
          <a:xfrm>
            <a:off x="6369815" y="2976525"/>
            <a:ext cx="2462485" cy="2104725"/>
          </a:xfrm>
          <a:prstGeom prst="rect">
            <a:avLst/>
          </a:prstGeom>
          <a:noFill/>
          <a:ln>
            <a:noFill/>
          </a:ln>
        </p:spPr>
      </p:pic>
      <p:pic>
        <p:nvPicPr>
          <p:cNvPr descr="noun_105324_cc.png" id="385" name="Google Shape;385;p64"/>
          <p:cNvPicPr preferRelativeResize="0"/>
          <p:nvPr/>
        </p:nvPicPr>
        <p:blipFill rotWithShape="1">
          <a:blip r:embed="rId5">
            <a:alphaModFix/>
          </a:blip>
          <a:srcRect b="15254" l="0" r="0" t="0"/>
          <a:stretch/>
        </p:blipFill>
        <p:spPr>
          <a:xfrm>
            <a:off x="423429" y="1326100"/>
            <a:ext cx="1947475" cy="1650425"/>
          </a:xfrm>
          <a:prstGeom prst="rect">
            <a:avLst/>
          </a:prstGeom>
          <a:noFill/>
          <a:ln>
            <a:noFill/>
          </a:ln>
        </p:spPr>
      </p:pic>
      <p:sp>
        <p:nvSpPr>
          <p:cNvPr id="386" name="Google Shape;386;p64"/>
          <p:cNvSpPr txBox="1"/>
          <p:nvPr/>
        </p:nvSpPr>
        <p:spPr>
          <a:xfrm>
            <a:off x="8680425" y="4703700"/>
            <a:ext cx="249000" cy="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9</a:t>
            </a:r>
            <a:endParaRPr/>
          </a:p>
        </p:txBody>
      </p:sp>
      <p:sp>
        <p:nvSpPr>
          <p:cNvPr id="387" name="Google Shape;387;p64"/>
          <p:cNvSpPr/>
          <p:nvPr/>
        </p:nvSpPr>
        <p:spPr>
          <a:xfrm rot="2804495">
            <a:off x="7101965" y="-92677"/>
            <a:ext cx="2254520" cy="1973105"/>
          </a:xfrm>
          <a:prstGeom prst="blockArc">
            <a:avLst>
              <a:gd fmla="val 10800000" name="adj1"/>
              <a:gd fmla="val 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4"/>
          <p:cNvSpPr/>
          <p:nvPr/>
        </p:nvSpPr>
        <p:spPr>
          <a:xfrm>
            <a:off x="7563975" y="315725"/>
            <a:ext cx="446100" cy="15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64"/>
          <p:cNvSpPr/>
          <p:nvPr/>
        </p:nvSpPr>
        <p:spPr>
          <a:xfrm>
            <a:off x="7236375" y="-11313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4"/>
          <p:cNvSpPr/>
          <p:nvPr/>
        </p:nvSpPr>
        <p:spPr>
          <a:xfrm>
            <a:off x="9144000" y="473525"/>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5"/>
          <p:cNvSpPr txBox="1"/>
          <p:nvPr>
            <p:ph type="title"/>
          </p:nvPr>
        </p:nvSpPr>
        <p:spPr>
          <a:xfrm>
            <a:off x="311700" y="292850"/>
            <a:ext cx="8520600" cy="801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What Will I Do After This ?</a:t>
            </a:r>
            <a:endParaRPr/>
          </a:p>
        </p:txBody>
      </p:sp>
      <p:sp>
        <p:nvSpPr>
          <p:cNvPr id="396" name="Google Shape;396;p6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solidFill>
                  <a:srgbClr val="000000"/>
                </a:solidFill>
                <a:latin typeface="Calibri"/>
                <a:ea typeface="Calibri"/>
                <a:cs typeface="Calibri"/>
                <a:sym typeface="Calibri"/>
              </a:rPr>
              <a:t>As I said in the last question, I am going to share my skills with friends and teachers next year at Ave Maria. My skills in sewing can be used again in units like 80/20 time. I can probably help my mum when she is sewing now. My mum might teach me how to use a sewing machine, and that will build on my skills. I guess that having this knowledge means I can teach young students, friends and family how to sew. I will like to share my learning and project with others and I might inspire them to do something similar. I will use my Dog Emoji Pillow and it will be sitting on my bed, so I can always look back to it, and remember the thinking, planning and knowledge that has gone into it. </a:t>
            </a:r>
            <a:endParaRPr sz="2000"/>
          </a:p>
        </p:txBody>
      </p:sp>
      <p:sp>
        <p:nvSpPr>
          <p:cNvPr id="397" name="Google Shape;397;p65"/>
          <p:cNvSpPr txBox="1"/>
          <p:nvPr/>
        </p:nvSpPr>
        <p:spPr>
          <a:xfrm>
            <a:off x="8506075" y="4819700"/>
            <a:ext cx="510600" cy="2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10</a:t>
            </a:r>
            <a:endParaRPr/>
          </a:p>
        </p:txBody>
      </p:sp>
      <p:sp>
        <p:nvSpPr>
          <p:cNvPr id="398" name="Google Shape;398;p65"/>
          <p:cNvSpPr/>
          <p:nvPr/>
        </p:nvSpPr>
        <p:spPr>
          <a:xfrm rot="2804495">
            <a:off x="7101965" y="-92677"/>
            <a:ext cx="2254520" cy="1973105"/>
          </a:xfrm>
          <a:prstGeom prst="blockArc">
            <a:avLst>
              <a:gd fmla="val 10800000" name="adj1"/>
              <a:gd fmla="val 0" name="adj2"/>
              <a:gd fmla="val 25000" name="adj3"/>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5"/>
          <p:cNvSpPr/>
          <p:nvPr/>
        </p:nvSpPr>
        <p:spPr>
          <a:xfrm>
            <a:off x="7563975" y="315725"/>
            <a:ext cx="446100" cy="157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65"/>
          <p:cNvSpPr/>
          <p:nvPr/>
        </p:nvSpPr>
        <p:spPr>
          <a:xfrm>
            <a:off x="7236375" y="-1131300"/>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5"/>
          <p:cNvSpPr/>
          <p:nvPr/>
        </p:nvSpPr>
        <p:spPr>
          <a:xfrm>
            <a:off x="9144000" y="473525"/>
            <a:ext cx="1693200" cy="1131300"/>
          </a:xfrm>
          <a:prstGeom prst="rect">
            <a:avLst/>
          </a:prstGeom>
          <a:solidFill>
            <a:schemeClr val="lt2"/>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feedback</a:t>
            </a:r>
            <a:endParaRPr/>
          </a:p>
        </p:txBody>
      </p:sp>
      <p:sp>
        <p:nvSpPr>
          <p:cNvPr id="168" name="Google Shape;168;p39"/>
          <p:cNvSpPr txBox="1"/>
          <p:nvPr>
            <p:ph idx="1" type="body"/>
          </p:nvPr>
        </p:nvSpPr>
        <p:spPr>
          <a:xfrm>
            <a:off x="198200" y="1250150"/>
            <a:ext cx="2457600" cy="3525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000000"/>
                </a:solidFill>
              </a:rPr>
              <a:t>What we want to explore at the next cluster:</a:t>
            </a:r>
            <a:endParaRPr b="1" sz="1300">
              <a:solidFill>
                <a:srgbClr val="000000"/>
              </a:solidFill>
            </a:endParaRPr>
          </a:p>
          <a:p>
            <a:pPr indent="-311150" lvl="0" marL="457200" rtl="0" algn="l">
              <a:spcBef>
                <a:spcPts val="0"/>
              </a:spcBef>
              <a:spcAft>
                <a:spcPts val="0"/>
              </a:spcAft>
              <a:buClr>
                <a:srgbClr val="0000FF"/>
              </a:buClr>
              <a:buSzPts val="1300"/>
              <a:buChar char="●"/>
            </a:pPr>
            <a:r>
              <a:rPr lang="en" sz="1300">
                <a:solidFill>
                  <a:srgbClr val="0000FF"/>
                </a:solidFill>
              </a:rPr>
              <a:t>Assessment</a:t>
            </a:r>
            <a:endParaRPr sz="1300">
              <a:solidFill>
                <a:srgbClr val="0000FF"/>
              </a:solidFill>
            </a:endParaRPr>
          </a:p>
          <a:p>
            <a:pPr indent="-311150" lvl="0" marL="457200" rtl="0" algn="l">
              <a:spcBef>
                <a:spcPts val="0"/>
              </a:spcBef>
              <a:spcAft>
                <a:spcPts val="0"/>
              </a:spcAft>
              <a:buClr>
                <a:srgbClr val="A61C00"/>
              </a:buClr>
              <a:buSzPts val="1300"/>
              <a:buChar char="●"/>
            </a:pPr>
            <a:r>
              <a:rPr lang="en" sz="1300">
                <a:solidFill>
                  <a:srgbClr val="A61C00"/>
                </a:solidFill>
              </a:rPr>
              <a:t>Stretching students</a:t>
            </a:r>
            <a:endParaRPr sz="1300">
              <a:solidFill>
                <a:srgbClr val="A61C00"/>
              </a:solidFill>
            </a:endParaRPr>
          </a:p>
          <a:p>
            <a:pPr indent="-311150" lvl="0" marL="457200" rtl="0" algn="l">
              <a:spcBef>
                <a:spcPts val="0"/>
              </a:spcBef>
              <a:spcAft>
                <a:spcPts val="0"/>
              </a:spcAft>
              <a:buClr>
                <a:srgbClr val="38761D"/>
              </a:buClr>
              <a:buSzPts val="1300"/>
              <a:buChar char="●"/>
            </a:pPr>
            <a:r>
              <a:rPr lang="en" sz="1300">
                <a:solidFill>
                  <a:srgbClr val="38761D"/>
                </a:solidFill>
              </a:rPr>
              <a:t>Logistics</a:t>
            </a:r>
            <a:endParaRPr sz="1300">
              <a:solidFill>
                <a:srgbClr val="38761D"/>
              </a:solidFill>
            </a:endParaRPr>
          </a:p>
          <a:p>
            <a:pPr indent="-311150" lvl="0" marL="457200" rtl="0" algn="l">
              <a:spcBef>
                <a:spcPts val="0"/>
              </a:spcBef>
              <a:spcAft>
                <a:spcPts val="0"/>
              </a:spcAft>
              <a:buClr>
                <a:srgbClr val="B45F06"/>
              </a:buClr>
              <a:buSzPts val="1300"/>
              <a:buChar char="●"/>
            </a:pPr>
            <a:r>
              <a:rPr lang="en" sz="1300">
                <a:solidFill>
                  <a:srgbClr val="B45F06"/>
                </a:solidFill>
              </a:rPr>
              <a:t>Strategies for motivating students</a:t>
            </a:r>
            <a:endParaRPr sz="1300">
              <a:solidFill>
                <a:srgbClr val="B45F06"/>
              </a:solidFill>
            </a:endParaRPr>
          </a:p>
          <a:p>
            <a:pPr indent="0" lvl="0" marL="0" rtl="0" algn="l">
              <a:spcBef>
                <a:spcPts val="0"/>
              </a:spcBef>
              <a:spcAft>
                <a:spcPts val="0"/>
              </a:spcAft>
              <a:buNone/>
            </a:pPr>
            <a:r>
              <a:rPr lang="en" sz="1800">
                <a:solidFill>
                  <a:srgbClr val="674EA7"/>
                </a:solidFill>
                <a:latin typeface="Pacifico"/>
                <a:ea typeface="Pacifico"/>
                <a:cs typeface="Pacifico"/>
                <a:sym typeface="Pacifico"/>
              </a:rPr>
              <a:t>Practical ideas, sharing with other schools, seeing it in action (learning walk)</a:t>
            </a:r>
            <a:endParaRPr sz="1800">
              <a:solidFill>
                <a:srgbClr val="674EA7"/>
              </a:solidFill>
              <a:latin typeface="Pacifico"/>
              <a:ea typeface="Pacifico"/>
              <a:cs typeface="Pacifico"/>
              <a:sym typeface="Pacifico"/>
            </a:endParaRPr>
          </a:p>
        </p:txBody>
      </p:sp>
      <p:sp>
        <p:nvSpPr>
          <p:cNvPr id="169" name="Google Shape;169;p39"/>
          <p:cNvSpPr txBox="1"/>
          <p:nvPr>
            <p:ph idx="2" type="body"/>
          </p:nvPr>
        </p:nvSpPr>
        <p:spPr>
          <a:xfrm>
            <a:off x="2876400" y="292850"/>
            <a:ext cx="5955900" cy="466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0000FF"/>
              </a:buClr>
              <a:buSzPts val="1200"/>
              <a:buFont typeface="Arial"/>
              <a:buChar char="●"/>
            </a:pPr>
            <a:r>
              <a:rPr lang="en" sz="1200">
                <a:solidFill>
                  <a:srgbClr val="0000FF"/>
                </a:solidFill>
                <a:latin typeface="Arial"/>
                <a:ea typeface="Arial"/>
                <a:cs typeface="Arial"/>
                <a:sym typeface="Arial"/>
              </a:rPr>
              <a:t>Modelling effective conferencing</a:t>
            </a:r>
            <a:endParaRPr sz="1200">
              <a:solidFill>
                <a:srgbClr val="0000FF"/>
              </a:solidFill>
              <a:latin typeface="Arial"/>
              <a:ea typeface="Arial"/>
              <a:cs typeface="Arial"/>
              <a:sym typeface="Arial"/>
            </a:endParaRPr>
          </a:p>
          <a:p>
            <a:pPr indent="-304800" lvl="0" marL="457200" rtl="0" algn="l">
              <a:spcBef>
                <a:spcPts val="0"/>
              </a:spcBef>
              <a:spcAft>
                <a:spcPts val="0"/>
              </a:spcAft>
              <a:buClr>
                <a:srgbClr val="0000FF"/>
              </a:buClr>
              <a:buSzPts val="1200"/>
              <a:buFont typeface="Arial"/>
              <a:buChar char="●"/>
            </a:pPr>
            <a:r>
              <a:rPr lang="en" sz="1200">
                <a:solidFill>
                  <a:srgbClr val="0000FF"/>
                </a:solidFill>
                <a:latin typeface="Arial"/>
                <a:ea typeface="Arial"/>
                <a:cs typeface="Arial"/>
                <a:sym typeface="Arial"/>
              </a:rPr>
              <a:t>Assessment and what could this potentially look like</a:t>
            </a:r>
            <a:endParaRPr sz="1200">
              <a:solidFill>
                <a:srgbClr val="0000FF"/>
              </a:solidFill>
              <a:latin typeface="Arial"/>
              <a:ea typeface="Arial"/>
              <a:cs typeface="Arial"/>
              <a:sym typeface="Arial"/>
            </a:endParaRPr>
          </a:p>
          <a:p>
            <a:pPr indent="-304800" lvl="0" marL="457200" rtl="0" algn="l">
              <a:spcBef>
                <a:spcPts val="0"/>
              </a:spcBef>
              <a:spcAft>
                <a:spcPts val="0"/>
              </a:spcAft>
              <a:buClr>
                <a:srgbClr val="0000FF"/>
              </a:buClr>
              <a:buSzPts val="1200"/>
              <a:buFont typeface="Arial"/>
              <a:buChar char="●"/>
            </a:pPr>
            <a:r>
              <a:rPr lang="en" sz="1200">
                <a:solidFill>
                  <a:srgbClr val="0000FF"/>
                </a:solidFill>
                <a:latin typeface="Arial"/>
                <a:ea typeface="Arial"/>
                <a:cs typeface="Arial"/>
                <a:sym typeface="Arial"/>
              </a:rPr>
              <a:t>Conferencing strategies/tools/data/anecdotal collection</a:t>
            </a:r>
            <a:endParaRPr sz="1200">
              <a:solidFill>
                <a:srgbClr val="0000FF"/>
              </a:solidFill>
              <a:latin typeface="Arial"/>
              <a:ea typeface="Arial"/>
              <a:cs typeface="Arial"/>
              <a:sym typeface="Arial"/>
            </a:endParaRPr>
          </a:p>
          <a:p>
            <a:pPr indent="-304800" lvl="0" marL="457200" rtl="0" algn="l">
              <a:spcBef>
                <a:spcPts val="0"/>
              </a:spcBef>
              <a:spcAft>
                <a:spcPts val="0"/>
              </a:spcAft>
              <a:buClr>
                <a:srgbClr val="0000FF"/>
              </a:buClr>
              <a:buSzPts val="1200"/>
              <a:buFont typeface="Arial"/>
              <a:buChar char="●"/>
            </a:pPr>
            <a:r>
              <a:rPr lang="en" sz="1200">
                <a:solidFill>
                  <a:srgbClr val="0000FF"/>
                </a:solidFill>
                <a:latin typeface="Arial"/>
                <a:ea typeface="Arial"/>
                <a:cs typeface="Arial"/>
                <a:sym typeface="Arial"/>
              </a:rPr>
              <a:t>Assessment and capabilities</a:t>
            </a:r>
            <a:endParaRPr sz="1200">
              <a:solidFill>
                <a:srgbClr val="0000FF"/>
              </a:solidFill>
              <a:latin typeface="Arial"/>
              <a:ea typeface="Arial"/>
              <a:cs typeface="Arial"/>
              <a:sym typeface="Arial"/>
            </a:endParaRPr>
          </a:p>
          <a:p>
            <a:pPr indent="-304800" lvl="0" marL="457200" rtl="0" algn="l">
              <a:spcBef>
                <a:spcPts val="0"/>
              </a:spcBef>
              <a:spcAft>
                <a:spcPts val="0"/>
              </a:spcAft>
              <a:buClr>
                <a:srgbClr val="0000FF"/>
              </a:buClr>
              <a:buSzPts val="1200"/>
              <a:buFont typeface="Arial"/>
              <a:buChar char="●"/>
            </a:pPr>
            <a:r>
              <a:rPr lang="en" sz="1200">
                <a:solidFill>
                  <a:srgbClr val="0000FF"/>
                </a:solidFill>
                <a:latin typeface="Arial"/>
                <a:ea typeface="Arial"/>
                <a:cs typeface="Arial"/>
                <a:sym typeface="Arial"/>
              </a:rPr>
              <a:t>Recording the learning journey (Not too scaffolded, enough evidence, what works?)</a:t>
            </a:r>
            <a:endParaRPr sz="1200">
              <a:solidFill>
                <a:srgbClr val="0000FF"/>
              </a:solidFill>
              <a:latin typeface="Arial"/>
              <a:ea typeface="Arial"/>
              <a:cs typeface="Arial"/>
              <a:sym typeface="Arial"/>
            </a:endParaRPr>
          </a:p>
          <a:p>
            <a:pPr indent="-304800" lvl="0" marL="457200" rtl="0" algn="l">
              <a:spcBef>
                <a:spcPts val="0"/>
              </a:spcBef>
              <a:spcAft>
                <a:spcPts val="0"/>
              </a:spcAft>
              <a:buClr>
                <a:srgbClr val="A61C00"/>
              </a:buClr>
              <a:buSzPts val="1200"/>
              <a:buFont typeface="Arial"/>
              <a:buChar char="●"/>
            </a:pPr>
            <a:r>
              <a:rPr lang="en" sz="1200">
                <a:solidFill>
                  <a:srgbClr val="A61C00"/>
                </a:solidFill>
                <a:latin typeface="Arial"/>
                <a:ea typeface="Arial"/>
                <a:cs typeface="Arial"/>
                <a:sym typeface="Arial"/>
              </a:rPr>
              <a:t>How do teachers ask/nudge/challenge students to stretch learning eg questioning</a:t>
            </a:r>
            <a:endParaRPr sz="1200">
              <a:solidFill>
                <a:srgbClr val="A61C00"/>
              </a:solidFill>
              <a:latin typeface="Arial"/>
              <a:ea typeface="Arial"/>
              <a:cs typeface="Arial"/>
              <a:sym typeface="Arial"/>
            </a:endParaRPr>
          </a:p>
          <a:p>
            <a:pPr indent="-304800" lvl="0" marL="457200" rtl="0" algn="l">
              <a:spcBef>
                <a:spcPts val="0"/>
              </a:spcBef>
              <a:spcAft>
                <a:spcPts val="0"/>
              </a:spcAft>
              <a:buClr>
                <a:srgbClr val="A61C00"/>
              </a:buClr>
              <a:buSzPts val="1200"/>
              <a:buFont typeface="Arial"/>
              <a:buChar char="●"/>
            </a:pPr>
            <a:r>
              <a:rPr lang="en" sz="1200">
                <a:solidFill>
                  <a:srgbClr val="A61C00"/>
                </a:solidFill>
                <a:latin typeface="Arial"/>
                <a:ea typeface="Arial"/>
                <a:cs typeface="Arial"/>
                <a:sym typeface="Arial"/>
              </a:rPr>
              <a:t>Modelling effective conferencing</a:t>
            </a:r>
            <a:endParaRPr sz="1200">
              <a:solidFill>
                <a:srgbClr val="A61C00"/>
              </a:solidFill>
              <a:latin typeface="Arial"/>
              <a:ea typeface="Arial"/>
              <a:cs typeface="Arial"/>
              <a:sym typeface="Arial"/>
            </a:endParaRPr>
          </a:p>
          <a:p>
            <a:pPr indent="-304800" lvl="0" marL="457200" rtl="0" algn="l">
              <a:spcBef>
                <a:spcPts val="0"/>
              </a:spcBef>
              <a:spcAft>
                <a:spcPts val="0"/>
              </a:spcAft>
              <a:buClr>
                <a:srgbClr val="A61C00"/>
              </a:buClr>
              <a:buSzPts val="1200"/>
              <a:buFont typeface="Arial"/>
              <a:buChar char="●"/>
            </a:pPr>
            <a:r>
              <a:rPr lang="en" sz="1200">
                <a:solidFill>
                  <a:srgbClr val="A61C00"/>
                </a:solidFill>
                <a:latin typeface="Arial"/>
                <a:ea typeface="Arial"/>
                <a:cs typeface="Arial"/>
                <a:sym typeface="Arial"/>
              </a:rPr>
              <a:t>How to best streamline from Years 3-6 so it is a gradual process (what to expect at each level</a:t>
            </a:r>
            <a:endParaRPr sz="1200">
              <a:solidFill>
                <a:srgbClr val="A61C00"/>
              </a:solidFill>
              <a:latin typeface="Arial"/>
              <a:ea typeface="Arial"/>
              <a:cs typeface="Arial"/>
              <a:sym typeface="Arial"/>
            </a:endParaRPr>
          </a:p>
          <a:p>
            <a:pPr indent="-304800" lvl="0" marL="457200" rtl="0" algn="l">
              <a:spcBef>
                <a:spcPts val="0"/>
              </a:spcBef>
              <a:spcAft>
                <a:spcPts val="0"/>
              </a:spcAft>
              <a:buClr>
                <a:srgbClr val="A61C00"/>
              </a:buClr>
              <a:buSzPts val="1200"/>
              <a:buFont typeface="Arial"/>
              <a:buChar char="●"/>
            </a:pPr>
            <a:r>
              <a:rPr lang="en" sz="1200">
                <a:solidFill>
                  <a:srgbClr val="A61C00"/>
                </a:solidFill>
                <a:latin typeface="Arial"/>
                <a:ea typeface="Arial"/>
                <a:cs typeface="Arial"/>
                <a:sym typeface="Arial"/>
              </a:rPr>
              <a:t>Seeing different examples of how children share their learning</a:t>
            </a:r>
            <a:endParaRPr sz="1200">
              <a:solidFill>
                <a:srgbClr val="A61C00"/>
              </a:solidFill>
              <a:latin typeface="Arial"/>
              <a:ea typeface="Arial"/>
              <a:cs typeface="Arial"/>
              <a:sym typeface="Arial"/>
            </a:endParaRPr>
          </a:p>
          <a:p>
            <a:pPr indent="-304800" lvl="0" marL="457200" rtl="0" algn="l">
              <a:spcBef>
                <a:spcPts val="0"/>
              </a:spcBef>
              <a:spcAft>
                <a:spcPts val="0"/>
              </a:spcAft>
              <a:buClr>
                <a:srgbClr val="38761D"/>
              </a:buClr>
              <a:buSzPts val="1200"/>
              <a:buFont typeface="Arial"/>
              <a:buChar char="●"/>
            </a:pPr>
            <a:r>
              <a:rPr lang="en" sz="1200">
                <a:solidFill>
                  <a:srgbClr val="38761D"/>
                </a:solidFill>
                <a:latin typeface="Arial"/>
                <a:ea typeface="Arial"/>
                <a:cs typeface="Arial"/>
                <a:sym typeface="Arial"/>
              </a:rPr>
              <a:t>Management/time in a 2 hour session: how long do you spend conferencing, how do you manage students who are off task when conferencing</a:t>
            </a:r>
            <a:endParaRPr sz="1200">
              <a:solidFill>
                <a:srgbClr val="38761D"/>
              </a:solidFill>
              <a:latin typeface="Arial"/>
              <a:ea typeface="Arial"/>
              <a:cs typeface="Arial"/>
              <a:sym typeface="Arial"/>
            </a:endParaRPr>
          </a:p>
          <a:p>
            <a:pPr indent="-304800" lvl="0" marL="457200" rtl="0" algn="l">
              <a:spcBef>
                <a:spcPts val="0"/>
              </a:spcBef>
              <a:spcAft>
                <a:spcPts val="0"/>
              </a:spcAft>
              <a:buClr>
                <a:srgbClr val="38761D"/>
              </a:buClr>
              <a:buSzPts val="1200"/>
              <a:buFont typeface="Arial"/>
              <a:buChar char="●"/>
            </a:pPr>
            <a:r>
              <a:rPr lang="en" sz="1200">
                <a:solidFill>
                  <a:srgbClr val="38761D"/>
                </a:solidFill>
                <a:latin typeface="Arial"/>
                <a:ea typeface="Arial"/>
                <a:cs typeface="Arial"/>
                <a:sym typeface="Arial"/>
              </a:rPr>
              <a:t>Time to spend process ideas about the how with other schools This gives us an idea and reaffirms what we are doing</a:t>
            </a:r>
            <a:endParaRPr sz="1200">
              <a:solidFill>
                <a:srgbClr val="38761D"/>
              </a:solidFill>
              <a:latin typeface="Arial"/>
              <a:ea typeface="Arial"/>
              <a:cs typeface="Arial"/>
              <a:sym typeface="Arial"/>
            </a:endParaRPr>
          </a:p>
          <a:p>
            <a:pPr indent="-304800" lvl="0" marL="457200" rtl="0" algn="l">
              <a:spcBef>
                <a:spcPts val="0"/>
              </a:spcBef>
              <a:spcAft>
                <a:spcPts val="0"/>
              </a:spcAft>
              <a:buClr>
                <a:srgbClr val="38761D"/>
              </a:buClr>
              <a:buSzPts val="1200"/>
              <a:buFont typeface="Arial"/>
              <a:buChar char="●"/>
            </a:pPr>
            <a:r>
              <a:rPr lang="en" sz="1200">
                <a:solidFill>
                  <a:srgbClr val="38761D"/>
                </a:solidFill>
                <a:latin typeface="Arial"/>
                <a:ea typeface="Arial"/>
                <a:cs typeface="Arial"/>
                <a:sym typeface="Arial"/>
              </a:rPr>
              <a:t>Genius time in the classroom eg. what it looks like, visit for teachers how others do it</a:t>
            </a:r>
            <a:endParaRPr sz="1200">
              <a:solidFill>
                <a:srgbClr val="38761D"/>
              </a:solidFill>
              <a:latin typeface="Arial"/>
              <a:ea typeface="Arial"/>
              <a:cs typeface="Arial"/>
              <a:sym typeface="Arial"/>
            </a:endParaRPr>
          </a:p>
          <a:p>
            <a:pPr indent="-304800" lvl="0" marL="457200" rtl="0" algn="l">
              <a:spcBef>
                <a:spcPts val="0"/>
              </a:spcBef>
              <a:spcAft>
                <a:spcPts val="0"/>
              </a:spcAft>
              <a:buClr>
                <a:srgbClr val="38761D"/>
              </a:buClr>
              <a:buSzPts val="1200"/>
              <a:buFont typeface="Arial"/>
              <a:buChar char="●"/>
            </a:pPr>
            <a:r>
              <a:rPr lang="en" sz="1200">
                <a:solidFill>
                  <a:srgbClr val="38761D"/>
                </a:solidFill>
                <a:latin typeface="Arial"/>
                <a:ea typeface="Arial"/>
                <a:cs typeface="Arial"/>
                <a:sym typeface="Arial"/>
              </a:rPr>
              <a:t>Examples of wonderings and how these look in a classroom</a:t>
            </a:r>
            <a:endParaRPr sz="1200">
              <a:solidFill>
                <a:srgbClr val="38761D"/>
              </a:solidFill>
              <a:latin typeface="Arial"/>
              <a:ea typeface="Arial"/>
              <a:cs typeface="Arial"/>
              <a:sym typeface="Arial"/>
            </a:endParaRPr>
          </a:p>
          <a:p>
            <a:pPr indent="-304800" lvl="0" marL="457200" rtl="0" algn="l">
              <a:spcBef>
                <a:spcPts val="0"/>
              </a:spcBef>
              <a:spcAft>
                <a:spcPts val="0"/>
              </a:spcAft>
              <a:buClr>
                <a:srgbClr val="B45F06"/>
              </a:buClr>
              <a:buSzPts val="1200"/>
              <a:buFont typeface="Arial"/>
              <a:buChar char="●"/>
            </a:pPr>
            <a:r>
              <a:rPr lang="en" sz="1200">
                <a:solidFill>
                  <a:srgbClr val="B45F06"/>
                </a:solidFill>
                <a:latin typeface="Arial"/>
                <a:ea typeface="Arial"/>
                <a:cs typeface="Arial"/>
                <a:sym typeface="Arial"/>
              </a:rPr>
              <a:t>Ideas for immersion and sprints</a:t>
            </a:r>
            <a:endParaRPr sz="1200">
              <a:solidFill>
                <a:srgbClr val="B45F06"/>
              </a:solidFill>
              <a:latin typeface="Arial"/>
              <a:ea typeface="Arial"/>
              <a:cs typeface="Arial"/>
              <a:sym typeface="Arial"/>
            </a:endParaRPr>
          </a:p>
          <a:p>
            <a:pPr indent="-304800" lvl="0" marL="457200" rtl="0" algn="l">
              <a:spcBef>
                <a:spcPts val="0"/>
              </a:spcBef>
              <a:spcAft>
                <a:spcPts val="0"/>
              </a:spcAft>
              <a:buClr>
                <a:srgbClr val="B45F06"/>
              </a:buClr>
              <a:buSzPts val="1200"/>
              <a:buFont typeface="Arial"/>
              <a:buChar char="●"/>
            </a:pPr>
            <a:r>
              <a:rPr lang="en" sz="1200">
                <a:solidFill>
                  <a:srgbClr val="B45F06"/>
                </a:solidFill>
                <a:latin typeface="Arial"/>
                <a:ea typeface="Arial"/>
                <a:cs typeface="Arial"/>
                <a:sym typeface="Arial"/>
              </a:rPr>
              <a:t>Motivate students unable to decide on a project</a:t>
            </a:r>
            <a:endParaRPr sz="1200">
              <a:solidFill>
                <a:srgbClr val="B45F06"/>
              </a:solidFill>
              <a:latin typeface="Arial"/>
              <a:ea typeface="Arial"/>
              <a:cs typeface="Arial"/>
              <a:sym typeface="Arial"/>
            </a:endParaRPr>
          </a:p>
          <a:p>
            <a:pPr indent="0" lvl="0" marL="457200" rtl="0" algn="l">
              <a:spcBef>
                <a:spcPts val="0"/>
              </a:spcBef>
              <a:spcAft>
                <a:spcPts val="0"/>
              </a:spcAft>
              <a:buNone/>
            </a:pPr>
            <a:r>
              <a:t/>
            </a:r>
            <a:endParaRPr b="1" sz="1300">
              <a:solidFill>
                <a:srgbClr val="000000"/>
              </a:solidFill>
              <a:latin typeface="Bree Serif"/>
              <a:ea typeface="Bree Serif"/>
              <a:cs typeface="Bree Serif"/>
              <a:sym typeface="Bree Serif"/>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6"/>
          <p:cNvSpPr/>
          <p:nvPr/>
        </p:nvSpPr>
        <p:spPr>
          <a:xfrm>
            <a:off x="188250" y="227175"/>
            <a:ext cx="8767500" cy="2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6"/>
          <p:cNvSpPr/>
          <p:nvPr/>
        </p:nvSpPr>
        <p:spPr>
          <a:xfrm rot="-5400000">
            <a:off x="6204700" y="2257075"/>
            <a:ext cx="4643700" cy="2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20160719_214620.jpg" id="408" name="Google Shape;408;p66"/>
          <p:cNvPicPr preferRelativeResize="0"/>
          <p:nvPr/>
        </p:nvPicPr>
        <p:blipFill rotWithShape="1">
          <a:blip r:embed="rId3">
            <a:alphaModFix/>
          </a:blip>
          <a:srcRect b="22220" l="0" r="0" t="21551"/>
          <a:stretch/>
        </p:blipFill>
        <p:spPr>
          <a:xfrm>
            <a:off x="2107375" y="664949"/>
            <a:ext cx="4105773" cy="4104250"/>
          </a:xfrm>
          <a:prstGeom prst="rect">
            <a:avLst/>
          </a:prstGeom>
          <a:noFill/>
          <a:ln>
            <a:noFill/>
          </a:ln>
        </p:spPr>
      </p:pic>
      <p:sp>
        <p:nvSpPr>
          <p:cNvPr id="409" name="Google Shape;409;p66"/>
          <p:cNvSpPr txBox="1"/>
          <p:nvPr/>
        </p:nvSpPr>
        <p:spPr>
          <a:xfrm>
            <a:off x="188250" y="591925"/>
            <a:ext cx="2788800" cy="3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latin typeface="Amatic SC"/>
                <a:ea typeface="Amatic SC"/>
                <a:cs typeface="Amatic SC"/>
                <a:sym typeface="Amatic SC"/>
              </a:rPr>
              <a:t>FRONT</a:t>
            </a:r>
            <a:endParaRPr b="1" sz="3600">
              <a:latin typeface="Amatic SC"/>
              <a:ea typeface="Amatic SC"/>
              <a:cs typeface="Amatic SC"/>
              <a:sym typeface="Amatic S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descr="20160719_214631.jpg" id="414" name="Google Shape;414;p67"/>
          <p:cNvPicPr preferRelativeResize="0"/>
          <p:nvPr/>
        </p:nvPicPr>
        <p:blipFill rotWithShape="1">
          <a:blip r:embed="rId3">
            <a:alphaModFix/>
          </a:blip>
          <a:srcRect b="26098" l="0" r="0" t="26207"/>
          <a:stretch/>
        </p:blipFill>
        <p:spPr>
          <a:xfrm>
            <a:off x="2145388" y="955900"/>
            <a:ext cx="4375127" cy="3709622"/>
          </a:xfrm>
          <a:prstGeom prst="rect">
            <a:avLst/>
          </a:prstGeom>
          <a:noFill/>
          <a:ln>
            <a:noFill/>
          </a:ln>
        </p:spPr>
      </p:pic>
      <p:sp>
        <p:nvSpPr>
          <p:cNvPr id="415" name="Google Shape;415;p67"/>
          <p:cNvSpPr/>
          <p:nvPr/>
        </p:nvSpPr>
        <p:spPr>
          <a:xfrm>
            <a:off x="188250" y="341150"/>
            <a:ext cx="8767500" cy="2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7"/>
          <p:cNvSpPr/>
          <p:nvPr/>
        </p:nvSpPr>
        <p:spPr>
          <a:xfrm rot="-5400000">
            <a:off x="-1491500" y="2371050"/>
            <a:ext cx="4643700" cy="2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7"/>
          <p:cNvSpPr txBox="1"/>
          <p:nvPr/>
        </p:nvSpPr>
        <p:spPr>
          <a:xfrm>
            <a:off x="7772400" y="-5334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latin typeface="Amatic SC"/>
                <a:ea typeface="Amatic SC"/>
                <a:cs typeface="Amatic SC"/>
                <a:sym typeface="Amatic SC"/>
              </a:rPr>
              <a:t>Back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8"/>
          <p:cNvSpPr/>
          <p:nvPr/>
        </p:nvSpPr>
        <p:spPr>
          <a:xfrm>
            <a:off x="0" y="-10425"/>
            <a:ext cx="9144000" cy="5143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8"/>
          <p:cNvSpPr/>
          <p:nvPr/>
        </p:nvSpPr>
        <p:spPr>
          <a:xfrm>
            <a:off x="447988" y="173738"/>
            <a:ext cx="8248014" cy="4775166"/>
          </a:xfrm>
          <a:prstGeom prst="irregularSeal1">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8"/>
          <p:cNvSpPr txBox="1"/>
          <p:nvPr/>
        </p:nvSpPr>
        <p:spPr>
          <a:xfrm>
            <a:off x="2297125" y="1749575"/>
            <a:ext cx="4683000" cy="13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 sz="6000">
                <a:latin typeface="Amatic SC"/>
                <a:ea typeface="Amatic SC"/>
                <a:cs typeface="Amatic SC"/>
                <a:sym typeface="Amatic SC"/>
              </a:rPr>
              <a:t>THANKS FOR LISTENING </a:t>
            </a:r>
            <a:r>
              <a:rPr lang="en" sz="6000"/>
              <a:t> </a:t>
            </a:r>
            <a:endParaRPr sz="6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Sharing our students’ projects</a:t>
            </a:r>
            <a:endParaRPr/>
          </a:p>
        </p:txBody>
      </p:sp>
      <p:sp>
        <p:nvSpPr>
          <p:cNvPr id="430" name="Google Shape;430;p6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Sharing the work and identifying the learning</a:t>
            </a:r>
            <a:endParaRPr/>
          </a:p>
        </p:txBody>
      </p:sp>
      <p:sp>
        <p:nvSpPr>
          <p:cNvPr id="431" name="Google Shape;431;p69"/>
          <p:cNvSpPr txBox="1"/>
          <p:nvPr>
            <p:ph idx="2" type="body"/>
          </p:nvPr>
        </p:nvSpPr>
        <p:spPr>
          <a:xfrm>
            <a:off x="4939500" y="398650"/>
            <a:ext cx="3837000" cy="435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Where’s the rigour? How did this project stretch that student?</a:t>
            </a:r>
            <a:endParaRPr/>
          </a:p>
          <a:p>
            <a:pPr indent="0" lvl="0" marL="0" rtl="0" algn="l">
              <a:spcBef>
                <a:spcPts val="1600"/>
              </a:spcBef>
              <a:spcAft>
                <a:spcPts val="0"/>
              </a:spcAft>
              <a:buNone/>
            </a:pPr>
            <a:r>
              <a:rPr lang="en"/>
              <a:t>What was the learning for that student? What evidence do we get from this?</a:t>
            </a:r>
            <a:endParaRPr/>
          </a:p>
          <a:p>
            <a:pPr indent="0" lvl="0" marL="0" rtl="0" algn="l">
              <a:spcBef>
                <a:spcPts val="1600"/>
              </a:spcBef>
              <a:spcAft>
                <a:spcPts val="1600"/>
              </a:spcAft>
              <a:buNone/>
            </a:pPr>
            <a:r>
              <a:rPr lang="en"/>
              <a:t>How to conduct a learning conversation/conference: what makes for good questioning? Are we listening?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0"/>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Process:</a:t>
            </a:r>
            <a:endParaRPr/>
          </a:p>
          <a:p>
            <a:pPr indent="0" lvl="0" marL="0" rtl="0" algn="l">
              <a:spcBef>
                <a:spcPts val="0"/>
              </a:spcBef>
              <a:spcAft>
                <a:spcPts val="0"/>
              </a:spcAft>
              <a:buNone/>
            </a:pPr>
            <a:r>
              <a:rPr lang="en" sz="3600">
                <a:solidFill>
                  <a:srgbClr val="FFFF00"/>
                </a:solidFill>
              </a:rPr>
              <a:t>Groups of 3 ‘presenting teachers’ with additional facilitator and recorder</a:t>
            </a:r>
            <a:endParaRPr sz="3600">
              <a:solidFill>
                <a:srgbClr val="FFFF00"/>
              </a:solidFill>
            </a:endParaRPr>
          </a:p>
          <a:p>
            <a:pPr indent="0" lvl="0" marL="0" rtl="0" algn="l">
              <a:spcBef>
                <a:spcPts val="0"/>
              </a:spcBef>
              <a:spcAft>
                <a:spcPts val="0"/>
              </a:spcAft>
              <a:buNone/>
            </a:pPr>
            <a:r>
              <a:rPr lang="en" sz="3600">
                <a:solidFill>
                  <a:srgbClr val="EEBFFF"/>
                </a:solidFill>
              </a:rPr>
              <a:t>Protocol for discussion</a:t>
            </a:r>
            <a:endParaRPr sz="3600">
              <a:solidFill>
                <a:srgbClr val="EEBFFF"/>
              </a:solidFill>
            </a:endParaRPr>
          </a:p>
          <a:p>
            <a:pPr indent="0" lvl="0" marL="0" rtl="0" algn="l">
              <a:spcBef>
                <a:spcPts val="0"/>
              </a:spcBef>
              <a:spcAft>
                <a:spcPts val="0"/>
              </a:spcAft>
              <a:buNone/>
            </a:pPr>
            <a:r>
              <a:rPr lang="en" sz="3600">
                <a:solidFill>
                  <a:schemeClr val="dk1"/>
                </a:solidFill>
              </a:rPr>
              <a:t>Whole group Sharing</a:t>
            </a:r>
            <a:endParaRPr sz="36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Sharing Protocol</a:t>
            </a:r>
            <a:endParaRPr/>
          </a:p>
        </p:txBody>
      </p:sp>
      <p:sp>
        <p:nvSpPr>
          <p:cNvPr id="442" name="Google Shape;442;p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Clr>
                <a:schemeClr val="dk1"/>
              </a:buClr>
              <a:buSzPts val="2400"/>
              <a:buFont typeface="Cambria"/>
              <a:buAutoNum type="arabicPeriod"/>
            </a:pPr>
            <a:r>
              <a:rPr lang="en" sz="2400">
                <a:solidFill>
                  <a:schemeClr val="dk1"/>
                </a:solidFill>
              </a:rPr>
              <a:t>Presenting teacher shows the project and </a:t>
            </a:r>
            <a:r>
              <a:rPr b="1" lang="en" sz="2400">
                <a:solidFill>
                  <a:srgbClr val="FFFF00"/>
                </a:solidFill>
              </a:rPr>
              <a:t>briefly</a:t>
            </a:r>
            <a:r>
              <a:rPr lang="en" sz="2400">
                <a:solidFill>
                  <a:srgbClr val="FFFF00"/>
                </a:solidFill>
              </a:rPr>
              <a:t> </a:t>
            </a:r>
            <a:r>
              <a:rPr lang="en" sz="2400">
                <a:solidFill>
                  <a:schemeClr val="dk1"/>
                </a:solidFill>
              </a:rPr>
              <a:t>describes the context:</a:t>
            </a:r>
            <a:endParaRPr sz="2400">
              <a:solidFill>
                <a:schemeClr val="dk1"/>
              </a:solidFill>
            </a:endParaRPr>
          </a:p>
          <a:p>
            <a:pPr indent="-381000" lvl="1" marL="914400" rtl="0" algn="l">
              <a:lnSpc>
                <a:spcPct val="100000"/>
              </a:lnSpc>
              <a:spcBef>
                <a:spcPts val="0"/>
              </a:spcBef>
              <a:spcAft>
                <a:spcPts val="0"/>
              </a:spcAft>
              <a:buClr>
                <a:schemeClr val="dk1"/>
              </a:buClr>
              <a:buSzPts val="2400"/>
              <a:buAutoNum type="alphaLcPeriod"/>
            </a:pPr>
            <a:r>
              <a:rPr lang="en" sz="2400">
                <a:solidFill>
                  <a:schemeClr val="dk1"/>
                </a:solidFill>
              </a:rPr>
              <a:t>How the student came up with the idea/why they chose to do this</a:t>
            </a:r>
            <a:endParaRPr sz="2400">
              <a:solidFill>
                <a:schemeClr val="dk1"/>
              </a:solidFill>
            </a:endParaRPr>
          </a:p>
          <a:p>
            <a:pPr indent="-381000" lvl="1" marL="914400" rtl="0" algn="l">
              <a:lnSpc>
                <a:spcPct val="100000"/>
              </a:lnSpc>
              <a:spcBef>
                <a:spcPts val="0"/>
              </a:spcBef>
              <a:spcAft>
                <a:spcPts val="0"/>
              </a:spcAft>
              <a:buClr>
                <a:schemeClr val="dk1"/>
              </a:buClr>
              <a:buSzPts val="2400"/>
              <a:buAutoNum type="alphaLcPeriod"/>
            </a:pPr>
            <a:r>
              <a:rPr lang="en" sz="2400">
                <a:solidFill>
                  <a:schemeClr val="dk1"/>
                </a:solidFill>
              </a:rPr>
              <a:t>The process the student went through in developing the project</a:t>
            </a:r>
            <a:endParaRPr sz="2400">
              <a:solidFill>
                <a:schemeClr val="dk1"/>
              </a:solidFill>
            </a:endParaRPr>
          </a:p>
          <a:p>
            <a:pPr indent="0" lvl="0" marL="914400" rtl="0" algn="l">
              <a:lnSpc>
                <a:spcPct val="100000"/>
              </a:lnSpc>
              <a:spcBef>
                <a:spcPts val="0"/>
              </a:spcBef>
              <a:spcAft>
                <a:spcPts val="0"/>
              </a:spcAft>
              <a:buNone/>
            </a:pPr>
            <a:r>
              <a:t/>
            </a:r>
            <a:endParaRPr sz="2400">
              <a:solidFill>
                <a:schemeClr val="dk1"/>
              </a:solidFill>
            </a:endParaRPr>
          </a:p>
          <a:p>
            <a:pPr indent="-381000" lvl="0" marL="457200" marR="0" rtl="0" algn="l">
              <a:lnSpc>
                <a:spcPct val="100000"/>
              </a:lnSpc>
              <a:spcBef>
                <a:spcPts val="0"/>
              </a:spcBef>
              <a:spcAft>
                <a:spcPts val="0"/>
              </a:spcAft>
              <a:buClr>
                <a:schemeClr val="dk1"/>
              </a:buClr>
              <a:buSzPts val="2400"/>
              <a:buAutoNum type="arabicPeriod"/>
            </a:pPr>
            <a:r>
              <a:rPr lang="en" sz="2400">
                <a:solidFill>
                  <a:schemeClr val="dk1"/>
                </a:solidFill>
              </a:rPr>
              <a:t>Other members of the group ask clarifying questions.</a:t>
            </a:r>
            <a:endParaRPr sz="2400">
              <a:solidFill>
                <a:schemeClr val="dk1"/>
              </a:solidFill>
            </a:endParaRPr>
          </a:p>
          <a:p>
            <a:pPr indent="0" lvl="0" marL="0" marR="0" rtl="0" algn="l">
              <a:lnSpc>
                <a:spcPct val="100000"/>
              </a:lnSpc>
              <a:spcBef>
                <a:spcPts val="0"/>
              </a:spcBef>
              <a:spcAft>
                <a:spcPts val="0"/>
              </a:spcAft>
              <a:buNone/>
            </a:pPr>
            <a:r>
              <a:t/>
            </a:r>
            <a:endParaRPr>
              <a:solidFill>
                <a:schemeClr val="dk1"/>
              </a:solidFill>
            </a:endParaRPr>
          </a:p>
          <a:p>
            <a:pPr indent="0" lvl="0" marL="0" rtl="0" algn="l">
              <a:spcBef>
                <a:spcPts val="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446" name="Shape 446"/>
        <p:cNvGrpSpPr/>
        <p:nvPr/>
      </p:nvGrpSpPr>
      <p:grpSpPr>
        <a:xfrm>
          <a:off x="0" y="0"/>
          <a:ext cx="0" cy="0"/>
          <a:chOff x="0" y="0"/>
          <a:chExt cx="0" cy="0"/>
        </a:xfrm>
      </p:grpSpPr>
      <p:sp>
        <p:nvSpPr>
          <p:cNvPr id="447" name="Google Shape;447;p7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Whole group discussion</a:t>
            </a:r>
            <a:endParaRPr/>
          </a:p>
        </p:txBody>
      </p:sp>
      <p:sp>
        <p:nvSpPr>
          <p:cNvPr id="448" name="Google Shape;448;p72"/>
          <p:cNvSpPr txBox="1"/>
          <p:nvPr>
            <p:ph idx="1" type="body"/>
          </p:nvPr>
        </p:nvSpPr>
        <p:spPr>
          <a:xfrm>
            <a:off x="311700" y="1228675"/>
            <a:ext cx="8260800" cy="3652200"/>
          </a:xfrm>
          <a:prstGeom prst="rect">
            <a:avLst/>
          </a:prstGeom>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Clr>
                <a:srgbClr val="000000"/>
              </a:buClr>
              <a:buSzPts val="2200"/>
              <a:buFont typeface="Average"/>
              <a:buChar char="●"/>
            </a:pPr>
            <a:r>
              <a:rPr lang="en" sz="2200">
                <a:solidFill>
                  <a:srgbClr val="000000"/>
                </a:solidFill>
                <a:latin typeface="Average"/>
                <a:ea typeface="Average"/>
                <a:cs typeface="Average"/>
                <a:sym typeface="Average"/>
              </a:rPr>
              <a:t>How did the teacher support the development of these projects?</a:t>
            </a:r>
            <a:endParaRPr sz="2200">
              <a:solidFill>
                <a:srgbClr val="000000"/>
              </a:solidFill>
              <a:latin typeface="Average"/>
              <a:ea typeface="Average"/>
              <a:cs typeface="Average"/>
              <a:sym typeface="Average"/>
            </a:endParaRPr>
          </a:p>
          <a:p>
            <a:pPr indent="0" lvl="0" marL="0" rtl="0" algn="l">
              <a:lnSpc>
                <a:spcPct val="100000"/>
              </a:lnSpc>
              <a:spcBef>
                <a:spcPts val="0"/>
              </a:spcBef>
              <a:spcAft>
                <a:spcPts val="0"/>
              </a:spcAft>
              <a:buNone/>
            </a:pPr>
            <a:r>
              <a:t/>
            </a:r>
            <a:endParaRPr sz="2200">
              <a:solidFill>
                <a:srgbClr val="000000"/>
              </a:solidFill>
              <a:latin typeface="Average"/>
              <a:ea typeface="Average"/>
              <a:cs typeface="Average"/>
              <a:sym typeface="Average"/>
            </a:endParaRPr>
          </a:p>
          <a:p>
            <a:pPr indent="-368300" lvl="0" marL="457200" rtl="0" algn="l">
              <a:lnSpc>
                <a:spcPct val="100000"/>
              </a:lnSpc>
              <a:spcBef>
                <a:spcPts val="0"/>
              </a:spcBef>
              <a:spcAft>
                <a:spcPts val="0"/>
              </a:spcAft>
              <a:buClr>
                <a:srgbClr val="000000"/>
              </a:buClr>
              <a:buSzPts val="2200"/>
              <a:buFont typeface="Average"/>
              <a:buChar char="●"/>
            </a:pPr>
            <a:r>
              <a:rPr lang="en" sz="2200">
                <a:solidFill>
                  <a:srgbClr val="000000"/>
                </a:solidFill>
                <a:latin typeface="Average"/>
                <a:ea typeface="Average"/>
                <a:cs typeface="Average"/>
                <a:sym typeface="Average"/>
              </a:rPr>
              <a:t>What role did conferencing and feedback play and what effective strategies or questions did they use?</a:t>
            </a:r>
            <a:endParaRPr sz="2200">
              <a:solidFill>
                <a:srgbClr val="000000"/>
              </a:solidFill>
              <a:latin typeface="Average"/>
              <a:ea typeface="Average"/>
              <a:cs typeface="Average"/>
              <a:sym typeface="Average"/>
            </a:endParaRPr>
          </a:p>
          <a:p>
            <a:pPr indent="0" lvl="0" marL="457200" rtl="0" algn="l">
              <a:lnSpc>
                <a:spcPct val="100000"/>
              </a:lnSpc>
              <a:spcBef>
                <a:spcPts val="0"/>
              </a:spcBef>
              <a:spcAft>
                <a:spcPts val="0"/>
              </a:spcAft>
              <a:buNone/>
            </a:pPr>
            <a:r>
              <a:t/>
            </a:r>
            <a:endParaRPr sz="2200">
              <a:solidFill>
                <a:srgbClr val="000000"/>
              </a:solidFill>
              <a:latin typeface="Average"/>
              <a:ea typeface="Average"/>
              <a:cs typeface="Average"/>
              <a:sym typeface="Average"/>
            </a:endParaRPr>
          </a:p>
          <a:p>
            <a:pPr indent="-368300" lvl="0" marL="457200" rtl="0" algn="l">
              <a:lnSpc>
                <a:spcPct val="100000"/>
              </a:lnSpc>
              <a:spcBef>
                <a:spcPts val="0"/>
              </a:spcBef>
              <a:spcAft>
                <a:spcPts val="0"/>
              </a:spcAft>
              <a:buClr>
                <a:srgbClr val="000000"/>
              </a:buClr>
              <a:buSzPts val="2200"/>
              <a:buFont typeface="Average"/>
              <a:buChar char="●"/>
            </a:pPr>
            <a:r>
              <a:rPr lang="en" sz="2200">
                <a:solidFill>
                  <a:srgbClr val="000000"/>
                </a:solidFill>
                <a:latin typeface="Average"/>
                <a:ea typeface="Average"/>
                <a:cs typeface="Average"/>
                <a:sym typeface="Average"/>
              </a:rPr>
              <a:t>What evidence is there of student learning/achievement (Use student rubric to track development)</a:t>
            </a:r>
            <a:endParaRPr sz="2200">
              <a:solidFill>
                <a:srgbClr val="000000"/>
              </a:solidFill>
              <a:latin typeface="Average"/>
              <a:ea typeface="Average"/>
              <a:cs typeface="Average"/>
              <a:sym typeface="Average"/>
            </a:endParaRPr>
          </a:p>
          <a:p>
            <a:pPr indent="0" lvl="0" marL="457200" rtl="0" algn="l">
              <a:lnSpc>
                <a:spcPct val="100000"/>
              </a:lnSpc>
              <a:spcBef>
                <a:spcPts val="0"/>
              </a:spcBef>
              <a:spcAft>
                <a:spcPts val="0"/>
              </a:spcAft>
              <a:buNone/>
            </a:pPr>
            <a:r>
              <a:t/>
            </a:r>
            <a:endParaRPr sz="2200">
              <a:solidFill>
                <a:srgbClr val="000000"/>
              </a:solidFill>
              <a:latin typeface="Average"/>
              <a:ea typeface="Average"/>
              <a:cs typeface="Average"/>
              <a:sym typeface="Average"/>
            </a:endParaRPr>
          </a:p>
          <a:p>
            <a:pPr indent="-368300" lvl="0" marL="457200" rtl="0" algn="l">
              <a:lnSpc>
                <a:spcPct val="100000"/>
              </a:lnSpc>
              <a:spcBef>
                <a:spcPts val="0"/>
              </a:spcBef>
              <a:spcAft>
                <a:spcPts val="0"/>
              </a:spcAft>
              <a:buClr>
                <a:srgbClr val="000000"/>
              </a:buClr>
              <a:buSzPts val="2200"/>
              <a:buFont typeface="Average"/>
              <a:buChar char="●"/>
            </a:pPr>
            <a:r>
              <a:rPr lang="en" sz="2200">
                <a:solidFill>
                  <a:srgbClr val="000000"/>
                </a:solidFill>
                <a:latin typeface="Average"/>
                <a:ea typeface="Average"/>
                <a:cs typeface="Average"/>
                <a:sym typeface="Average"/>
              </a:rPr>
              <a:t>How could this be recorded (by teacher/by student)</a:t>
            </a:r>
            <a:endParaRPr sz="2200">
              <a:solidFill>
                <a:srgbClr val="000000"/>
              </a:solidFill>
              <a:latin typeface="Average"/>
              <a:ea typeface="Average"/>
              <a:cs typeface="Average"/>
              <a:sym typeface="Average"/>
            </a:endParaRPr>
          </a:p>
          <a:p>
            <a:pPr indent="0" lvl="0" marL="0" rtl="0" algn="l">
              <a:spcBef>
                <a:spcPts val="0"/>
              </a:spcBef>
              <a:spcAft>
                <a:spcPts val="0"/>
              </a:spcAft>
              <a:buNone/>
            </a:pPr>
            <a:r>
              <a:t/>
            </a:r>
            <a:endParaRPr sz="1800">
              <a:solidFill>
                <a:srgbClr val="000000"/>
              </a:solidFill>
              <a:latin typeface="Average"/>
              <a:ea typeface="Average"/>
              <a:cs typeface="Average"/>
              <a:sym typeface="Average"/>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3"/>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Reflection and Action Planning</a:t>
            </a:r>
            <a:endParaRPr/>
          </a:p>
        </p:txBody>
      </p:sp>
      <p:sp>
        <p:nvSpPr>
          <p:cNvPr id="454" name="Google Shape;454;p73"/>
          <p:cNvSpPr txBox="1"/>
          <p:nvPr>
            <p:ph idx="1" type="subTitle"/>
          </p:nvPr>
        </p:nvSpPr>
        <p:spPr>
          <a:xfrm>
            <a:off x="265500" y="2845200"/>
            <a:ext cx="4045200" cy="189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FFFF00"/>
              </a:solidFill>
            </a:endParaRPr>
          </a:p>
        </p:txBody>
      </p:sp>
      <p:sp>
        <p:nvSpPr>
          <p:cNvPr id="455" name="Google Shape;455;p73"/>
          <p:cNvSpPr txBox="1"/>
          <p:nvPr>
            <p:ph idx="2" type="body"/>
          </p:nvPr>
        </p:nvSpPr>
        <p:spPr>
          <a:xfrm>
            <a:off x="4939500" y="911750"/>
            <a:ext cx="3837000" cy="35076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2400">
                <a:solidFill>
                  <a:srgbClr val="000000"/>
                </a:solidFill>
              </a:rPr>
              <a:t>What are the next steps for your team/school?</a:t>
            </a:r>
            <a:endParaRPr sz="2400">
              <a:solidFill>
                <a:srgbClr val="000000"/>
              </a:solidFill>
            </a:endParaRPr>
          </a:p>
          <a:p>
            <a:pPr indent="0" lvl="0" marL="457200" rtl="0" algn="l">
              <a:spcBef>
                <a:spcPts val="0"/>
              </a:spcBef>
              <a:spcAft>
                <a:spcPts val="0"/>
              </a:spcAft>
              <a:buNone/>
            </a:pPr>
            <a:r>
              <a:t/>
            </a:r>
            <a:endParaRPr sz="2400">
              <a:solidFill>
                <a:srgbClr val="000000"/>
              </a:solidFill>
            </a:endParaRPr>
          </a:p>
          <a:p>
            <a:pPr indent="-317500" lvl="0" marL="457200" rtl="0" algn="l">
              <a:spcBef>
                <a:spcPts val="0"/>
              </a:spcBef>
              <a:spcAft>
                <a:spcPts val="0"/>
              </a:spcAft>
              <a:buClr>
                <a:srgbClr val="000000"/>
              </a:buClr>
              <a:buSzPts val="1400"/>
              <a:buChar char="●"/>
            </a:pPr>
            <a:r>
              <a:rPr lang="en" sz="2400">
                <a:solidFill>
                  <a:srgbClr val="000000"/>
                </a:solidFill>
              </a:rPr>
              <a:t>How will you go about this?</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4"/>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Plenary</a:t>
            </a:r>
            <a:endParaRPr/>
          </a:p>
        </p:txBody>
      </p:sp>
      <p:sp>
        <p:nvSpPr>
          <p:cNvPr id="461" name="Google Shape;461;p74"/>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462" name="Google Shape;462;p74"/>
          <p:cNvSpPr txBox="1"/>
          <p:nvPr>
            <p:ph idx="2" type="body"/>
          </p:nvPr>
        </p:nvSpPr>
        <p:spPr>
          <a:xfrm>
            <a:off x="4939500" y="724200"/>
            <a:ext cx="3837000" cy="39429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Conference- John Spencer and James Anderson</a:t>
            </a:r>
            <a:endParaRPr/>
          </a:p>
          <a:p>
            <a:pPr indent="-342900" lvl="0" marL="457200" rtl="0" algn="l">
              <a:spcBef>
                <a:spcPts val="0"/>
              </a:spcBef>
              <a:spcAft>
                <a:spcPts val="0"/>
              </a:spcAft>
              <a:buSzPts val="1800"/>
              <a:buChar char="●"/>
            </a:pPr>
            <a:r>
              <a:rPr lang="en"/>
              <a:t>Deborah Vietri educational consulting</a:t>
            </a:r>
            <a:endParaRPr/>
          </a:p>
          <a:p>
            <a:pPr indent="-342900" lvl="0" marL="457200" rtl="0" algn="l">
              <a:spcBef>
                <a:spcPts val="0"/>
              </a:spcBef>
              <a:spcAft>
                <a:spcPts val="0"/>
              </a:spcAft>
              <a:buClr>
                <a:srgbClr val="0000FF"/>
              </a:buClr>
              <a:buSzPts val="1800"/>
              <a:buChar char="●"/>
            </a:pPr>
            <a:r>
              <a:rPr lang="en" u="sng">
                <a:solidFill>
                  <a:srgbClr val="0000FF"/>
                </a:solidFill>
                <a:hlinkClick r:id="rId3">
                  <a:extLst>
                    <a:ext uri="{A12FA001-AC4F-418D-AE19-62706E023703}">
                      <ahyp:hlinkClr val="tx"/>
                    </a:ext>
                  </a:extLst>
                </a:hlinkClick>
              </a:rPr>
              <a:t>https://www.deborahvietri.com</a:t>
            </a:r>
            <a:endParaRPr>
              <a:solidFill>
                <a:srgbClr val="0000FF"/>
              </a:solidFill>
            </a:endParaRPr>
          </a:p>
          <a:p>
            <a:pPr indent="-342900" lvl="0" marL="457200" rtl="0" algn="l">
              <a:spcBef>
                <a:spcPts val="0"/>
              </a:spcBef>
              <a:spcAft>
                <a:spcPts val="0"/>
              </a:spcAft>
              <a:buSzPts val="1800"/>
              <a:buChar char="●"/>
            </a:pPr>
            <a:r>
              <a:rPr lang="en"/>
              <a:t>Members- Makeknowdoact</a:t>
            </a:r>
            <a:endParaRPr/>
          </a:p>
          <a:p>
            <a:pPr indent="-342900" lvl="0" marL="457200" rtl="0" algn="l">
              <a:spcBef>
                <a:spcPts val="0"/>
              </a:spcBef>
              <a:spcAft>
                <a:spcPts val="0"/>
              </a:spcAft>
              <a:buSzPts val="1800"/>
              <a:buChar char="●"/>
            </a:pPr>
            <a:r>
              <a:rPr lang="en"/>
              <a:t>Password: VietriMake1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0"/>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Preparation tasks</a:t>
            </a:r>
            <a:endParaRPr/>
          </a:p>
        </p:txBody>
      </p:sp>
      <p:sp>
        <p:nvSpPr>
          <p:cNvPr id="175" name="Google Shape;175;p40"/>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NB Our finishing time today is 3.40pm</a:t>
            </a:r>
            <a:endParaRPr/>
          </a:p>
        </p:txBody>
      </p:sp>
      <p:sp>
        <p:nvSpPr>
          <p:cNvPr id="176" name="Google Shape;176;p4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One example per person of </a:t>
            </a:r>
            <a:r>
              <a:rPr lang="en"/>
              <a:t>a student project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Reading: The Power of Student Conferencing by John Spencer</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1"/>
          <p:cNvSpPr txBox="1"/>
          <p:nvPr>
            <p:ph type="title"/>
          </p:nvPr>
        </p:nvSpPr>
        <p:spPr>
          <a:xfrm>
            <a:off x="265500" y="7940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Session 1:</a:t>
            </a:r>
            <a:endParaRPr/>
          </a:p>
        </p:txBody>
      </p:sp>
      <p:sp>
        <p:nvSpPr>
          <p:cNvPr id="182" name="Google Shape;182;p41"/>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B6D7A8"/>
                </a:solidFill>
              </a:rPr>
              <a:t>How can we challenge and support students to develop as capable learners?</a:t>
            </a:r>
            <a:endParaRPr/>
          </a:p>
        </p:txBody>
      </p:sp>
      <p:sp>
        <p:nvSpPr>
          <p:cNvPr id="183" name="Google Shape;183;p4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Arial"/>
                <a:ea typeface="Arial"/>
                <a:cs typeface="Arial"/>
                <a:sym typeface="Arial"/>
              </a:rPr>
              <a:t>Stretching students</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How do teachers ask/nudge/challenge students to stretch learning eg questioning</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What does an effective conference look like and sound like?</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How does it develop from Years 3-6 so it is a gradual process (what to expect at each level)</a:t>
            </a:r>
            <a:endParaRPr sz="14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0"/>
              </a:spcAft>
              <a:buNone/>
            </a:pPr>
            <a:r>
              <a:rPr lang="en" sz="1400">
                <a:solidFill>
                  <a:srgbClr val="000000"/>
                </a:solidFill>
                <a:latin typeface="Arial"/>
                <a:ea typeface="Arial"/>
                <a:cs typeface="Arial"/>
                <a:sym typeface="Arial"/>
              </a:rPr>
              <a:t>The researching process</a:t>
            </a:r>
            <a:endParaRPr sz="1400">
              <a:solidFill>
                <a:srgbClr val="000000"/>
              </a:solidFill>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What can we expect of beginning and developing researchers?</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42"/>
          <p:cNvSpPr txBox="1"/>
          <p:nvPr>
            <p:ph type="title"/>
          </p:nvPr>
        </p:nvSpPr>
        <p:spPr>
          <a:xfrm>
            <a:off x="311700" y="16400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points</a:t>
            </a:r>
            <a:endParaRPr/>
          </a:p>
        </p:txBody>
      </p:sp>
      <p:sp>
        <p:nvSpPr>
          <p:cNvPr id="189" name="Google Shape;189;p42"/>
          <p:cNvSpPr txBox="1"/>
          <p:nvPr>
            <p:ph idx="1" type="body"/>
          </p:nvPr>
        </p:nvSpPr>
        <p:spPr>
          <a:xfrm>
            <a:off x="311700" y="965000"/>
            <a:ext cx="8520600" cy="394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Learning at the centre (not free time) Community of learners (collaboration)</a:t>
            </a:r>
            <a:endParaRPr sz="1400">
              <a:solidFill>
                <a:srgbClr val="000000"/>
              </a:solidFill>
            </a:endParaRPr>
          </a:p>
          <a:p>
            <a:pPr indent="0" lvl="0" marL="0" rtl="0" algn="l">
              <a:spcBef>
                <a:spcPts val="1600"/>
              </a:spcBef>
              <a:spcAft>
                <a:spcPts val="0"/>
              </a:spcAft>
              <a:buNone/>
            </a:pPr>
            <a:r>
              <a:rPr lang="en" sz="1400">
                <a:solidFill>
                  <a:srgbClr val="000000"/>
                </a:solidFill>
              </a:rPr>
              <a:t>Learning conversations (conferences) most important:</a:t>
            </a:r>
            <a:endParaRPr sz="1400">
              <a:solidFill>
                <a:srgbClr val="000000"/>
              </a:solidFill>
            </a:endParaRPr>
          </a:p>
          <a:p>
            <a:pPr indent="-317500" lvl="0" marL="457200" rtl="0" algn="l">
              <a:spcBef>
                <a:spcPts val="1600"/>
              </a:spcBef>
              <a:spcAft>
                <a:spcPts val="0"/>
              </a:spcAft>
              <a:buClr>
                <a:srgbClr val="000000"/>
              </a:buClr>
              <a:buSzPts val="1400"/>
              <a:buChar char="●"/>
            </a:pPr>
            <a:r>
              <a:rPr lang="en" sz="1400">
                <a:solidFill>
                  <a:srgbClr val="000000"/>
                </a:solidFill>
              </a:rPr>
              <a:t>Teacher as researcher- where are they now, what’s the next step? (do you deal with this in the moment or note for future direction?)</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John Spencer- Advice, Reflection, Assessment (requires knowledge and relationship) Moving towards students owning the conference and asking the questions</a:t>
            </a:r>
            <a:endParaRPr sz="1400">
              <a:solidFill>
                <a:srgbClr val="000000"/>
              </a:solidFill>
            </a:endParaRPr>
          </a:p>
          <a:p>
            <a:pPr indent="0" lvl="0" marL="0" rtl="0" algn="l">
              <a:spcBef>
                <a:spcPts val="1600"/>
              </a:spcBef>
              <a:spcAft>
                <a:spcPts val="0"/>
              </a:spcAft>
              <a:buNone/>
            </a:pPr>
            <a:r>
              <a:rPr lang="en" sz="1400">
                <a:solidFill>
                  <a:srgbClr val="000000"/>
                </a:solidFill>
              </a:rPr>
              <a:t>Students will be at different levels and your knowledge of the student will determine the amount and type of support they need next to move them forward</a:t>
            </a:r>
            <a:endParaRPr sz="1400">
              <a:solidFill>
                <a:srgbClr val="000000"/>
              </a:solidFill>
            </a:endParaRPr>
          </a:p>
          <a:p>
            <a:pPr indent="0" lvl="0" marL="0" rtl="0" algn="l">
              <a:spcBef>
                <a:spcPts val="1600"/>
              </a:spcBef>
              <a:spcAft>
                <a:spcPts val="1600"/>
              </a:spcAft>
              <a:buNone/>
            </a:pPr>
            <a:r>
              <a:rPr lang="en" sz="1400">
                <a:solidFill>
                  <a:srgbClr val="000000"/>
                </a:solidFill>
              </a:rPr>
              <a:t>Yes we want high quality projects… but, focus on empowering the student and developing their capacity as independent learners rather than focussing on the end product.</a:t>
            </a:r>
            <a:endParaRPr sz="14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3"/>
          <p:cNvSpPr txBox="1"/>
          <p:nvPr>
            <p:ph idx="1" type="body"/>
          </p:nvPr>
        </p:nvSpPr>
        <p:spPr>
          <a:xfrm>
            <a:off x="311700" y="287400"/>
            <a:ext cx="8520600" cy="4628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Determining w</a:t>
            </a:r>
            <a:r>
              <a:rPr lang="en" sz="1400">
                <a:solidFill>
                  <a:srgbClr val="000000"/>
                </a:solidFill>
              </a:rPr>
              <a:t>hat they need next:</a:t>
            </a:r>
            <a:endParaRPr sz="1400">
              <a:solidFill>
                <a:srgbClr val="000000"/>
              </a:solidFill>
            </a:endParaRPr>
          </a:p>
          <a:p>
            <a:pPr indent="-317500" lvl="0" marL="457200" rtl="0" algn="l">
              <a:lnSpc>
                <a:spcPct val="100000"/>
              </a:lnSpc>
              <a:spcBef>
                <a:spcPts val="1600"/>
              </a:spcBef>
              <a:spcAft>
                <a:spcPts val="0"/>
              </a:spcAft>
              <a:buClr>
                <a:srgbClr val="000000"/>
              </a:buClr>
              <a:buSzPts val="1400"/>
              <a:buChar char="●"/>
            </a:pPr>
            <a:r>
              <a:rPr lang="en" sz="1400">
                <a:solidFill>
                  <a:srgbClr val="000000"/>
                </a:solidFill>
              </a:rPr>
              <a:t>Help to shape their project (a gentle nudge or a challenge)</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Redirection (floundering, lack of rigour, inefficient strategies)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Teaching (new skill, inefficient strategies)</a:t>
            </a:r>
            <a:endParaRPr sz="1400">
              <a:solidFill>
                <a:srgbClr val="000000"/>
              </a:solidFill>
            </a:endParaRPr>
          </a:p>
          <a:p>
            <a:pPr indent="0" lvl="0" marL="0" rtl="0" algn="l">
              <a:lnSpc>
                <a:spcPct val="100000"/>
              </a:lnSpc>
              <a:spcBef>
                <a:spcPts val="1600"/>
              </a:spcBef>
              <a:spcAft>
                <a:spcPts val="0"/>
              </a:spcAft>
              <a:buNone/>
            </a:pPr>
            <a:r>
              <a:rPr lang="en" sz="1400">
                <a:solidFill>
                  <a:srgbClr val="000000"/>
                </a:solidFill>
              </a:rPr>
              <a:t>Individual: Further learning conversations or conferences</a:t>
            </a:r>
            <a:endParaRPr sz="1400">
              <a:solidFill>
                <a:srgbClr val="000000"/>
              </a:solidFill>
            </a:endParaRPr>
          </a:p>
          <a:p>
            <a:pPr indent="0" lvl="0" marL="0" rtl="0" algn="l">
              <a:lnSpc>
                <a:spcPct val="100000"/>
              </a:lnSpc>
              <a:spcBef>
                <a:spcPts val="1600"/>
              </a:spcBef>
              <a:spcAft>
                <a:spcPts val="0"/>
              </a:spcAft>
              <a:buNone/>
            </a:pPr>
            <a:r>
              <a:rPr lang="en" sz="1400">
                <a:solidFill>
                  <a:srgbClr val="000000"/>
                </a:solidFill>
              </a:rPr>
              <a:t>Group: Teaching workshops</a:t>
            </a:r>
            <a:endParaRPr sz="1400">
              <a:solidFill>
                <a:srgbClr val="000000"/>
              </a:solidFill>
            </a:endParaRPr>
          </a:p>
          <a:p>
            <a:pPr indent="-317500" lvl="0" marL="457200" rtl="0" algn="l">
              <a:lnSpc>
                <a:spcPct val="100000"/>
              </a:lnSpc>
              <a:spcBef>
                <a:spcPts val="1600"/>
              </a:spcBef>
              <a:spcAft>
                <a:spcPts val="0"/>
              </a:spcAft>
              <a:buClr>
                <a:srgbClr val="000000"/>
              </a:buClr>
              <a:buSzPts val="1400"/>
              <a:buChar char="●"/>
            </a:pPr>
            <a:r>
              <a:rPr lang="en" sz="1400">
                <a:solidFill>
                  <a:srgbClr val="000000"/>
                </a:solidFill>
              </a:rPr>
              <a:t>Who? - teachers, experts, other adults, peers</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When? - during the session, in literacy or inquiry</a:t>
            </a:r>
            <a:endParaRPr sz="1400">
              <a:solidFill>
                <a:srgbClr val="000000"/>
              </a:solidFill>
            </a:endParaRPr>
          </a:p>
          <a:p>
            <a:pPr indent="0" lvl="0" marL="0" rtl="0" algn="l">
              <a:lnSpc>
                <a:spcPct val="100000"/>
              </a:lnSpc>
              <a:spcBef>
                <a:spcPts val="1600"/>
              </a:spcBef>
              <a:spcAft>
                <a:spcPts val="0"/>
              </a:spcAft>
              <a:buNone/>
            </a:pPr>
            <a:r>
              <a:rPr lang="en" sz="1400">
                <a:solidFill>
                  <a:srgbClr val="000000"/>
                </a:solidFill>
              </a:rPr>
              <a:t>Whole class: </a:t>
            </a:r>
            <a:endParaRPr sz="1400">
              <a:solidFill>
                <a:srgbClr val="000000"/>
              </a:solidFill>
            </a:endParaRPr>
          </a:p>
          <a:p>
            <a:pPr indent="-317500" lvl="0" marL="457200" rtl="0" algn="l">
              <a:lnSpc>
                <a:spcPct val="100000"/>
              </a:lnSpc>
              <a:spcBef>
                <a:spcPts val="1600"/>
              </a:spcBef>
              <a:spcAft>
                <a:spcPts val="0"/>
              </a:spcAft>
              <a:buClr>
                <a:srgbClr val="000000"/>
              </a:buClr>
              <a:buSzPts val="1400"/>
              <a:buChar char="●"/>
            </a:pPr>
            <a:r>
              <a:rPr lang="en" sz="1400">
                <a:solidFill>
                  <a:srgbClr val="000000"/>
                </a:solidFill>
              </a:rPr>
              <a:t>Introductions/tuning in sessions (When? Why?)</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Time for sharing (building collaboration, using peers as models, opportunity for feedback other than from you</a:t>
            </a:r>
            <a:endParaRPr sz="1400">
              <a:solidFill>
                <a:srgbClr val="000000"/>
              </a:solidFill>
            </a:endParaRPr>
          </a:p>
          <a:p>
            <a:pPr indent="0" lvl="0" marL="0" rtl="0" algn="l">
              <a:spcBef>
                <a:spcPts val="1600"/>
              </a:spcBef>
              <a:spcAft>
                <a:spcPts val="1600"/>
              </a:spcAft>
              <a:buNone/>
            </a:pPr>
            <a:r>
              <a:rPr lang="en" sz="1400">
                <a:solidFill>
                  <a:srgbClr val="000000"/>
                </a:solidFill>
              </a:rPr>
              <a:t>Prioritise. You can’t deal with everything at once. Keep the long term view in mind. Work as a team.</a:t>
            </a:r>
            <a:endParaRPr sz="1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4"/>
          <p:cNvSpPr txBox="1"/>
          <p:nvPr>
            <p:ph idx="1" type="body"/>
          </p:nvPr>
        </p:nvSpPr>
        <p:spPr>
          <a:xfrm>
            <a:off x="852300" y="594625"/>
            <a:ext cx="7343700" cy="397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Arial"/>
                <a:ea typeface="Arial"/>
                <a:cs typeface="Arial"/>
                <a:sym typeface="Arial"/>
              </a:rPr>
              <a:t>Although we focused on pedagogy and structures, I was reminded that the greatest creative element is the human element. Yes, </a:t>
            </a:r>
            <a:r>
              <a:rPr lang="en" sz="2000">
                <a:solidFill>
                  <a:schemeClr val="dk1"/>
                </a:solidFill>
                <a:uFill>
                  <a:noFill/>
                </a:uFill>
                <a:latin typeface="Arial"/>
                <a:ea typeface="Arial"/>
                <a:cs typeface="Arial"/>
                <a:sym typeface="Arial"/>
                <a:hlinkClick r:id="rId3">
                  <a:extLst>
                    <a:ext uri="{A12FA001-AC4F-418D-AE19-62706E023703}">
                      <ahyp:hlinkClr val="tx"/>
                    </a:ext>
                  </a:extLst>
                </a:hlinkClick>
              </a:rPr>
              <a:t>design thinking</a:t>
            </a:r>
            <a:r>
              <a:rPr lang="en" sz="2000">
                <a:solidFill>
                  <a:schemeClr val="dk1"/>
                </a:solidFill>
                <a:latin typeface="Arial"/>
                <a:ea typeface="Arial"/>
                <a:cs typeface="Arial"/>
                <a:sym typeface="Arial"/>
              </a:rPr>
              <a:t> is great. True, we need to incorporate </a:t>
            </a:r>
            <a:r>
              <a:rPr lang="en" sz="2000">
                <a:solidFill>
                  <a:schemeClr val="dk1"/>
                </a:solidFill>
                <a:uFill>
                  <a:noFill/>
                </a:uFill>
                <a:latin typeface="Arial"/>
                <a:ea typeface="Arial"/>
                <a:cs typeface="Arial"/>
                <a:sym typeface="Arial"/>
                <a:hlinkClick r:id="rId4">
                  <a:extLst>
                    <a:ext uri="{A12FA001-AC4F-418D-AE19-62706E023703}">
                      <ahyp:hlinkClr val="tx"/>
                    </a:ext>
                  </a:extLst>
                </a:hlinkClick>
              </a:rPr>
              <a:t>project-based learning</a:t>
            </a:r>
            <a:r>
              <a:rPr lang="en" sz="2000">
                <a:solidFill>
                  <a:schemeClr val="dk1"/>
                </a:solidFill>
                <a:latin typeface="Arial"/>
                <a:ea typeface="Arial"/>
                <a:cs typeface="Arial"/>
                <a:sym typeface="Arial"/>
              </a:rPr>
              <a:t>. Yes, makerspaces are awesome. However, if we want students to develop a maker mindset, </a:t>
            </a:r>
            <a:r>
              <a:rPr lang="en" sz="2000">
                <a:solidFill>
                  <a:srgbClr val="FFFF00"/>
                </a:solidFill>
                <a:latin typeface="Arial"/>
                <a:ea typeface="Arial"/>
                <a:cs typeface="Arial"/>
                <a:sym typeface="Arial"/>
              </a:rPr>
              <a:t>we need to build a culture of creativity, where students engage in divergent thinking and problem-solving. We need spaces where students feel comfortable taking creative risks.</a:t>
            </a:r>
            <a:endParaRPr sz="2000">
              <a:solidFill>
                <a:srgbClr val="FFFF00"/>
              </a:solidFill>
              <a:latin typeface="Arial"/>
              <a:ea typeface="Arial"/>
              <a:cs typeface="Arial"/>
              <a:sym typeface="Arial"/>
            </a:endParaRPr>
          </a:p>
          <a:p>
            <a:pPr indent="0" lvl="0" marL="0" rtl="0" algn="r">
              <a:spcBef>
                <a:spcPts val="1600"/>
              </a:spcBef>
              <a:spcAft>
                <a:spcPts val="1600"/>
              </a:spcAft>
              <a:buNone/>
            </a:pPr>
            <a:r>
              <a:rPr lang="en" sz="2000">
                <a:solidFill>
                  <a:schemeClr val="dk1"/>
                </a:solidFill>
                <a:latin typeface="Arial"/>
                <a:ea typeface="Arial"/>
                <a:cs typeface="Arial"/>
                <a:sym typeface="Arial"/>
              </a:rPr>
              <a:t>John Spencer</a:t>
            </a:r>
            <a:endParaRPr sz="20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5"/>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Researching</a:t>
            </a:r>
            <a:endParaRPr/>
          </a:p>
        </p:txBody>
      </p:sp>
      <p:sp>
        <p:nvSpPr>
          <p:cNvPr id="205" name="Google Shape;205;p45"/>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NB It’s never, ever okay for students to copy slabs of information!!!</a:t>
            </a:r>
            <a:endParaRPr/>
          </a:p>
        </p:txBody>
      </p:sp>
      <p:sp>
        <p:nvSpPr>
          <p:cNvPr id="206" name="Google Shape;206;p45"/>
          <p:cNvSpPr txBox="1"/>
          <p:nvPr>
            <p:ph idx="2" type="body"/>
          </p:nvPr>
        </p:nvSpPr>
        <p:spPr>
          <a:xfrm>
            <a:off x="4939500" y="465800"/>
            <a:ext cx="3837000" cy="409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are we teaching students how to research?</a:t>
            </a:r>
            <a:endParaRPr/>
          </a:p>
          <a:p>
            <a:pPr indent="0" lvl="0" marL="0" rtl="0" algn="l">
              <a:spcBef>
                <a:spcPts val="1600"/>
              </a:spcBef>
              <a:spcAft>
                <a:spcPts val="0"/>
              </a:spcAft>
              <a:buNone/>
            </a:pPr>
            <a:r>
              <a:rPr lang="en"/>
              <a:t>Opportunities for teaching researching skills:</a:t>
            </a:r>
            <a:endParaRPr/>
          </a:p>
          <a:p>
            <a:pPr indent="-342900" lvl="0" marL="457200" rtl="0" algn="l">
              <a:spcBef>
                <a:spcPts val="1600"/>
              </a:spcBef>
              <a:spcAft>
                <a:spcPts val="0"/>
              </a:spcAft>
              <a:buSzPts val="1800"/>
              <a:buChar char="●"/>
            </a:pPr>
            <a:r>
              <a:rPr lang="en"/>
              <a:t>Teacher-initiated Inquiries</a:t>
            </a:r>
            <a:endParaRPr/>
          </a:p>
          <a:p>
            <a:pPr indent="-342900" lvl="0" marL="457200" rtl="0" algn="l">
              <a:spcBef>
                <a:spcPts val="0"/>
              </a:spcBef>
              <a:spcAft>
                <a:spcPts val="0"/>
              </a:spcAft>
              <a:buSzPts val="1800"/>
              <a:buChar char="●"/>
            </a:pPr>
            <a:r>
              <a:rPr lang="en"/>
              <a:t>Literacy</a:t>
            </a:r>
            <a:endParaRPr/>
          </a:p>
          <a:p>
            <a:pPr indent="-342900" lvl="0" marL="457200" rtl="0" algn="l">
              <a:spcBef>
                <a:spcPts val="0"/>
              </a:spcBef>
              <a:spcAft>
                <a:spcPts val="0"/>
              </a:spcAft>
              <a:buSzPts val="1800"/>
              <a:buChar char="●"/>
            </a:pPr>
            <a:r>
              <a:rPr lang="en"/>
              <a:t>Workshop sessions (S.I)</a:t>
            </a:r>
            <a:endParaRPr/>
          </a:p>
          <a:p>
            <a:pPr indent="0" lvl="0" marL="0" rtl="0" algn="l">
              <a:spcBef>
                <a:spcPts val="1600"/>
              </a:spcBef>
              <a:spcAft>
                <a:spcPts val="1600"/>
              </a:spcAft>
              <a:buNone/>
            </a:pPr>
            <a:r>
              <a:rPr lang="en"/>
              <a:t>What does this look like developmentally?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