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9" r:id="rId4"/>
    <p:sldMasterId id="2147483700" r:id="rId5"/>
    <p:sldMasterId id="2147483701" r:id="rId6"/>
    <p:sldMasterId id="2147483702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1" r:id="rId64"/>
    <p:sldId id="312" r:id="rId65"/>
    <p:sldId id="313" r:id="rId66"/>
    <p:sldId id="314" r:id="rId67"/>
    <p:sldId id="315" r:id="rId68"/>
    <p:sldId id="316" r:id="rId69"/>
    <p:sldId id="317" r:id="rId70"/>
    <p:sldId id="318" r:id="rId71"/>
    <p:sldId id="319" r:id="rId72"/>
    <p:sldId id="320" r:id="rId73"/>
    <p:sldId id="321" r:id="rId74"/>
    <p:sldId id="322" r:id="rId75"/>
    <p:sldId id="323" r:id="rId76"/>
    <p:sldId id="324" r:id="rId77"/>
    <p:sldId id="325" r:id="rId78"/>
    <p:sldId id="326" r:id="rId79"/>
    <p:sldId id="327" r:id="rId80"/>
    <p:sldId id="328" r:id="rId81"/>
    <p:sldId id="329" r:id="rId82"/>
    <p:sldId id="330" r:id="rId83"/>
    <p:sldId id="331" r:id="rId84"/>
    <p:sldId id="332" r:id="rId85"/>
    <p:sldId id="333" r:id="rId86"/>
    <p:sldId id="334" r:id="rId87"/>
    <p:sldId id="335" r:id="rId88"/>
    <p:sldId id="336" r:id="rId89"/>
    <p:sldId id="337" r:id="rId90"/>
    <p:sldId id="338" r:id="rId91"/>
    <p:sldId id="339" r:id="rId92"/>
  </p:sldIdLst>
  <p:sldSz cy="6858000" cx="9144000"/>
  <p:notesSz cx="6858000" cy="9144000"/>
  <p:embeddedFontLst>
    <p:embeddedFont>
      <p:font typeface="Architects Daughter"/>
      <p:regular r:id="rId93"/>
    </p:embeddedFont>
    <p:embeddedFont>
      <p:font typeface="Bad Script"/>
      <p:regular r:id="rId94"/>
    </p:embeddedFont>
    <p:embeddedFont>
      <p:font typeface="Average"/>
      <p:regular r:id="rId95"/>
    </p:embeddedFont>
    <p:embeddedFont>
      <p:font typeface="Shadows Into Light"/>
      <p:regular r:id="rId96"/>
    </p:embeddedFont>
    <p:embeddedFont>
      <p:font typeface="Century Gothic"/>
      <p:regular r:id="rId97"/>
      <p:bold r:id="rId98"/>
      <p:italic r:id="rId99"/>
      <p:boldItalic r:id="rId100"/>
    </p:embeddedFont>
    <p:embeddedFont>
      <p:font typeface="Amatic SC"/>
      <p:regular r:id="rId101"/>
      <p:bold r:id="rId102"/>
    </p:embeddedFont>
    <p:embeddedFont>
      <p:font typeface="Playfair Display"/>
      <p:regular r:id="rId103"/>
      <p:bold r:id="rId104"/>
      <p:italic r:id="rId105"/>
      <p:boldItalic r:id="rId106"/>
    </p:embeddedFont>
    <p:embeddedFont>
      <p:font typeface="PT Sans Narrow"/>
      <p:regular r:id="rId107"/>
      <p:bold r:id="rId108"/>
    </p:embeddedFont>
    <p:embeddedFont>
      <p:font typeface="Montserrat"/>
      <p:regular r:id="rId109"/>
      <p:bold r:id="rId110"/>
      <p:italic r:id="rId111"/>
      <p:boldItalic r:id="rId112"/>
    </p:embeddedFont>
    <p:embeddedFont>
      <p:font typeface="Gloria Hallelujah"/>
      <p:regular r:id="rId113"/>
    </p:embeddedFont>
    <p:embeddedFont>
      <p:font typeface="Source Code Pro"/>
      <p:regular r:id="rId114"/>
      <p:bold r:id="rId115"/>
      <p:italic r:id="rId116"/>
      <p:boldItalic r:id="rId117"/>
    </p:embeddedFont>
    <p:embeddedFont>
      <p:font typeface="Oswald"/>
      <p:regular r:id="rId118"/>
      <p:bold r:id="rId119"/>
    </p:embeddedFont>
    <p:embeddedFont>
      <p:font typeface="Handlee"/>
      <p:regular r:id="rId120"/>
    </p:embeddedFont>
    <p:embeddedFont>
      <p:font typeface="Open Sans"/>
      <p:regular r:id="rId121"/>
      <p:bold r:id="rId122"/>
      <p:italic r:id="rId123"/>
      <p:boldItalic r:id="rId124"/>
    </p:embeddedFont>
    <p:embeddedFont>
      <p:font typeface="Special Elite"/>
      <p:regular r:id="rId1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2.xml"/><Relationship Id="rId42" Type="http://schemas.openxmlformats.org/officeDocument/2006/relationships/slide" Target="slides/slide34.xml"/><Relationship Id="rId41" Type="http://schemas.openxmlformats.org/officeDocument/2006/relationships/slide" Target="slides/slide33.xml"/><Relationship Id="rId44" Type="http://schemas.openxmlformats.org/officeDocument/2006/relationships/slide" Target="slides/slide36.xml"/><Relationship Id="rId43" Type="http://schemas.openxmlformats.org/officeDocument/2006/relationships/slide" Target="slides/slide35.xml"/><Relationship Id="rId46" Type="http://schemas.openxmlformats.org/officeDocument/2006/relationships/slide" Target="slides/slide38.xml"/><Relationship Id="rId45" Type="http://schemas.openxmlformats.org/officeDocument/2006/relationships/slide" Target="slides/slide37.xml"/><Relationship Id="rId107" Type="http://schemas.openxmlformats.org/officeDocument/2006/relationships/font" Target="fonts/PTSansNarrow-regular.fntdata"/><Relationship Id="rId106" Type="http://schemas.openxmlformats.org/officeDocument/2006/relationships/font" Target="fonts/PlayfairDisplay-boldItalic.fntdata"/><Relationship Id="rId105" Type="http://schemas.openxmlformats.org/officeDocument/2006/relationships/font" Target="fonts/PlayfairDisplay-italic.fntdata"/><Relationship Id="rId104" Type="http://schemas.openxmlformats.org/officeDocument/2006/relationships/font" Target="fonts/PlayfairDisplay-bold.fntdata"/><Relationship Id="rId109" Type="http://schemas.openxmlformats.org/officeDocument/2006/relationships/font" Target="fonts/Montserrat-regular.fntdata"/><Relationship Id="rId108" Type="http://schemas.openxmlformats.org/officeDocument/2006/relationships/font" Target="fonts/PTSansNarrow-bold.fntdata"/><Relationship Id="rId48" Type="http://schemas.openxmlformats.org/officeDocument/2006/relationships/slide" Target="slides/slide40.xml"/><Relationship Id="rId47" Type="http://schemas.openxmlformats.org/officeDocument/2006/relationships/slide" Target="slides/slide39.xml"/><Relationship Id="rId49" Type="http://schemas.openxmlformats.org/officeDocument/2006/relationships/slide" Target="slides/slide41.xml"/><Relationship Id="rId103" Type="http://schemas.openxmlformats.org/officeDocument/2006/relationships/font" Target="fonts/PlayfairDisplay-regular.fntdata"/><Relationship Id="rId102" Type="http://schemas.openxmlformats.org/officeDocument/2006/relationships/font" Target="fonts/AmaticSC-bold.fntdata"/><Relationship Id="rId101" Type="http://schemas.openxmlformats.org/officeDocument/2006/relationships/font" Target="fonts/AmaticSC-regular.fntdata"/><Relationship Id="rId100" Type="http://schemas.openxmlformats.org/officeDocument/2006/relationships/font" Target="fonts/CenturyGothic-boldItalic.fntdata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6" Type="http://schemas.openxmlformats.org/officeDocument/2006/relationships/slide" Target="slides/slide18.xml"/><Relationship Id="rId121" Type="http://schemas.openxmlformats.org/officeDocument/2006/relationships/font" Target="fonts/OpenSans-regular.fntdata"/><Relationship Id="rId25" Type="http://schemas.openxmlformats.org/officeDocument/2006/relationships/slide" Target="slides/slide17.xml"/><Relationship Id="rId120" Type="http://schemas.openxmlformats.org/officeDocument/2006/relationships/font" Target="fonts/Handlee-regular.fntdata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125" Type="http://schemas.openxmlformats.org/officeDocument/2006/relationships/font" Target="fonts/SpecialElite-regular.fntdata"/><Relationship Id="rId29" Type="http://schemas.openxmlformats.org/officeDocument/2006/relationships/slide" Target="slides/slide21.xml"/><Relationship Id="rId124" Type="http://schemas.openxmlformats.org/officeDocument/2006/relationships/font" Target="fonts/OpenSans-boldItalic.fntdata"/><Relationship Id="rId123" Type="http://schemas.openxmlformats.org/officeDocument/2006/relationships/font" Target="fonts/OpenSans-italic.fntdata"/><Relationship Id="rId122" Type="http://schemas.openxmlformats.org/officeDocument/2006/relationships/font" Target="fonts/OpenSans-bold.fntdata"/><Relationship Id="rId95" Type="http://schemas.openxmlformats.org/officeDocument/2006/relationships/font" Target="fonts/Average-regular.fntdata"/><Relationship Id="rId94" Type="http://schemas.openxmlformats.org/officeDocument/2006/relationships/font" Target="fonts/BadScript-regular.fntdata"/><Relationship Id="rId97" Type="http://schemas.openxmlformats.org/officeDocument/2006/relationships/font" Target="fonts/CenturyGothic-regular.fntdata"/><Relationship Id="rId96" Type="http://schemas.openxmlformats.org/officeDocument/2006/relationships/font" Target="fonts/ShadowsIntoLight-regular.fntdata"/><Relationship Id="rId11" Type="http://schemas.openxmlformats.org/officeDocument/2006/relationships/slide" Target="slides/slide3.xml"/><Relationship Id="rId99" Type="http://schemas.openxmlformats.org/officeDocument/2006/relationships/font" Target="fonts/CenturyGothic-italic.fntdata"/><Relationship Id="rId10" Type="http://schemas.openxmlformats.org/officeDocument/2006/relationships/slide" Target="slides/slide2.xml"/><Relationship Id="rId98" Type="http://schemas.openxmlformats.org/officeDocument/2006/relationships/font" Target="fonts/CenturyGothic-bold.fntdata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91" Type="http://schemas.openxmlformats.org/officeDocument/2006/relationships/slide" Target="slides/slide83.xml"/><Relationship Id="rId90" Type="http://schemas.openxmlformats.org/officeDocument/2006/relationships/slide" Target="slides/slide82.xml"/><Relationship Id="rId93" Type="http://schemas.openxmlformats.org/officeDocument/2006/relationships/font" Target="fonts/ArchitectsDaughter-regular.fntdata"/><Relationship Id="rId92" Type="http://schemas.openxmlformats.org/officeDocument/2006/relationships/slide" Target="slides/slide84.xml"/><Relationship Id="rId118" Type="http://schemas.openxmlformats.org/officeDocument/2006/relationships/font" Target="fonts/Oswald-regular.fntdata"/><Relationship Id="rId117" Type="http://schemas.openxmlformats.org/officeDocument/2006/relationships/font" Target="fonts/SourceCodePro-boldItalic.fntdata"/><Relationship Id="rId116" Type="http://schemas.openxmlformats.org/officeDocument/2006/relationships/font" Target="fonts/SourceCodePro-italic.fntdata"/><Relationship Id="rId115" Type="http://schemas.openxmlformats.org/officeDocument/2006/relationships/font" Target="fonts/SourceCodePro-bold.fntdata"/><Relationship Id="rId119" Type="http://schemas.openxmlformats.org/officeDocument/2006/relationships/font" Target="fonts/Oswald-bold.fntdata"/><Relationship Id="rId15" Type="http://schemas.openxmlformats.org/officeDocument/2006/relationships/slide" Target="slides/slide7.xml"/><Relationship Id="rId110" Type="http://schemas.openxmlformats.org/officeDocument/2006/relationships/font" Target="fonts/Montserrat-bold.fntdata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14" Type="http://schemas.openxmlformats.org/officeDocument/2006/relationships/font" Target="fonts/SourceCodePro-regular.fntdata"/><Relationship Id="rId18" Type="http://schemas.openxmlformats.org/officeDocument/2006/relationships/slide" Target="slides/slide10.xml"/><Relationship Id="rId113" Type="http://schemas.openxmlformats.org/officeDocument/2006/relationships/font" Target="fonts/GloriaHallelujah-regular.fntdata"/><Relationship Id="rId112" Type="http://schemas.openxmlformats.org/officeDocument/2006/relationships/font" Target="fonts/Montserrat-boldItalic.fntdata"/><Relationship Id="rId111" Type="http://schemas.openxmlformats.org/officeDocument/2006/relationships/font" Target="fonts/Montserrat-italic.fntdata"/><Relationship Id="rId84" Type="http://schemas.openxmlformats.org/officeDocument/2006/relationships/slide" Target="slides/slide76.xml"/><Relationship Id="rId83" Type="http://schemas.openxmlformats.org/officeDocument/2006/relationships/slide" Target="slides/slide75.xml"/><Relationship Id="rId86" Type="http://schemas.openxmlformats.org/officeDocument/2006/relationships/slide" Target="slides/slide78.xml"/><Relationship Id="rId85" Type="http://schemas.openxmlformats.org/officeDocument/2006/relationships/slide" Target="slides/slide77.xml"/><Relationship Id="rId88" Type="http://schemas.openxmlformats.org/officeDocument/2006/relationships/slide" Target="slides/slide80.xml"/><Relationship Id="rId87" Type="http://schemas.openxmlformats.org/officeDocument/2006/relationships/slide" Target="slides/slide79.xml"/><Relationship Id="rId89" Type="http://schemas.openxmlformats.org/officeDocument/2006/relationships/slide" Target="slides/slide81.xml"/><Relationship Id="rId80" Type="http://schemas.openxmlformats.org/officeDocument/2006/relationships/slide" Target="slides/slide72.xml"/><Relationship Id="rId82" Type="http://schemas.openxmlformats.org/officeDocument/2006/relationships/slide" Target="slides/slide74.xml"/><Relationship Id="rId81" Type="http://schemas.openxmlformats.org/officeDocument/2006/relationships/slide" Target="slides/slide73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notesMaster" Target="notesMasters/notesMaster1.xml"/><Relationship Id="rId73" Type="http://schemas.openxmlformats.org/officeDocument/2006/relationships/slide" Target="slides/slide65.xml"/><Relationship Id="rId72" Type="http://schemas.openxmlformats.org/officeDocument/2006/relationships/slide" Target="slides/slide64.xml"/><Relationship Id="rId75" Type="http://schemas.openxmlformats.org/officeDocument/2006/relationships/slide" Target="slides/slide67.xml"/><Relationship Id="rId74" Type="http://schemas.openxmlformats.org/officeDocument/2006/relationships/slide" Target="slides/slide66.xml"/><Relationship Id="rId77" Type="http://schemas.openxmlformats.org/officeDocument/2006/relationships/slide" Target="slides/slide69.xml"/><Relationship Id="rId76" Type="http://schemas.openxmlformats.org/officeDocument/2006/relationships/slide" Target="slides/slide68.xml"/><Relationship Id="rId79" Type="http://schemas.openxmlformats.org/officeDocument/2006/relationships/slide" Target="slides/slide71.xml"/><Relationship Id="rId78" Type="http://schemas.openxmlformats.org/officeDocument/2006/relationships/slide" Target="slides/slide70.xml"/><Relationship Id="rId71" Type="http://schemas.openxmlformats.org/officeDocument/2006/relationships/slide" Target="slides/slide63.xml"/><Relationship Id="rId70" Type="http://schemas.openxmlformats.org/officeDocument/2006/relationships/slide" Target="slides/slide62.xml"/><Relationship Id="rId62" Type="http://schemas.openxmlformats.org/officeDocument/2006/relationships/slide" Target="slides/slide54.xml"/><Relationship Id="rId61" Type="http://schemas.openxmlformats.org/officeDocument/2006/relationships/slide" Target="slides/slide53.xml"/><Relationship Id="rId64" Type="http://schemas.openxmlformats.org/officeDocument/2006/relationships/slide" Target="slides/slide56.xml"/><Relationship Id="rId63" Type="http://schemas.openxmlformats.org/officeDocument/2006/relationships/slide" Target="slides/slide55.xml"/><Relationship Id="rId66" Type="http://schemas.openxmlformats.org/officeDocument/2006/relationships/slide" Target="slides/slide58.xml"/><Relationship Id="rId65" Type="http://schemas.openxmlformats.org/officeDocument/2006/relationships/slide" Target="slides/slide57.xml"/><Relationship Id="rId68" Type="http://schemas.openxmlformats.org/officeDocument/2006/relationships/slide" Target="slides/slide60.xml"/><Relationship Id="rId67" Type="http://schemas.openxmlformats.org/officeDocument/2006/relationships/slide" Target="slides/slide59.xml"/><Relationship Id="rId60" Type="http://schemas.openxmlformats.org/officeDocument/2006/relationships/slide" Target="slides/slide52.xml"/><Relationship Id="rId69" Type="http://schemas.openxmlformats.org/officeDocument/2006/relationships/slide" Target="slides/slide61.xml"/><Relationship Id="rId51" Type="http://schemas.openxmlformats.org/officeDocument/2006/relationships/slide" Target="slides/slide43.xml"/><Relationship Id="rId50" Type="http://schemas.openxmlformats.org/officeDocument/2006/relationships/slide" Target="slides/slide42.xml"/><Relationship Id="rId53" Type="http://schemas.openxmlformats.org/officeDocument/2006/relationships/slide" Target="slides/slide45.xml"/><Relationship Id="rId52" Type="http://schemas.openxmlformats.org/officeDocument/2006/relationships/slide" Target="slides/slide44.xml"/><Relationship Id="rId55" Type="http://schemas.openxmlformats.org/officeDocument/2006/relationships/slide" Target="slides/slide47.xml"/><Relationship Id="rId54" Type="http://schemas.openxmlformats.org/officeDocument/2006/relationships/slide" Target="slides/slide46.xml"/><Relationship Id="rId57" Type="http://schemas.openxmlformats.org/officeDocument/2006/relationships/slide" Target="slides/slide49.xml"/><Relationship Id="rId56" Type="http://schemas.openxmlformats.org/officeDocument/2006/relationships/slide" Target="slides/slide48.xml"/><Relationship Id="rId59" Type="http://schemas.openxmlformats.org/officeDocument/2006/relationships/slide" Target="slides/slide51.xml"/><Relationship Id="rId58" Type="http://schemas.openxmlformats.org/officeDocument/2006/relationships/slide" Target="slides/slide5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6f0b72600b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6f0b72600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g6f0b72600b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8149d9e2b5_1_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8149d9e2b5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g8149d9e2b5_1_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6f0b72600b_0_78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6f0b72600b_0_7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g6f0b72600b_0_78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7dcc1bc968_0_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7dcc1bc96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g7dcc1bc968_0_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6f0b72600b_0_77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6f0b72600b_0_7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g6f0b72600b_0_77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8149d9e2b5_1_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8149d9e2b5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g8149d9e2b5_1_4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8149d9e2b5_1_11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8149d9e2b5_1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8149d9e2b5_1_1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8149d9e2b5_1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g8149d9e2b5_1_11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8149d9e2b5_1_4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8149d9e2b5_1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8149d9e2b5_1_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8149d9e2b5_1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g8149d9e2b5_1_5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8149d9e2b5_1_5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8149d9e2b5_1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4fea388e5c_3_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4fea388e5c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8149d9e2b5_1_6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8149d9e2b5_1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g8149d9e2b5_1_6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8149d9e2b5_1_7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8149d9e2b5_1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8149d9e2b5_1_7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8149d9e2b5_1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g8149d9e2b5_1_7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8149d9e2b5_1_8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8149d9e2b5_1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8149d9e2b5_1_9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8149d9e2b5_1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g8149d9e2b5_1_9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8149d9e2b5_1_10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8149d9e2b5_1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g8149d9e2b5_1_10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6f0b72600b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g6f0b72600b_0_19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8149d9e2b5_1_1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8149d9e2b5_1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g8149d9e2b5_1_12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149d9e2b5_1_1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8149d9e2b5_1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g8149d9e2b5_1_13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817c51adfc_0_35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817c51adfc_0_3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4fea388e5c_3_1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4fea388e5c_3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817c51adfc_0_35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817c51adfc_0_3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817c51adfc_0_36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817c51adfc_0_3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817c51adfc_0_37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817c51adfc_0_3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817c51adfc_0_37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817c51adfc_0_3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817c51adfc_0_38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817c51adfc_0_3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817c51adfc_0_39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817c51adfc_0_3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817c51adfc_0_39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817c51adfc_0_3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817c51adfc_0_40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817c51adfc_0_4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817c51adfc_0_40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817c51adfc_0_4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817c51adfc_0_41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817c51adfc_0_4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6f0b72600b_0_12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6f0b72600b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817c51adfc_0_41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817c51adfc_0_4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817c51adfc_0_42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817c51adfc_0_4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817c51adfc_0_42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817c51adfc_0_4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817c51adfc_0_43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817c51adfc_0_4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817c51adfc_0_44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817c51adfc_0_4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817c51adfc_0_46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817c51adfc_0_4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817c51adfc_0_47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817c51adfc_0_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817c51adfc_0_47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817c51adfc_0_4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817c51adfc_0_48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817c51adfc_0_4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817c51adfc_0_49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817c51adfc_0_4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4fea388e5c_3_16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4fea388e5c_3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g4fea388e5c_3_16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817c51adfc_0_49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817c51adfc_0_4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817c51adfc_0_50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817c51adfc_0_5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817c51adfc_0_51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817c51adfc_0_5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817c51adfc_0_52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817c51adfc_0_5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817c51adfc_0_52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" name="Google Shape;756;g817c51adfc_0_5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817c51adfc_0_53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817c51adfc_0_5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817c51adfc_0_54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817c51adfc_0_5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817c51adfc_0_54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817c51adfc_0_5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817c51adfc_0_55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817c51adfc_0_5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817c51adfc_0_56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" name="Google Shape;792;g817c51adfc_0_5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6f0b72600b_0_5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6f0b72600b_0_5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g6f0b72600b_0_53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817c51adfc_0_56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817c51adfc_0_5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817c51adfc_0_57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817c51adfc_0_5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817c51adfc_0_57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0" name="Google Shape;810;g817c51adfc_0_5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817c51adfc_0_58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817c51adfc_0_5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817c51adfc_0_59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" name="Google Shape;826;g817c51adfc_0_5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8149d9e2b5_1_1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8149d9e2b5_1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3" name="Google Shape;833;g8149d9e2b5_1_13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8149d9e2b5_1_1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8149d9e2b5_1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0" name="Google Shape;840;g8149d9e2b5_1_14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8149d9e2b5_1_1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5" name="Google Shape;845;g8149d9e2b5_1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6" name="Google Shape;846;g8149d9e2b5_1_14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4fea388e5c_3_79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4fea388e5c_3_7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2" name="Google Shape;852;g4fea388e5c_3_79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8149d9e2b5_1_1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8149d9e2b5_1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9" name="Google Shape;859;g8149d9e2b5_1_15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8149d9e2b5_1_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8149d9e2b5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g8149d9e2b5_1_2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8149d9e2b5_1_18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8149d9e2b5_1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7" name="Google Shape;867;g8149d9e2b5_1_18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4edf832c33_0_1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3" name="Google Shape;873;g4edf832c33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4edf832c33_0_11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Google Shape;880;g4edf832c33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4edf832c33_0_27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4edf832c33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8" name="Google Shape;888;g4edf832c33_0_27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4edf832c33_0_6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4edf832c33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4edf832c33_0_28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4edf832c33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2" name="Google Shape;902;g4edf832c33_0_28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4edf832c33_0_17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4edf832c33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9" name="Google Shape;909;g4edf832c33_0_17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4fd35382ed_1_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4fd35382ed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5" name="Google Shape;915;g4fd35382ed_1_1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4edf832c33_0_17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4edf832c33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5" name="Google Shape;925;g4edf832c33_0_17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4fd35382ed_1_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1" name="Google Shape;931;g4fd35382ed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2" name="Google Shape;932;g4fd35382ed_1_2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7dcc1bc968_0_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7dcc1bc968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g7dcc1bc968_0_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4ccfa165cb_1_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Google Shape;940;g4ccfa165cb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1" name="Google Shape;941;g4ccfa165cb_1_2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g4fd35382ed_1_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7" name="Google Shape;947;g4fd35382ed_1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8" name="Google Shape;948;g4fd35382ed_1_3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4fd35382ed_1_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3" name="Google Shape;953;g4fd35382ed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4" name="Google Shape;954;g4fd35382ed_1_4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6f04bc5ce7_0_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6f04bc5ce7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0" name="Google Shape;960;g6f04bc5ce7_0_2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8149d9e2b5_1_18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7" name="Google Shape;967;g8149d9e2b5_1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6f0b72600b_0_6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6" name="Google Shape;366;g6f0b72600b_0_6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"/>
          <p:cNvGrpSpPr/>
          <p:nvPr/>
        </p:nvGrpSpPr>
        <p:grpSpPr>
          <a:xfrm>
            <a:off x="4350279" y="3807170"/>
            <a:ext cx="443589" cy="140843"/>
            <a:chOff x="4137525" y="2915950"/>
            <a:chExt cx="869100" cy="207000"/>
          </a:xfrm>
        </p:grpSpPr>
        <p:sp>
          <p:nvSpPr>
            <p:cNvPr id="15" name="Google Shape;15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671258" y="1321067"/>
            <a:ext cx="7801500" cy="230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671250" y="4233168"/>
            <a:ext cx="78015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/>
          <p:nvPr>
            <p:ph hasCustomPrompt="1" type="title"/>
          </p:nvPr>
        </p:nvSpPr>
        <p:spPr>
          <a:xfrm>
            <a:off x="311700" y="1673700"/>
            <a:ext cx="8520600" cy="252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/>
          <p:nvPr>
            <p:ph idx="1" type="body"/>
          </p:nvPr>
        </p:nvSpPr>
        <p:spPr>
          <a:xfrm>
            <a:off x="311700" y="43045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/>
          <p:nvPr>
            <p:ph type="title"/>
          </p:nvPr>
        </p:nvSpPr>
        <p:spPr>
          <a:xfrm>
            <a:off x="1043490" y="1027664"/>
            <a:ext cx="7024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  <a:defRPr b="0" i="0" sz="4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1" name="Google Shape;61;p13"/>
          <p:cNvSpPr txBox="1"/>
          <p:nvPr>
            <p:ph idx="1" type="body"/>
          </p:nvPr>
        </p:nvSpPr>
        <p:spPr>
          <a:xfrm>
            <a:off x="1043492" y="2323652"/>
            <a:ext cx="6777300" cy="3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424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Char char="○"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4772" lvl="1" marL="9144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72"/>
              <a:buFont typeface="Noto Sans Symbols"/>
              <a:buChar char="○"/>
              <a:defRPr b="0" i="0" sz="2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25119" lvl="2" marL="13716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○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5467" lvl="3" marL="18288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68"/>
              <a:buFont typeface="Noto Sans Symbols"/>
              <a:buChar char="○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5816" lvl="4" marL="22860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Char char="○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6164" lvl="5" marL="27432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6164" lvl="6" marL="32004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6164" lvl="7" marL="36576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6164" lvl="8" marL="4114800" marR="0" rtl="0" algn="l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2" name="Google Shape;62;p13"/>
          <p:cNvSpPr txBox="1"/>
          <p:nvPr>
            <p:ph idx="10" type="dt"/>
          </p:nvPr>
        </p:nvSpPr>
        <p:spPr>
          <a:xfrm>
            <a:off x="5997388" y="224492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3" name="Google Shape;63;p13"/>
          <p:cNvSpPr txBox="1"/>
          <p:nvPr>
            <p:ph idx="11" type="ftr"/>
          </p:nvPr>
        </p:nvSpPr>
        <p:spPr>
          <a:xfrm>
            <a:off x="4641448" y="5852160"/>
            <a:ext cx="3502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4" name="Google Shape;64;p13"/>
          <p:cNvSpPr txBox="1"/>
          <p:nvPr>
            <p:ph idx="12" type="sldNum"/>
          </p:nvPr>
        </p:nvSpPr>
        <p:spPr>
          <a:xfrm>
            <a:off x="4649096" y="224491"/>
            <a:ext cx="1332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type="title"/>
          </p:nvPr>
        </p:nvSpPr>
        <p:spPr>
          <a:xfrm>
            <a:off x="1043490" y="1027664"/>
            <a:ext cx="7024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  <a:defRPr b="0" i="0" sz="4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7" name="Google Shape;67;p14"/>
          <p:cNvSpPr txBox="1"/>
          <p:nvPr>
            <p:ph idx="1" type="body"/>
          </p:nvPr>
        </p:nvSpPr>
        <p:spPr>
          <a:xfrm>
            <a:off x="1412111" y="2316009"/>
            <a:ext cx="30570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None/>
              <a:defRPr b="1" i="0" sz="24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None/>
              <a:defRPr b="1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68"/>
              <a:buFont typeface="Noto Sans Symbols"/>
              <a:buNone/>
              <a:defRPr b="1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216"/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8" name="Google Shape;68;p14"/>
          <p:cNvSpPr txBox="1"/>
          <p:nvPr>
            <p:ph idx="2" type="body"/>
          </p:nvPr>
        </p:nvSpPr>
        <p:spPr>
          <a:xfrm>
            <a:off x="1041721" y="2974694"/>
            <a:ext cx="3420000" cy="28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424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Char char="○"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5119" lvl="1" marL="9144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○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5467" lvl="2" marL="13716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68"/>
              <a:buFont typeface="Noto Sans Symbols"/>
              <a:buChar char="○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05816" lvl="3" marL="18288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Char char="○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5816" lvl="4" marL="22860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Char char="○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05816" lvl="5" marL="27432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Char char="○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05816" lvl="6" marL="32004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Char char="○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05815" lvl="7" marL="36576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Char char="○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05815" lvl="8" marL="4114800" marR="0" rtl="0" algn="l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216"/>
              <a:buFont typeface="Noto Sans Symbols"/>
              <a:buChar char="○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9" name="Google Shape;69;p14"/>
          <p:cNvSpPr txBox="1"/>
          <p:nvPr>
            <p:ph idx="3" type="body"/>
          </p:nvPr>
        </p:nvSpPr>
        <p:spPr>
          <a:xfrm>
            <a:off x="5011837" y="2316010"/>
            <a:ext cx="30558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None/>
              <a:defRPr b="1" i="0" sz="24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None/>
              <a:defRPr b="1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68"/>
              <a:buFont typeface="Noto Sans Symbols"/>
              <a:buNone/>
              <a:defRPr b="1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216"/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0" name="Google Shape;70;p14"/>
          <p:cNvSpPr txBox="1"/>
          <p:nvPr>
            <p:ph idx="4" type="body"/>
          </p:nvPr>
        </p:nvSpPr>
        <p:spPr>
          <a:xfrm>
            <a:off x="4645152" y="2974694"/>
            <a:ext cx="3420000" cy="28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424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Char char="○"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5119" lvl="1" marL="9144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○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5467" lvl="2" marL="13716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68"/>
              <a:buFont typeface="Noto Sans Symbols"/>
              <a:buChar char="○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05816" lvl="3" marL="18288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Char char="○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5816" lvl="4" marL="22860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Char char="○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05816" lvl="5" marL="27432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Char char="○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05816" lvl="6" marL="32004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Char char="○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05815" lvl="7" marL="36576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Char char="○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05815" lvl="8" marL="4114800" marR="0" rtl="0" algn="l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216"/>
              <a:buFont typeface="Noto Sans Symbols"/>
              <a:buChar char="○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1" name="Google Shape;71;p14"/>
          <p:cNvSpPr txBox="1"/>
          <p:nvPr>
            <p:ph idx="10" type="dt"/>
          </p:nvPr>
        </p:nvSpPr>
        <p:spPr>
          <a:xfrm>
            <a:off x="5997388" y="224492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2" name="Google Shape;72;p14"/>
          <p:cNvSpPr txBox="1"/>
          <p:nvPr>
            <p:ph idx="11" type="ftr"/>
          </p:nvPr>
        </p:nvSpPr>
        <p:spPr>
          <a:xfrm>
            <a:off x="4641448" y="5852160"/>
            <a:ext cx="3502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3" name="Google Shape;73;p14"/>
          <p:cNvSpPr txBox="1"/>
          <p:nvPr>
            <p:ph idx="12" type="sldNum"/>
          </p:nvPr>
        </p:nvSpPr>
        <p:spPr>
          <a:xfrm>
            <a:off x="4649096" y="224491"/>
            <a:ext cx="1332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>
            <p:ph type="title"/>
          </p:nvPr>
        </p:nvSpPr>
        <p:spPr>
          <a:xfrm>
            <a:off x="1043490" y="1027664"/>
            <a:ext cx="7024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  <a:defRPr b="0" i="0" sz="4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6" name="Google Shape;76;p15"/>
          <p:cNvSpPr txBox="1"/>
          <p:nvPr>
            <p:ph idx="10" type="dt"/>
          </p:nvPr>
        </p:nvSpPr>
        <p:spPr>
          <a:xfrm>
            <a:off x="5997388" y="224492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7" name="Google Shape;77;p15"/>
          <p:cNvSpPr txBox="1"/>
          <p:nvPr>
            <p:ph idx="11" type="ftr"/>
          </p:nvPr>
        </p:nvSpPr>
        <p:spPr>
          <a:xfrm>
            <a:off x="4641448" y="5852160"/>
            <a:ext cx="3502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8" name="Google Shape;78;p15"/>
          <p:cNvSpPr txBox="1"/>
          <p:nvPr>
            <p:ph idx="12" type="sldNum"/>
          </p:nvPr>
        </p:nvSpPr>
        <p:spPr>
          <a:xfrm>
            <a:off x="4649096" y="224491"/>
            <a:ext cx="1332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9" name="Google Shape;79;p15"/>
          <p:cNvSpPr txBox="1"/>
          <p:nvPr>
            <p:ph idx="1" type="body"/>
          </p:nvPr>
        </p:nvSpPr>
        <p:spPr>
          <a:xfrm>
            <a:off x="1042416" y="2313432"/>
            <a:ext cx="3420000" cy="34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424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Char char="○"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4772" lvl="1" marL="9144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72"/>
              <a:buFont typeface="Noto Sans Symbols"/>
              <a:buChar char="○"/>
              <a:defRPr b="0" i="0" sz="2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25119" lvl="2" marL="13716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○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5467" lvl="3" marL="18288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68"/>
              <a:buFont typeface="Noto Sans Symbols"/>
              <a:buChar char="○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5816" lvl="4" marL="22860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Char char="○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6164" lvl="5" marL="27432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6164" lvl="6" marL="32004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6164" lvl="7" marL="36576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6164" lvl="8" marL="4114800" marR="0" rtl="0" algn="l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0" name="Google Shape;80;p15"/>
          <p:cNvSpPr txBox="1"/>
          <p:nvPr>
            <p:ph idx="2" type="body"/>
          </p:nvPr>
        </p:nvSpPr>
        <p:spPr>
          <a:xfrm>
            <a:off x="4645152" y="2313431"/>
            <a:ext cx="3420000" cy="34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424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Char char="○"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4772" lvl="1" marL="9144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72"/>
              <a:buFont typeface="Noto Sans Symbols"/>
              <a:buChar char="○"/>
              <a:defRPr b="0" i="0" sz="2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25119" lvl="2" marL="13716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○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5467" lvl="3" marL="18288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68"/>
              <a:buFont typeface="Noto Sans Symbols"/>
              <a:buChar char="○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5816" lvl="4" marL="22860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Char char="○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6164" lvl="5" marL="27432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6164" lvl="6" marL="32004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6164" lvl="7" marL="36576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6164" lvl="8" marL="4114800" marR="0" rtl="0" algn="l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_HEADER_1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type="title"/>
          </p:nvPr>
        </p:nvSpPr>
        <p:spPr>
          <a:xfrm>
            <a:off x="1258645" y="2900829"/>
            <a:ext cx="66375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  <a:defRPr b="0" i="0" sz="4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3" name="Google Shape;83;p16"/>
          <p:cNvSpPr txBox="1"/>
          <p:nvPr>
            <p:ph idx="1" type="body"/>
          </p:nvPr>
        </p:nvSpPr>
        <p:spPr>
          <a:xfrm>
            <a:off x="1258645" y="4267200"/>
            <a:ext cx="6637500" cy="15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None/>
              <a:defRPr b="0" i="0" sz="20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68"/>
              <a:buFont typeface="Noto Sans Symbols"/>
              <a:buNone/>
              <a:defRPr b="0" i="0" sz="18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None/>
              <a:defRPr b="0" i="0" sz="16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064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4" name="Google Shape;84;p16"/>
          <p:cNvSpPr txBox="1"/>
          <p:nvPr>
            <p:ph idx="10" type="dt"/>
          </p:nvPr>
        </p:nvSpPr>
        <p:spPr>
          <a:xfrm>
            <a:off x="5997388" y="224492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5" name="Google Shape;85;p16"/>
          <p:cNvSpPr txBox="1"/>
          <p:nvPr>
            <p:ph idx="11" type="ftr"/>
          </p:nvPr>
        </p:nvSpPr>
        <p:spPr>
          <a:xfrm>
            <a:off x="4641448" y="5852160"/>
            <a:ext cx="3502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6" name="Google Shape;86;p16"/>
          <p:cNvSpPr txBox="1"/>
          <p:nvPr>
            <p:ph idx="12" type="sldNum"/>
          </p:nvPr>
        </p:nvSpPr>
        <p:spPr>
          <a:xfrm>
            <a:off x="4649096" y="224491"/>
            <a:ext cx="1332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 type="objTx">
  <p:cSld name="OBJECT_WITH_CAPTION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7"/>
          <p:cNvGrpSpPr/>
          <p:nvPr/>
        </p:nvGrpSpPr>
        <p:grpSpPr>
          <a:xfrm>
            <a:off x="-644959" y="0"/>
            <a:ext cx="10457378" cy="7116923"/>
            <a:chOff x="-644959" y="0"/>
            <a:chExt cx="10457378" cy="7116923"/>
          </a:xfrm>
        </p:grpSpPr>
        <p:grpSp>
          <p:nvGrpSpPr>
            <p:cNvPr id="89" name="Google Shape;89;p17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90" name="Google Shape;90;p17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91" name="Google Shape;91;p1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0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92" name="Google Shape;92;p1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0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93" name="Google Shape;93;p17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0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94" name="Google Shape;94;p17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95" name="Google Shape;95;p1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0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96" name="Google Shape;96;p1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0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97" name="Google Shape;97;p17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0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98" name="Google Shape;98;p17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99" name="Google Shape;99;p1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0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00" name="Google Shape;100;p1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0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01" name="Google Shape;101;p17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0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sp>
            <p:nvSpPr>
              <p:cNvPr id="102" name="Google Shape;102;p1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lt1">
                  <a:alpha val="9800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03" name="Google Shape;103;p17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lt1">
                  <a:alpha val="9800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04" name="Google Shape;104;p17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lt1">
                  <a:alpha val="9800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105" name="Google Shape;105;p17"/>
            <p:cNvSpPr/>
            <p:nvPr/>
          </p:nvSpPr>
          <p:spPr>
            <a:xfrm>
              <a:off x="-11875" y="5035138"/>
              <a:ext cx="9144000" cy="1175655"/>
            </a:xfrm>
            <a:custGeom>
              <a:rect b="b" l="l" r="r" t="t"/>
              <a:pathLst>
                <a:path extrusionOk="0" h="1175655" w="9144000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2000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6" name="Google Shape;106;p17"/>
            <p:cNvSpPr/>
            <p:nvPr/>
          </p:nvSpPr>
          <p:spPr>
            <a:xfrm>
              <a:off x="-11875" y="3467595"/>
              <a:ext cx="9144000" cy="890650"/>
            </a:xfrm>
            <a:custGeom>
              <a:rect b="b" l="l" r="r" t="t"/>
              <a:pathLst>
                <a:path extrusionOk="0" h="890650" w="914400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2000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7" name="Google Shape;107;p17"/>
            <p:cNvSpPr/>
            <p:nvPr/>
          </p:nvSpPr>
          <p:spPr>
            <a:xfrm>
              <a:off x="-23751" y="5640779"/>
              <a:ext cx="3004457" cy="1211283"/>
            </a:xfrm>
            <a:custGeom>
              <a:rect b="b" l="l" r="r" t="t"/>
              <a:pathLst>
                <a:path extrusionOk="0" h="1211283" w="3004457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2000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8" name="Google Shape;108;p17"/>
            <p:cNvSpPr/>
            <p:nvPr/>
          </p:nvSpPr>
          <p:spPr>
            <a:xfrm>
              <a:off x="-11875" y="5284519"/>
              <a:ext cx="9144000" cy="1478478"/>
            </a:xfrm>
            <a:custGeom>
              <a:rect b="b" l="l" r="r" t="t"/>
              <a:pathLst>
                <a:path extrusionOk="0" h="1478478" w="9144000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2000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9" name="Google Shape;109;p17"/>
            <p:cNvSpPr/>
            <p:nvPr/>
          </p:nvSpPr>
          <p:spPr>
            <a:xfrm>
              <a:off x="2137558" y="5132120"/>
              <a:ext cx="6982691" cy="1719942"/>
            </a:xfrm>
            <a:custGeom>
              <a:rect b="b" l="l" r="r" t="t"/>
              <a:pathLst>
                <a:path extrusionOk="0" h="1719942" w="6982691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2000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0" name="Google Shape;110;p17"/>
            <p:cNvSpPr/>
            <p:nvPr/>
          </p:nvSpPr>
          <p:spPr>
            <a:xfrm rot="1799950">
              <a:off x="2996127" y="2859222"/>
              <a:ext cx="1601441" cy="1388149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9800"/>
              </a:schemeClr>
            </a:solidFill>
            <a:ln cap="flat" cmpd="sng" w="12700">
              <a:solidFill>
                <a:schemeClr val="lt1">
                  <a:alpha val="1176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1" name="Google Shape;111;p17"/>
            <p:cNvSpPr/>
            <p:nvPr/>
          </p:nvSpPr>
          <p:spPr>
            <a:xfrm rot="1799950">
              <a:off x="3720027" y="4126048"/>
              <a:ext cx="1601441" cy="1388149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76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2" name="Google Shape;112;p17"/>
            <p:cNvSpPr/>
            <p:nvPr/>
          </p:nvSpPr>
          <p:spPr>
            <a:xfrm rot="1799950">
              <a:off x="3729553" y="1592397"/>
              <a:ext cx="1601441" cy="1388149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6669"/>
              </a:schemeClr>
            </a:solidFill>
            <a:ln cap="flat" cmpd="sng" w="12700">
              <a:solidFill>
                <a:schemeClr val="lt1">
                  <a:alpha val="784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3" name="Google Shape;113;p17"/>
            <p:cNvSpPr/>
            <p:nvPr/>
          </p:nvSpPr>
          <p:spPr>
            <a:xfrm rot="1799950">
              <a:off x="2977077" y="325573"/>
              <a:ext cx="1601441" cy="1388149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3920"/>
              </a:schemeClr>
            </a:solidFill>
            <a:ln cap="flat" cmpd="sng" w="12700">
              <a:solidFill>
                <a:schemeClr val="lt1">
                  <a:alpha val="784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4" name="Google Shape;114;p17"/>
            <p:cNvSpPr/>
            <p:nvPr/>
          </p:nvSpPr>
          <p:spPr>
            <a:xfrm rot="1799950">
              <a:off x="4462976" y="5383348"/>
              <a:ext cx="1601441" cy="1388149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5880"/>
              </a:schemeClr>
            </a:solidFill>
            <a:ln cap="flat" cmpd="sng" w="12700">
              <a:solidFill>
                <a:schemeClr val="lt1">
                  <a:alpha val="1176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5" name="Google Shape;115;p17"/>
            <p:cNvSpPr/>
            <p:nvPr/>
          </p:nvSpPr>
          <p:spPr>
            <a:xfrm rot="1801764">
              <a:off x="-382491" y="4201432"/>
              <a:ext cx="1260379" cy="1387003"/>
            </a:xfrm>
            <a:custGeom>
              <a:rect b="b" l="l" r="r" t="t"/>
              <a:pathLst>
                <a:path extrusionOk="0" h="1388236" w="1261499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lt1">
                <a:alpha val="9800"/>
              </a:schemeClr>
            </a:solidFill>
            <a:ln cap="flat" cmpd="sng" w="12700">
              <a:solidFill>
                <a:schemeClr val="lt1">
                  <a:alpha val="1176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6" name="Google Shape;116;p17"/>
            <p:cNvSpPr/>
            <p:nvPr/>
          </p:nvSpPr>
          <p:spPr>
            <a:xfrm rot="1799950">
              <a:off x="24327" y="5402398"/>
              <a:ext cx="1601441" cy="1388149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76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7" name="Google Shape;117;p17"/>
            <p:cNvSpPr/>
            <p:nvPr/>
          </p:nvSpPr>
          <p:spPr>
            <a:xfrm rot="1799950">
              <a:off x="52903" y="2849698"/>
              <a:ext cx="1601441" cy="1388149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6669"/>
              </a:schemeClr>
            </a:solidFill>
            <a:ln cap="flat" cmpd="sng" w="12700">
              <a:solidFill>
                <a:schemeClr val="lt1">
                  <a:alpha val="784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8" name="Google Shape;118;p17"/>
            <p:cNvSpPr/>
            <p:nvPr/>
          </p:nvSpPr>
          <p:spPr>
            <a:xfrm rot="1799950">
              <a:off x="776802" y="4126047"/>
              <a:ext cx="1601441" cy="1388149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76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9" name="Google Shape;119;p17"/>
            <p:cNvSpPr/>
            <p:nvPr/>
          </p:nvSpPr>
          <p:spPr>
            <a:xfrm rot="1799950">
              <a:off x="1510227" y="5411923"/>
              <a:ext cx="1601441" cy="1388149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76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0" name="Google Shape;120;p17"/>
            <p:cNvSpPr/>
            <p:nvPr/>
          </p:nvSpPr>
          <p:spPr>
            <a:xfrm rot="1799950">
              <a:off x="1529278" y="2859222"/>
              <a:ext cx="1601441" cy="1388149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6669"/>
              </a:schemeClr>
            </a:solidFill>
            <a:ln cap="flat" cmpd="sng" w="12700">
              <a:solidFill>
                <a:schemeClr val="lt1">
                  <a:alpha val="784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1" name="Google Shape;121;p17"/>
            <p:cNvSpPr/>
            <p:nvPr/>
          </p:nvSpPr>
          <p:spPr>
            <a:xfrm rot="1799950">
              <a:off x="795852" y="1563823"/>
              <a:ext cx="1601441" cy="1388149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76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2" name="Google Shape;122;p17"/>
            <p:cNvSpPr/>
            <p:nvPr/>
          </p:nvSpPr>
          <p:spPr>
            <a:xfrm rot="1799950">
              <a:off x="6806128" y="4145098"/>
              <a:ext cx="1601441" cy="1388149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9800"/>
              </a:schemeClr>
            </a:solidFill>
            <a:ln cap="flat" cmpd="sng" w="12700">
              <a:solidFill>
                <a:schemeClr val="lt1">
                  <a:alpha val="1176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3" name="Google Shape;123;p17"/>
            <p:cNvSpPr/>
            <p:nvPr/>
          </p:nvSpPr>
          <p:spPr>
            <a:xfrm rot="1799950">
              <a:off x="7549078" y="5421448"/>
              <a:ext cx="1601441" cy="1388149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76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4" name="Google Shape;124;p17"/>
            <p:cNvSpPr/>
            <p:nvPr/>
          </p:nvSpPr>
          <p:spPr>
            <a:xfrm rot="1799950">
              <a:off x="7549079" y="2868748"/>
              <a:ext cx="1601441" cy="1388149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6669"/>
              </a:schemeClr>
            </a:solidFill>
            <a:ln cap="flat" cmpd="sng" w="12700">
              <a:solidFill>
                <a:schemeClr val="lt1">
                  <a:alpha val="784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5" name="Google Shape;125;p17"/>
            <p:cNvSpPr/>
            <p:nvPr/>
          </p:nvSpPr>
          <p:spPr>
            <a:xfrm rot="1801764">
              <a:off x="8306436" y="4055534"/>
              <a:ext cx="1242303" cy="1387003"/>
            </a:xfrm>
            <a:custGeom>
              <a:rect b="b" l="l" r="r" t="t"/>
              <a:pathLst>
                <a:path extrusionOk="0" h="1388236" w="1243407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lt1">
                <a:alpha val="3920"/>
              </a:schemeClr>
            </a:solidFill>
            <a:ln cap="flat" cmpd="sng" w="12700">
              <a:solidFill>
                <a:schemeClr val="lt1">
                  <a:alpha val="1176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6" name="Google Shape;126;p17"/>
            <p:cNvSpPr/>
            <p:nvPr/>
          </p:nvSpPr>
          <p:spPr>
            <a:xfrm rot="1801764">
              <a:off x="8306686" y="1511428"/>
              <a:ext cx="1240768" cy="1387589"/>
            </a:xfrm>
            <a:custGeom>
              <a:rect b="b" l="l" r="r" t="t"/>
              <a:pathLst>
                <a:path extrusionOk="0" h="1388822" w="1241871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76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27" name="Google Shape;127;p17"/>
          <p:cNvSpPr/>
          <p:nvPr/>
        </p:nvSpPr>
        <p:spPr>
          <a:xfrm>
            <a:off x="4561242" y="-21511"/>
            <a:ext cx="3679200" cy="6271800"/>
          </a:xfrm>
          <a:prstGeom prst="rect">
            <a:avLst/>
          </a:prstGeom>
          <a:solidFill>
            <a:srgbClr val="F5F5F5"/>
          </a:solidFill>
          <a:ln cap="flat" cmpd="sng" w="15875">
            <a:solidFill>
              <a:srgbClr val="74A50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8" name="Google Shape;128;p17"/>
          <p:cNvSpPr/>
          <p:nvPr/>
        </p:nvSpPr>
        <p:spPr>
          <a:xfrm>
            <a:off x="4649096" y="-21510"/>
            <a:ext cx="3505200" cy="62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9" name="Google Shape;129;p17"/>
          <p:cNvSpPr txBox="1"/>
          <p:nvPr>
            <p:ph idx="10" type="dt"/>
          </p:nvPr>
        </p:nvSpPr>
        <p:spPr>
          <a:xfrm>
            <a:off x="5997388" y="224492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0" name="Google Shape;130;p17"/>
          <p:cNvSpPr txBox="1"/>
          <p:nvPr>
            <p:ph idx="12" type="sldNum"/>
          </p:nvPr>
        </p:nvSpPr>
        <p:spPr>
          <a:xfrm>
            <a:off x="4649096" y="224491"/>
            <a:ext cx="1332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1" name="Google Shape;131;p17"/>
          <p:cNvSpPr/>
          <p:nvPr/>
        </p:nvSpPr>
        <p:spPr>
          <a:xfrm>
            <a:off x="905571" y="601883"/>
            <a:ext cx="3562200" cy="5648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2" name="Google Shape;132;p17"/>
          <p:cNvSpPr txBox="1"/>
          <p:nvPr>
            <p:ph idx="1" type="body"/>
          </p:nvPr>
        </p:nvSpPr>
        <p:spPr>
          <a:xfrm>
            <a:off x="1145894" y="856527"/>
            <a:ext cx="3090300" cy="51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424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Char char="○"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4772" lvl="1" marL="9144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72"/>
              <a:buFont typeface="Noto Sans Symbols"/>
              <a:buChar char="○"/>
              <a:defRPr b="0" i="0" sz="2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25119" lvl="2" marL="13716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○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5467" lvl="3" marL="18288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68"/>
              <a:buFont typeface="Noto Sans Symbols"/>
              <a:buChar char="○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5816" lvl="4" marL="22860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Char char="○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25120" lvl="5" marL="27432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○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25120" lvl="6" marL="32004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○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25120" lvl="7" marL="36576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○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25120" lvl="8" marL="4114800" marR="0" rtl="0" algn="l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520"/>
              <a:buFont typeface="Noto Sans Symbols"/>
              <a:buChar char="○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3" name="Google Shape;133;p17"/>
          <p:cNvSpPr/>
          <p:nvPr/>
        </p:nvSpPr>
        <p:spPr>
          <a:xfrm>
            <a:off x="4650889" y="6088284"/>
            <a:ext cx="3505200" cy="8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4" name="Google Shape;134;p17"/>
          <p:cNvSpPr txBox="1"/>
          <p:nvPr>
            <p:ph idx="11" type="ftr"/>
          </p:nvPr>
        </p:nvSpPr>
        <p:spPr>
          <a:xfrm>
            <a:off x="4641448" y="5724835"/>
            <a:ext cx="3493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5" name="Google Shape;135;p17"/>
          <p:cNvSpPr txBox="1"/>
          <p:nvPr>
            <p:ph type="title"/>
          </p:nvPr>
        </p:nvSpPr>
        <p:spPr>
          <a:xfrm>
            <a:off x="4739833" y="2657434"/>
            <a:ext cx="3304500" cy="1463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b="0" i="0" sz="2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36" name="Google Shape;136;p17"/>
          <p:cNvSpPr txBox="1"/>
          <p:nvPr>
            <p:ph idx="2" type="body"/>
          </p:nvPr>
        </p:nvSpPr>
        <p:spPr>
          <a:xfrm>
            <a:off x="4736592" y="4136994"/>
            <a:ext cx="3298800" cy="15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None/>
              <a:defRPr b="0" i="0" sz="1600" u="none" cap="none" strike="noStrike">
                <a:solidFill>
                  <a:srgbClr val="42424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912"/>
              <a:buFont typeface="Noto Sans Symbols"/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760"/>
              <a:buFont typeface="Noto Sans Symbols"/>
              <a:buNone/>
              <a:defRPr b="0" i="0" sz="1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684"/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684"/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684"/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684"/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684"/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684"/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">
  <p:cSld name="Section title and description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9" name="Google Shape;139;p18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0" name="Google Shape;140;p18"/>
          <p:cNvSpPr txBox="1"/>
          <p:nvPr>
            <p:ph type="title"/>
          </p:nvPr>
        </p:nvSpPr>
        <p:spPr>
          <a:xfrm>
            <a:off x="265500" y="1441867"/>
            <a:ext cx="4045200" cy="228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alibri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41" name="Google Shape;141;p18"/>
          <p:cNvSpPr txBox="1"/>
          <p:nvPr>
            <p:ph idx="1" type="subTitle"/>
          </p:nvPr>
        </p:nvSpPr>
        <p:spPr>
          <a:xfrm>
            <a:off x="265500" y="3793601"/>
            <a:ext cx="4045200" cy="17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2" name="Google Shape;142;p18"/>
          <p:cNvSpPr txBox="1"/>
          <p:nvPr>
            <p:ph idx="2" type="body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 algn="l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3" name="Google Shape;143;p18"/>
          <p:cNvSpPr txBox="1"/>
          <p:nvPr>
            <p:ph idx="12" type="sldNum"/>
          </p:nvPr>
        </p:nvSpPr>
        <p:spPr>
          <a:xfrm>
            <a:off x="8490250" y="6241345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9" name="Google Shape;149;p20"/>
          <p:cNvCxnSpPr/>
          <p:nvPr/>
        </p:nvCxnSpPr>
        <p:spPr>
          <a:xfrm>
            <a:off x="7007735" y="4235850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0" name="Google Shape;150;p20"/>
          <p:cNvCxnSpPr/>
          <p:nvPr/>
        </p:nvCxnSpPr>
        <p:spPr>
          <a:xfrm>
            <a:off x="1575035" y="421100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51" name="Google Shape;151;p20"/>
          <p:cNvGrpSpPr/>
          <p:nvPr/>
        </p:nvGrpSpPr>
        <p:grpSpPr>
          <a:xfrm>
            <a:off x="1004144" y="1362666"/>
            <a:ext cx="7136668" cy="203195"/>
            <a:chOff x="1346429" y="1011300"/>
            <a:chExt cx="6452100" cy="152400"/>
          </a:xfrm>
        </p:grpSpPr>
        <p:cxnSp>
          <p:nvCxnSpPr>
            <p:cNvPr id="152" name="Google Shape;152;p20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53" name="Google Shape;153;p20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54" name="Google Shape;154;p20"/>
          <p:cNvGrpSpPr/>
          <p:nvPr/>
        </p:nvGrpSpPr>
        <p:grpSpPr>
          <a:xfrm>
            <a:off x="1004151" y="5292001"/>
            <a:ext cx="7136668" cy="203195"/>
            <a:chOff x="1346435" y="3969088"/>
            <a:chExt cx="6452100" cy="152400"/>
          </a:xfrm>
        </p:grpSpPr>
        <p:cxnSp>
          <p:nvCxnSpPr>
            <p:cNvPr id="155" name="Google Shape;155;p20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56" name="Google Shape;156;p20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57" name="Google Shape;157;p20"/>
          <p:cNvSpPr txBox="1"/>
          <p:nvPr>
            <p:ph type="ctrTitle"/>
          </p:nvPr>
        </p:nvSpPr>
        <p:spPr>
          <a:xfrm>
            <a:off x="1004150" y="2335685"/>
            <a:ext cx="7136700" cy="136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58" name="Google Shape;158;p20"/>
          <p:cNvSpPr txBox="1"/>
          <p:nvPr>
            <p:ph idx="1" type="subTitle"/>
          </p:nvPr>
        </p:nvSpPr>
        <p:spPr>
          <a:xfrm>
            <a:off x="2137225" y="3800052"/>
            <a:ext cx="48705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59" name="Google Shape;159;p2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1"/>
          <p:cNvSpPr/>
          <p:nvPr/>
        </p:nvSpPr>
        <p:spPr>
          <a:xfrm>
            <a:off x="-50" y="3429200"/>
            <a:ext cx="9144000" cy="3428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1"/>
          <p:cNvSpPr txBox="1"/>
          <p:nvPr>
            <p:ph type="title"/>
          </p:nvPr>
        </p:nvSpPr>
        <p:spPr>
          <a:xfrm>
            <a:off x="311700" y="1086400"/>
            <a:ext cx="8571300" cy="125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63" name="Google Shape;163;p2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671250" y="2855000"/>
            <a:ext cx="7852200" cy="11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3" name="Google Shape;23;p3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2"/>
          <p:cNvSpPr/>
          <p:nvPr/>
        </p:nvSpPr>
        <p:spPr>
          <a:xfrm>
            <a:off x="-75" y="6727600"/>
            <a:ext cx="9144000" cy="13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2"/>
          <p:cNvSpPr txBox="1"/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67" name="Google Shape;167;p22"/>
          <p:cNvSpPr txBox="1"/>
          <p:nvPr>
            <p:ph idx="1" type="body"/>
          </p:nvPr>
        </p:nvSpPr>
        <p:spPr>
          <a:xfrm>
            <a:off x="311700" y="1688433"/>
            <a:ext cx="8520600" cy="440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8" name="Google Shape;168;p2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3"/>
          <p:cNvSpPr txBox="1"/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71" name="Google Shape;171;p23"/>
          <p:cNvSpPr txBox="1"/>
          <p:nvPr>
            <p:ph idx="1" type="body"/>
          </p:nvPr>
        </p:nvSpPr>
        <p:spPr>
          <a:xfrm>
            <a:off x="311700" y="1688233"/>
            <a:ext cx="3999900" cy="440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72" name="Google Shape;172;p23"/>
          <p:cNvSpPr txBox="1"/>
          <p:nvPr>
            <p:ph idx="2" type="body"/>
          </p:nvPr>
        </p:nvSpPr>
        <p:spPr>
          <a:xfrm>
            <a:off x="4832400" y="1688233"/>
            <a:ext cx="3999900" cy="440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73" name="Google Shape;173;p2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4"/>
          <p:cNvSpPr txBox="1"/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76" name="Google Shape;176;p2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5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9" name="Google Shape;179;p25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0" name="Google Shape;180;p2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6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6"/>
          <p:cNvSpPr txBox="1"/>
          <p:nvPr>
            <p:ph type="title"/>
          </p:nvPr>
        </p:nvSpPr>
        <p:spPr>
          <a:xfrm>
            <a:off x="490250" y="701800"/>
            <a:ext cx="56136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83" name="Google Shape;183;p2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7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86" name="Google Shape;186;p27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7" name="Google Shape;187;p27"/>
          <p:cNvSpPr txBox="1"/>
          <p:nvPr>
            <p:ph type="title"/>
          </p:nvPr>
        </p:nvSpPr>
        <p:spPr>
          <a:xfrm>
            <a:off x="265500" y="1386233"/>
            <a:ext cx="4045200" cy="2234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88" name="Google Shape;188;p27"/>
          <p:cNvSpPr txBox="1"/>
          <p:nvPr>
            <p:ph idx="1" type="subTitle"/>
          </p:nvPr>
        </p:nvSpPr>
        <p:spPr>
          <a:xfrm>
            <a:off x="265500" y="36358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89" name="Google Shape;189;p27"/>
          <p:cNvSpPr txBox="1"/>
          <p:nvPr>
            <p:ph idx="2" type="body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0" name="Google Shape;190;p2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8"/>
          <p:cNvSpPr txBox="1"/>
          <p:nvPr>
            <p:ph idx="1" type="body"/>
          </p:nvPr>
        </p:nvSpPr>
        <p:spPr>
          <a:xfrm>
            <a:off x="311700" y="5640967"/>
            <a:ext cx="5998800" cy="79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193" name="Google Shape;193;p2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9"/>
          <p:cNvSpPr/>
          <p:nvPr/>
        </p:nvSpPr>
        <p:spPr>
          <a:xfrm>
            <a:off x="-75" y="6727600"/>
            <a:ext cx="9144000" cy="13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9"/>
          <p:cNvSpPr txBox="1"/>
          <p:nvPr>
            <p:ph hasCustomPrompt="1" type="title"/>
          </p:nvPr>
        </p:nvSpPr>
        <p:spPr>
          <a:xfrm>
            <a:off x="311700" y="1739800"/>
            <a:ext cx="8520600" cy="205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7" name="Google Shape;197;p29"/>
          <p:cNvSpPr txBox="1"/>
          <p:nvPr>
            <p:ph idx="1" type="body"/>
          </p:nvPr>
        </p:nvSpPr>
        <p:spPr>
          <a:xfrm>
            <a:off x="311700" y="3994200"/>
            <a:ext cx="8520600" cy="14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8" name="Google Shape;198;p2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1"/>
          <p:cNvSpPr txBox="1"/>
          <p:nvPr>
            <p:ph type="title"/>
          </p:nvPr>
        </p:nvSpPr>
        <p:spPr>
          <a:xfrm>
            <a:off x="1043490" y="1027664"/>
            <a:ext cx="7024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  <a:defRPr b="0" i="0" sz="4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03" name="Google Shape;203;p31"/>
          <p:cNvSpPr txBox="1"/>
          <p:nvPr>
            <p:ph idx="10" type="dt"/>
          </p:nvPr>
        </p:nvSpPr>
        <p:spPr>
          <a:xfrm>
            <a:off x="5997388" y="224492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04" name="Google Shape;204;p31"/>
          <p:cNvSpPr txBox="1"/>
          <p:nvPr>
            <p:ph idx="11" type="ftr"/>
          </p:nvPr>
        </p:nvSpPr>
        <p:spPr>
          <a:xfrm>
            <a:off x="4641448" y="5852160"/>
            <a:ext cx="3502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05" name="Google Shape;205;p31"/>
          <p:cNvSpPr txBox="1"/>
          <p:nvPr>
            <p:ph idx="12" type="sldNum"/>
          </p:nvPr>
        </p:nvSpPr>
        <p:spPr>
          <a:xfrm>
            <a:off x="4649096" y="224491"/>
            <a:ext cx="1332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6" name="Google Shape;206;p31"/>
          <p:cNvSpPr txBox="1"/>
          <p:nvPr>
            <p:ph idx="1" type="body"/>
          </p:nvPr>
        </p:nvSpPr>
        <p:spPr>
          <a:xfrm>
            <a:off x="1042416" y="2313432"/>
            <a:ext cx="3420000" cy="34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4424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Char char="○"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4772" lvl="1" marL="9144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72"/>
              <a:buFont typeface="Noto Sans Symbols"/>
              <a:buChar char="○"/>
              <a:defRPr b="0" i="0" sz="2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25119" lvl="2" marL="13716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○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5467" lvl="3" marL="18288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68"/>
              <a:buFont typeface="Noto Sans Symbols"/>
              <a:buChar char="○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5816" lvl="4" marL="22860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Char char="○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6164" lvl="5" marL="27432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6164" lvl="6" marL="32004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6164" lvl="7" marL="36576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6164" lvl="8" marL="4114800" marR="0" rtl="0" algn="l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07" name="Google Shape;207;p31"/>
          <p:cNvSpPr txBox="1"/>
          <p:nvPr>
            <p:ph idx="2" type="body"/>
          </p:nvPr>
        </p:nvSpPr>
        <p:spPr>
          <a:xfrm>
            <a:off x="4645152" y="2313431"/>
            <a:ext cx="3420000" cy="34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4424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Char char="○"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4772" lvl="1" marL="9144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72"/>
              <a:buFont typeface="Noto Sans Symbols"/>
              <a:buChar char="○"/>
              <a:defRPr b="0" i="0" sz="2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25119" lvl="2" marL="13716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○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5467" lvl="3" marL="18288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68"/>
              <a:buFont typeface="Noto Sans Symbols"/>
              <a:buChar char="○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5816" lvl="4" marL="22860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Char char="○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6164" lvl="5" marL="27432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6164" lvl="6" marL="32004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6164" lvl="7" marL="36576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6164" lvl="8" marL="4114800" marR="0" rtl="0" algn="l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3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33"/>
          <p:cNvSpPr txBox="1"/>
          <p:nvPr>
            <p:ph type="ctrTitle"/>
          </p:nvPr>
        </p:nvSpPr>
        <p:spPr>
          <a:xfrm>
            <a:off x="311700" y="522867"/>
            <a:ext cx="8520600" cy="358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215" name="Google Shape;215;p33"/>
          <p:cNvSpPr txBox="1"/>
          <p:nvPr>
            <p:ph idx="1" type="subTitle"/>
          </p:nvPr>
        </p:nvSpPr>
        <p:spPr>
          <a:xfrm>
            <a:off x="311700" y="5187200"/>
            <a:ext cx="8520600" cy="94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16" name="Google Shape;216;p3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4"/>
          <p:cNvSpPr txBox="1"/>
          <p:nvPr>
            <p:ph type="title"/>
          </p:nvPr>
        </p:nvSpPr>
        <p:spPr>
          <a:xfrm>
            <a:off x="2802750" y="1070000"/>
            <a:ext cx="3538500" cy="47181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19" name="Google Shape;219;p3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5"/>
          <p:cNvSpPr txBox="1"/>
          <p:nvPr>
            <p:ph type="title"/>
          </p:nvPr>
        </p:nvSpPr>
        <p:spPr>
          <a:xfrm>
            <a:off x="311700" y="390467"/>
            <a:ext cx="8520600" cy="10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22" name="Google Shape;222;p35"/>
          <p:cNvSpPr txBox="1"/>
          <p:nvPr>
            <p:ph idx="1" type="body"/>
          </p:nvPr>
        </p:nvSpPr>
        <p:spPr>
          <a:xfrm>
            <a:off x="311700" y="1638233"/>
            <a:ext cx="8520600" cy="445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3" name="Google Shape;223;p3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6"/>
          <p:cNvSpPr txBox="1"/>
          <p:nvPr>
            <p:ph type="title"/>
          </p:nvPr>
        </p:nvSpPr>
        <p:spPr>
          <a:xfrm>
            <a:off x="311700" y="390467"/>
            <a:ext cx="8520600" cy="10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26" name="Google Shape;226;p36"/>
          <p:cNvSpPr txBox="1"/>
          <p:nvPr>
            <p:ph idx="1" type="body"/>
          </p:nvPr>
        </p:nvSpPr>
        <p:spPr>
          <a:xfrm>
            <a:off x="311700" y="1638233"/>
            <a:ext cx="3999900" cy="445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27" name="Google Shape;227;p36"/>
          <p:cNvSpPr txBox="1"/>
          <p:nvPr>
            <p:ph idx="2" type="body"/>
          </p:nvPr>
        </p:nvSpPr>
        <p:spPr>
          <a:xfrm>
            <a:off x="4832400" y="1638233"/>
            <a:ext cx="3999900" cy="445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28" name="Google Shape;228;p3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7"/>
          <p:cNvSpPr txBox="1"/>
          <p:nvPr>
            <p:ph type="title"/>
          </p:nvPr>
        </p:nvSpPr>
        <p:spPr>
          <a:xfrm>
            <a:off x="304800" y="412467"/>
            <a:ext cx="8537700" cy="9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231" name="Google Shape;231;p3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8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234" name="Google Shape;234;p38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5" name="Google Shape;235;p3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9"/>
          <p:cNvSpPr txBox="1"/>
          <p:nvPr>
            <p:ph type="title"/>
          </p:nvPr>
        </p:nvSpPr>
        <p:spPr>
          <a:xfrm>
            <a:off x="490250" y="701800"/>
            <a:ext cx="56187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38" name="Google Shape;238;p3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0"/>
          <p:cNvSpPr/>
          <p:nvPr/>
        </p:nvSpPr>
        <p:spPr>
          <a:xfrm>
            <a:off x="4572000" y="-33"/>
            <a:ext cx="457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41" name="Google Shape;241;p40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2" name="Google Shape;242;p40"/>
          <p:cNvSpPr txBox="1"/>
          <p:nvPr>
            <p:ph type="title"/>
          </p:nvPr>
        </p:nvSpPr>
        <p:spPr>
          <a:xfrm>
            <a:off x="265500" y="1441867"/>
            <a:ext cx="4045200" cy="228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243" name="Google Shape;243;p40"/>
          <p:cNvSpPr txBox="1"/>
          <p:nvPr>
            <p:ph idx="1" type="subTitle"/>
          </p:nvPr>
        </p:nvSpPr>
        <p:spPr>
          <a:xfrm>
            <a:off x="265500" y="3793630"/>
            <a:ext cx="4045200" cy="179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44" name="Google Shape;244;p40"/>
          <p:cNvSpPr txBox="1"/>
          <p:nvPr>
            <p:ph idx="2" type="body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245" name="Google Shape;245;p4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1"/>
          <p:cNvSpPr txBox="1"/>
          <p:nvPr>
            <p:ph idx="1" type="body"/>
          </p:nvPr>
        </p:nvSpPr>
        <p:spPr>
          <a:xfrm>
            <a:off x="319500" y="5640767"/>
            <a:ext cx="5998800" cy="79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248" name="Google Shape;248;p4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2"/>
          <p:cNvSpPr txBox="1"/>
          <p:nvPr>
            <p:ph hasCustomPrompt="1" type="title"/>
          </p:nvPr>
        </p:nvSpPr>
        <p:spPr>
          <a:xfrm>
            <a:off x="311700" y="1653700"/>
            <a:ext cx="8520600" cy="264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251" name="Google Shape;251;p42"/>
          <p:cNvSpPr txBox="1"/>
          <p:nvPr>
            <p:ph idx="1" type="body"/>
          </p:nvPr>
        </p:nvSpPr>
        <p:spPr>
          <a:xfrm>
            <a:off x="311700" y="44061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252" name="Google Shape;252;p4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5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5"/>
          <p:cNvSpPr/>
          <p:nvPr/>
        </p:nvSpPr>
        <p:spPr>
          <a:xfrm>
            <a:off x="4286250" y="0"/>
            <a:ext cx="723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45"/>
          <p:cNvSpPr/>
          <p:nvPr/>
        </p:nvSpPr>
        <p:spPr>
          <a:xfrm>
            <a:off x="4358475" y="0"/>
            <a:ext cx="38532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45"/>
          <p:cNvSpPr txBox="1"/>
          <p:nvPr>
            <p:ph type="ctrTitle"/>
          </p:nvPr>
        </p:nvSpPr>
        <p:spPr>
          <a:xfrm>
            <a:off x="344250" y="1871800"/>
            <a:ext cx="8455500" cy="28623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263" name="Google Shape;263;p45"/>
          <p:cNvSpPr txBox="1"/>
          <p:nvPr>
            <p:ph idx="1" type="subTitle"/>
          </p:nvPr>
        </p:nvSpPr>
        <p:spPr>
          <a:xfrm>
            <a:off x="344250" y="4734200"/>
            <a:ext cx="4910100" cy="7704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64" name="Google Shape;264;p45"/>
          <p:cNvSpPr txBox="1"/>
          <p:nvPr>
            <p:ph idx="12" type="sldNum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5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6"/>
          <p:cNvSpPr/>
          <p:nvPr/>
        </p:nvSpPr>
        <p:spPr>
          <a:xfrm rot="5400000">
            <a:off x="4543650" y="744450"/>
            <a:ext cx="567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46"/>
          <p:cNvSpPr txBox="1"/>
          <p:nvPr>
            <p:ph type="title"/>
          </p:nvPr>
        </p:nvSpPr>
        <p:spPr>
          <a:xfrm>
            <a:off x="344250" y="1871800"/>
            <a:ext cx="8455500" cy="28623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268" name="Google Shape;268;p46"/>
          <p:cNvSpPr txBox="1"/>
          <p:nvPr>
            <p:ph idx="12" type="sldNum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7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71" name="Google Shape;271;p47"/>
          <p:cNvSpPr txBox="1"/>
          <p:nvPr>
            <p:ph idx="1" type="body"/>
          </p:nvPr>
        </p:nvSpPr>
        <p:spPr>
          <a:xfrm>
            <a:off x="311700" y="1645433"/>
            <a:ext cx="8520600" cy="44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2" name="Google Shape;272;p47"/>
          <p:cNvSpPr txBox="1"/>
          <p:nvPr>
            <p:ph idx="12" type="sldNum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8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75" name="Google Shape;275;p48"/>
          <p:cNvSpPr txBox="1"/>
          <p:nvPr>
            <p:ph idx="1" type="body"/>
          </p:nvPr>
        </p:nvSpPr>
        <p:spPr>
          <a:xfrm>
            <a:off x="311700" y="1645400"/>
            <a:ext cx="3999900" cy="44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6" name="Google Shape;276;p48"/>
          <p:cNvSpPr txBox="1"/>
          <p:nvPr>
            <p:ph idx="2" type="body"/>
          </p:nvPr>
        </p:nvSpPr>
        <p:spPr>
          <a:xfrm>
            <a:off x="4832400" y="1645400"/>
            <a:ext cx="3999900" cy="44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7" name="Google Shape;277;p48"/>
          <p:cNvSpPr txBox="1"/>
          <p:nvPr>
            <p:ph idx="12" type="sldNum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9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0" name="Google Shape;280;p49"/>
          <p:cNvSpPr txBox="1"/>
          <p:nvPr>
            <p:ph idx="12" type="sldNum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0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83" name="Google Shape;283;p50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4" name="Google Shape;284;p50"/>
          <p:cNvSpPr txBox="1"/>
          <p:nvPr>
            <p:ph idx="12" type="sldNum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51"/>
          <p:cNvSpPr txBox="1"/>
          <p:nvPr>
            <p:ph type="title"/>
          </p:nvPr>
        </p:nvSpPr>
        <p:spPr>
          <a:xfrm>
            <a:off x="490250" y="701800"/>
            <a:ext cx="56187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287" name="Google Shape;287;p51"/>
          <p:cNvSpPr txBox="1"/>
          <p:nvPr>
            <p:ph idx="12" type="sldNum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52"/>
          <p:cNvSpPr/>
          <p:nvPr/>
        </p:nvSpPr>
        <p:spPr>
          <a:xfrm>
            <a:off x="4572000" y="-100"/>
            <a:ext cx="457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90" name="Google Shape;290;p52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1" name="Google Shape;291;p52"/>
          <p:cNvSpPr txBox="1"/>
          <p:nvPr>
            <p:ph type="title"/>
          </p:nvPr>
        </p:nvSpPr>
        <p:spPr>
          <a:xfrm>
            <a:off x="265500" y="1442233"/>
            <a:ext cx="4045200" cy="238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92" name="Google Shape;292;p52"/>
          <p:cNvSpPr txBox="1"/>
          <p:nvPr>
            <p:ph idx="1" type="subTitle"/>
          </p:nvPr>
        </p:nvSpPr>
        <p:spPr>
          <a:xfrm>
            <a:off x="265500" y="3895201"/>
            <a:ext cx="4045200" cy="179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93" name="Google Shape;293;p52"/>
          <p:cNvSpPr txBox="1"/>
          <p:nvPr>
            <p:ph idx="2" type="body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294" name="Google Shape;294;p52"/>
          <p:cNvSpPr txBox="1"/>
          <p:nvPr>
            <p:ph idx="12" type="sldNum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3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/>
        </p:txBody>
      </p:sp>
      <p:sp>
        <p:nvSpPr>
          <p:cNvPr id="297" name="Google Shape;297;p53"/>
          <p:cNvSpPr txBox="1"/>
          <p:nvPr>
            <p:ph idx="12" type="sldNum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54"/>
          <p:cNvSpPr txBox="1"/>
          <p:nvPr>
            <p:ph hasCustomPrompt="1" type="title"/>
          </p:nvPr>
        </p:nvSpPr>
        <p:spPr>
          <a:xfrm>
            <a:off x="311700" y="1333233"/>
            <a:ext cx="8520600" cy="286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300" name="Google Shape;300;p54"/>
          <p:cNvSpPr txBox="1"/>
          <p:nvPr>
            <p:ph idx="1" type="body"/>
          </p:nvPr>
        </p:nvSpPr>
        <p:spPr>
          <a:xfrm>
            <a:off x="311700" y="43045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301" name="Google Shape;301;p54"/>
          <p:cNvSpPr txBox="1"/>
          <p:nvPr>
            <p:ph idx="12" type="sldNum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55"/>
          <p:cNvSpPr txBox="1"/>
          <p:nvPr>
            <p:ph idx="12" type="sldNum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8" name="Google Shape;38;p7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9" name="Google Shape;39;p7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/>
          <p:nvPr>
            <p:ph type="title"/>
          </p:nvPr>
        </p:nvSpPr>
        <p:spPr>
          <a:xfrm>
            <a:off x="490250" y="701800"/>
            <a:ext cx="62271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" name="Google Shape;42;p8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5" name="Google Shape;45;p9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" name="Google Shape;46;p9"/>
          <p:cNvSpPr txBox="1"/>
          <p:nvPr>
            <p:ph type="title"/>
          </p:nvPr>
        </p:nvSpPr>
        <p:spPr>
          <a:xfrm>
            <a:off x="265500" y="1441867"/>
            <a:ext cx="4045200" cy="228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7" name="Google Shape;47;p9"/>
          <p:cNvSpPr txBox="1"/>
          <p:nvPr>
            <p:ph idx="1" type="subTitle"/>
          </p:nvPr>
        </p:nvSpPr>
        <p:spPr>
          <a:xfrm>
            <a:off x="265500" y="3793601"/>
            <a:ext cx="4045200" cy="179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8" name="Google Shape;48;p9"/>
          <p:cNvSpPr txBox="1"/>
          <p:nvPr>
            <p:ph idx="2" type="body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52" name="Google Shape;52;p10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4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0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late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tropic">
    <p:bg>
      <p:bgPr>
        <a:solidFill>
          <a:schemeClr val="lt1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9"/>
          <p:cNvSpPr txBox="1"/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146" name="Google Shape;146;p19"/>
          <p:cNvSpPr txBox="1"/>
          <p:nvPr>
            <p:ph idx="1" type="body"/>
          </p:nvPr>
        </p:nvSpPr>
        <p:spPr>
          <a:xfrm>
            <a:off x="311700" y="1688433"/>
            <a:ext cx="8520600" cy="4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47" name="Google Shape;147;p1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beach-day">
    <p:bg>
      <p:bgPr>
        <a:solidFill>
          <a:schemeClr val="lt1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2"/>
          <p:cNvSpPr txBox="1"/>
          <p:nvPr>
            <p:ph type="title"/>
          </p:nvPr>
        </p:nvSpPr>
        <p:spPr>
          <a:xfrm>
            <a:off x="311700" y="390467"/>
            <a:ext cx="8520600" cy="10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210" name="Google Shape;210;p32"/>
          <p:cNvSpPr txBox="1"/>
          <p:nvPr>
            <p:ph idx="1" type="body"/>
          </p:nvPr>
        </p:nvSpPr>
        <p:spPr>
          <a:xfrm>
            <a:off x="311700" y="1638233"/>
            <a:ext cx="8520600" cy="44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211" name="Google Shape;211;p3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op">
    <p:bg>
      <p:bgPr>
        <a:solidFill>
          <a:schemeClr val="lt1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257" name="Google Shape;257;p44"/>
          <p:cNvSpPr txBox="1"/>
          <p:nvPr>
            <p:ph idx="1" type="body"/>
          </p:nvPr>
        </p:nvSpPr>
        <p:spPr>
          <a:xfrm>
            <a:off x="311700" y="1645433"/>
            <a:ext cx="8520600" cy="44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258" name="Google Shape;258;p44"/>
          <p:cNvSpPr txBox="1"/>
          <p:nvPr>
            <p:ph idx="12" type="sldNum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www.youtube.com/watch?v=7n2hCebmT4c" TargetMode="External"/><Relationship Id="rId4" Type="http://schemas.openxmlformats.org/officeDocument/2006/relationships/image" Target="../media/image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jpg"/><Relationship Id="rId4" Type="http://schemas.openxmlformats.org/officeDocument/2006/relationships/image" Target="../media/image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jpg"/><Relationship Id="rId4" Type="http://schemas.openxmlformats.org/officeDocument/2006/relationships/image" Target="../media/image1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5.jpg"/><Relationship Id="rId4" Type="http://schemas.openxmlformats.org/officeDocument/2006/relationships/image" Target="../media/image2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0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2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5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jpg"/><Relationship Id="rId4" Type="http://schemas.openxmlformats.org/officeDocument/2006/relationships/image" Target="../media/image25.jpg"/><Relationship Id="rId5" Type="http://schemas.openxmlformats.org/officeDocument/2006/relationships/image" Target="../media/image28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7.jpg"/><Relationship Id="rId4" Type="http://schemas.openxmlformats.org/officeDocument/2006/relationships/image" Target="../media/image49.jpg"/><Relationship Id="rId5" Type="http://schemas.openxmlformats.org/officeDocument/2006/relationships/image" Target="../media/image27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1.jpg"/><Relationship Id="rId4" Type="http://schemas.openxmlformats.org/officeDocument/2006/relationships/image" Target="../media/image47.jpg"/><Relationship Id="rId5" Type="http://schemas.openxmlformats.org/officeDocument/2006/relationships/image" Target="../media/image48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deborahvietri.com" TargetMode="External"/><Relationship Id="rId4" Type="http://schemas.openxmlformats.org/officeDocument/2006/relationships/image" Target="../media/image1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9.jpg"/><Relationship Id="rId4" Type="http://schemas.openxmlformats.org/officeDocument/2006/relationships/image" Target="../media/image56.jpg"/><Relationship Id="rId5" Type="http://schemas.openxmlformats.org/officeDocument/2006/relationships/image" Target="../media/image54.jpg"/><Relationship Id="rId6" Type="http://schemas.openxmlformats.org/officeDocument/2006/relationships/image" Target="../media/image55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2.png"/><Relationship Id="rId4" Type="http://schemas.openxmlformats.org/officeDocument/2006/relationships/image" Target="../media/image65.jpg"/><Relationship Id="rId5" Type="http://schemas.openxmlformats.org/officeDocument/2006/relationships/image" Target="../media/image66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3.jpg"/><Relationship Id="rId4" Type="http://schemas.openxmlformats.org/officeDocument/2006/relationships/image" Target="../media/image44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4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7.png"/><Relationship Id="rId4" Type="http://schemas.openxmlformats.org/officeDocument/2006/relationships/image" Target="../media/image5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0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8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2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0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8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2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3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9.png"/><Relationship Id="rId4" Type="http://schemas.openxmlformats.org/officeDocument/2006/relationships/image" Target="../media/image75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71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81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76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8.png"/><Relationship Id="rId4" Type="http://schemas.openxmlformats.org/officeDocument/2006/relationships/image" Target="../media/image74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83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87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82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79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85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78.xml"/><Relationship Id="rId3" Type="http://schemas.openxmlformats.org/officeDocument/2006/relationships/hyperlink" Target="http://drive.google.com/file/d/1n9rHwUBXqRIIWYioJcpPaNBMe-XSJ9P4/view" TargetMode="External"/><Relationship Id="rId4" Type="http://schemas.openxmlformats.org/officeDocument/2006/relationships/image" Target="../media/image77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8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80.xml"/><Relationship Id="rId3" Type="http://schemas.openxmlformats.org/officeDocument/2006/relationships/hyperlink" Target="http://drive.google.com/file/d/1iZNeEwmEn3Y7WltEqqPwvWlFrTcpIJto/view" TargetMode="External"/><Relationship Id="rId4" Type="http://schemas.openxmlformats.org/officeDocument/2006/relationships/image" Target="../media/image80.jp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81.xml"/><Relationship Id="rId3" Type="http://schemas.openxmlformats.org/officeDocument/2006/relationships/hyperlink" Target="http://drive.google.com/file/d/1a0T0lzJu8PS2T8SC6akLnsOs3_tOHxd7/view" TargetMode="External"/><Relationship Id="rId4" Type="http://schemas.openxmlformats.org/officeDocument/2006/relationships/image" Target="../media/image88.jp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82.xml"/><Relationship Id="rId3" Type="http://schemas.openxmlformats.org/officeDocument/2006/relationships/hyperlink" Target="http://drive.google.com/file/d/1cQ_ZrdjBcxTcnQA37funUz3ctuQj7zpk/view" TargetMode="External"/><Relationship Id="rId4" Type="http://schemas.openxmlformats.org/officeDocument/2006/relationships/image" Target="../media/image84.jp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86.jp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1.png"/><Relationship Id="rId4" Type="http://schemas.openxmlformats.org/officeDocument/2006/relationships/hyperlink" Target="mailto:dvietri@bigpond.com" TargetMode="External"/><Relationship Id="rId5" Type="http://schemas.openxmlformats.org/officeDocument/2006/relationships/hyperlink" Target="mailto:vanessawillis06@gmail.com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Relationship Id="rId4" Type="http://schemas.openxmlformats.org/officeDocument/2006/relationships/image" Target="../media/image4.jpg"/><Relationship Id="rId9" Type="http://schemas.openxmlformats.org/officeDocument/2006/relationships/image" Target="../media/image41.jpg"/><Relationship Id="rId5" Type="http://schemas.openxmlformats.org/officeDocument/2006/relationships/image" Target="../media/image12.png"/><Relationship Id="rId6" Type="http://schemas.openxmlformats.org/officeDocument/2006/relationships/image" Target="../media/image1.jpg"/><Relationship Id="rId7" Type="http://schemas.openxmlformats.org/officeDocument/2006/relationships/image" Target="../media/image8.jpg"/><Relationship Id="rId8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6A5AF"/>
        </a:solid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6"/>
          <p:cNvSpPr txBox="1"/>
          <p:nvPr>
            <p:ph type="title"/>
          </p:nvPr>
        </p:nvSpPr>
        <p:spPr>
          <a:xfrm>
            <a:off x="4935575" y="858950"/>
            <a:ext cx="3588000" cy="542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New Teachers to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Discovery 20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1C232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Friday March 13th</a:t>
            </a:r>
            <a:endParaRPr sz="2400">
              <a:solidFill>
                <a:srgbClr val="F1C232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1C232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St Michael’s, </a:t>
            </a:r>
            <a:endParaRPr sz="2400">
              <a:solidFill>
                <a:srgbClr val="F1C232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1C232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North Melbourne</a:t>
            </a:r>
            <a:endParaRPr sz="2400">
              <a:solidFill>
                <a:srgbClr val="F1C232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ctr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351C75"/>
                </a:solidFill>
                <a:latin typeface="Special Elite"/>
                <a:ea typeface="Special Elite"/>
                <a:cs typeface="Special Elite"/>
                <a:sym typeface="Special Elite"/>
              </a:rPr>
              <a:t>How does the Discovery-based inquiry approach support early years students to become effective learners?</a:t>
            </a:r>
            <a:endParaRPr sz="4800">
              <a:solidFill>
                <a:srgbClr val="351C75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pic>
        <p:nvPicPr>
          <p:cNvPr id="310" name="Google Shape;31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561425"/>
            <a:ext cx="4267200" cy="5870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5"/>
          <p:cNvSpPr txBox="1"/>
          <p:nvPr>
            <p:ph type="title"/>
          </p:nvPr>
        </p:nvSpPr>
        <p:spPr>
          <a:xfrm>
            <a:off x="722600" y="1027675"/>
            <a:ext cx="7703400" cy="1143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99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If you embrace the view of the child as competent and capable then...</a:t>
            </a:r>
            <a:endParaRPr>
              <a:solidFill>
                <a:srgbClr val="FF99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386" name="Google Shape;386;p65"/>
          <p:cNvSpPr txBox="1"/>
          <p:nvPr>
            <p:ph idx="1" type="body"/>
          </p:nvPr>
        </p:nvSpPr>
        <p:spPr>
          <a:xfrm>
            <a:off x="1042425" y="3054051"/>
            <a:ext cx="3420000" cy="2752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93C47D"/>
                </a:solidFill>
                <a:latin typeface="Bad Script"/>
                <a:ea typeface="Bad Script"/>
                <a:cs typeface="Bad Script"/>
                <a:sym typeface="Bad Script"/>
              </a:rPr>
              <a:t>...what would you be doing and saying?</a:t>
            </a:r>
            <a:endParaRPr sz="3000">
              <a:solidFill>
                <a:srgbClr val="93C47D"/>
              </a:solidFill>
              <a:latin typeface="Bad Script"/>
              <a:ea typeface="Bad Script"/>
              <a:cs typeface="Bad Script"/>
              <a:sym typeface="Bad Scrip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93C47D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1800">
                <a:solidFill>
                  <a:srgbClr val="93C47D"/>
                </a:solidFill>
                <a:latin typeface="Special Elite"/>
                <a:ea typeface="Special Elite"/>
                <a:cs typeface="Special Elite"/>
                <a:sym typeface="Special Elite"/>
              </a:rPr>
              <a:t>One small thing you could start doing.</a:t>
            </a:r>
            <a:endParaRPr sz="1800">
              <a:solidFill>
                <a:srgbClr val="93C47D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387" name="Google Shape;387;p65"/>
          <p:cNvSpPr txBox="1"/>
          <p:nvPr>
            <p:ph idx="2" type="body"/>
          </p:nvPr>
        </p:nvSpPr>
        <p:spPr>
          <a:xfrm>
            <a:off x="4645150" y="3054025"/>
            <a:ext cx="3420000" cy="2752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D966"/>
                </a:solidFill>
                <a:latin typeface="Bad Script"/>
                <a:ea typeface="Bad Script"/>
                <a:cs typeface="Bad Script"/>
                <a:sym typeface="Bad Script"/>
              </a:rPr>
              <a:t>...</a:t>
            </a:r>
            <a:r>
              <a:rPr lang="en-US" sz="3000">
                <a:solidFill>
                  <a:srgbClr val="FFD966"/>
                </a:solidFill>
                <a:latin typeface="Bad Script"/>
                <a:ea typeface="Bad Script"/>
                <a:cs typeface="Bad Script"/>
                <a:sym typeface="Bad Script"/>
              </a:rPr>
              <a:t>what wouldn’t you be doing and saying?</a:t>
            </a:r>
            <a:endParaRPr sz="3000">
              <a:solidFill>
                <a:srgbClr val="FFD966"/>
              </a:solidFill>
              <a:latin typeface="Bad Script"/>
              <a:ea typeface="Bad Script"/>
              <a:cs typeface="Bad Script"/>
              <a:sym typeface="Bad Scrip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D966"/>
              </a:solidFill>
              <a:latin typeface="Bad Script"/>
              <a:ea typeface="Bad Script"/>
              <a:cs typeface="Bad Script"/>
              <a:sym typeface="Bad Scrip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1800">
                <a:solidFill>
                  <a:srgbClr val="FFD966"/>
                </a:solidFill>
                <a:latin typeface="Special Elite"/>
                <a:ea typeface="Special Elite"/>
                <a:cs typeface="Special Elite"/>
                <a:sym typeface="Special Elite"/>
              </a:rPr>
              <a:t>One small thing you could stop doing.</a:t>
            </a:r>
            <a:endParaRPr sz="3000">
              <a:solidFill>
                <a:srgbClr val="FFD966"/>
              </a:solidFill>
              <a:latin typeface="Bad Script"/>
              <a:ea typeface="Bad Script"/>
              <a:cs typeface="Bad Script"/>
              <a:sym typeface="Bad Scrip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9999"/>
        </a:solid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66"/>
          <p:cNvSpPr txBox="1"/>
          <p:nvPr>
            <p:ph type="title"/>
          </p:nvPr>
        </p:nvSpPr>
        <p:spPr>
          <a:xfrm>
            <a:off x="490250" y="368125"/>
            <a:ext cx="3300000" cy="499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Special Elite"/>
                <a:ea typeface="Special Elite"/>
                <a:cs typeface="Special Elite"/>
                <a:sym typeface="Special Elite"/>
              </a:rPr>
              <a:t>Reggio Emilia (Loris Malaguzzi)</a:t>
            </a:r>
            <a:endParaRPr sz="2400"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Special Elite"/>
                <a:ea typeface="Special Elite"/>
                <a:cs typeface="Special Elite"/>
                <a:sym typeface="Special Elite"/>
              </a:rPr>
              <a:t>Jerome Bruner ‘Discovery Learning’</a:t>
            </a:r>
            <a:endParaRPr sz="2400"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Special Elite"/>
                <a:ea typeface="Special Elite"/>
                <a:cs typeface="Special Elite"/>
                <a:sym typeface="Special Elite"/>
              </a:rPr>
              <a:t>Constructivist approach (inquiry learning)</a:t>
            </a:r>
            <a:endParaRPr sz="2400"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Special Elite"/>
                <a:ea typeface="Special Elite"/>
                <a:cs typeface="Special Elite"/>
                <a:sym typeface="Special Elite"/>
              </a:rPr>
              <a:t>Ken Robinson (creativity)</a:t>
            </a:r>
            <a:endParaRPr sz="2400"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pic>
        <p:nvPicPr>
          <p:cNvPr descr="In response to the tragedy of World War II, people from the town Reggio Emilia developed a new model of education. War ought to never happen again. &#10;The Reggio Emilia approach is based on the philosophy of “an image of a child”. All children are viewed as full of potential, with an innate sense of curiosity and endless imagination. They are creative, capable of constructing their own learning and they have a natural interest to explore. While they follow their own interests, they always stay connected with others. Adults nurture their learning by providing a rich environment and support. &#10;&#10;&#10;Special thanks to our Patrons: Ari, Avigail, Cedric Wang, Eva Marie Koblin, Julien Dumesnil, G3077r3y C0rc0ran, Roy H Roundy, Mathis and the others. You are absolutely wonderful!!! &#10;&#10;Join our supporters and help us reach students and teachers worldwide with friendly videos that explain difficult things simply: www.patreon.com/sprouts&#10;&#10;Read the entire script here: &#10;https://docs.google.com/document/d/19woIdDX4sN0Q0veOARmjNKMZzmQLwcccDRnm20kxhaU/edit?usp=sharing&#10;&#10;Sources:&#10;&#10;https://dspace.library.uvic.ca/bitstream/handle/1828/8015/Slipp_Kari_MEd_2017.pdf?sequence=3&amp;isAllowed=y&#10;&#10;http://www.reif.co.in/reggio-emilia-approach.html" id="394" name="Google Shape;394;p66" title="Reggio Emilia Education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8425" y="1837050"/>
            <a:ext cx="457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66"/>
          <p:cNvSpPr txBox="1"/>
          <p:nvPr/>
        </p:nvSpPr>
        <p:spPr>
          <a:xfrm>
            <a:off x="4058425" y="504450"/>
            <a:ext cx="4094700" cy="10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Influencers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96" name="Google Shape;396;p66"/>
          <p:cNvSpPr txBox="1"/>
          <p:nvPr/>
        </p:nvSpPr>
        <p:spPr>
          <a:xfrm>
            <a:off x="627175" y="5617300"/>
            <a:ext cx="8003100" cy="95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Our own experiences, collective experiences in ‘the room’ look, listen, learn!</a:t>
            </a:r>
            <a:endParaRPr sz="2400">
              <a:solidFill>
                <a:srgbClr val="0000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4F5C"/>
        </a:solid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67"/>
          <p:cNvSpPr txBox="1"/>
          <p:nvPr/>
        </p:nvSpPr>
        <p:spPr>
          <a:xfrm>
            <a:off x="618050" y="149975"/>
            <a:ext cx="4022100" cy="10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B6D7A8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Influencers</a:t>
            </a:r>
            <a:endParaRPr>
              <a:solidFill>
                <a:srgbClr val="B6D7A8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403" name="Google Shape;403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8250" y="3067775"/>
            <a:ext cx="2335025" cy="3508925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67"/>
          <p:cNvSpPr txBox="1"/>
          <p:nvPr/>
        </p:nvSpPr>
        <p:spPr>
          <a:xfrm>
            <a:off x="5371875" y="149975"/>
            <a:ext cx="3340500" cy="29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3F3F3"/>
                </a:solidFill>
                <a:latin typeface="Special Elite"/>
                <a:ea typeface="Special Elite"/>
                <a:cs typeface="Special Elite"/>
                <a:sym typeface="Special Elite"/>
              </a:rPr>
              <a:t>Lev Vygotsky</a:t>
            </a:r>
            <a:endParaRPr sz="1800">
              <a:solidFill>
                <a:srgbClr val="F3F3F3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3F3F3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3F3F3"/>
                </a:solidFill>
                <a:latin typeface="Special Elite"/>
                <a:ea typeface="Special Elite"/>
                <a:cs typeface="Special Elite"/>
                <a:sym typeface="Special Elite"/>
              </a:rPr>
              <a:t>Lisa Burman</a:t>
            </a:r>
            <a:endParaRPr sz="1800">
              <a:solidFill>
                <a:srgbClr val="F3F3F3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3F3F3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3F3F3"/>
                </a:solidFill>
                <a:latin typeface="Special Elite"/>
                <a:ea typeface="Special Elite"/>
                <a:cs typeface="Special Elite"/>
                <a:sym typeface="Special Elite"/>
              </a:rPr>
              <a:t>Kathy Walker</a:t>
            </a:r>
            <a:endParaRPr sz="1800">
              <a:solidFill>
                <a:srgbClr val="F3F3F3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3F3F3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3F3F3"/>
                </a:solidFill>
                <a:latin typeface="Special Elite"/>
                <a:ea typeface="Special Elite"/>
                <a:cs typeface="Special Elite"/>
                <a:sym typeface="Special Elite"/>
              </a:rPr>
              <a:t>Inquiry gurus- Kath Murdoch</a:t>
            </a:r>
            <a:endParaRPr sz="1800">
              <a:solidFill>
                <a:srgbClr val="F3F3F3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3F3F3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3F3F3"/>
                </a:solidFill>
                <a:latin typeface="Special Elite"/>
                <a:ea typeface="Special Elite"/>
                <a:cs typeface="Special Elite"/>
                <a:sym typeface="Special Elite"/>
              </a:rPr>
              <a:t>Pasi Sahlberg</a:t>
            </a:r>
            <a:endParaRPr sz="1800">
              <a:solidFill>
                <a:srgbClr val="F3F3F3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3F3F3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3F3F3"/>
                </a:solidFill>
                <a:latin typeface="Special Elite"/>
                <a:ea typeface="Special Elite"/>
                <a:cs typeface="Special Elite"/>
                <a:sym typeface="Special Elite"/>
              </a:rPr>
              <a:t>Nathan Wallis</a:t>
            </a:r>
            <a:endParaRPr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405" name="Google Shape;405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338575"/>
            <a:ext cx="5067074" cy="5067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6250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69"/>
          <p:cNvSpPr txBox="1"/>
          <p:nvPr>
            <p:ph type="title"/>
          </p:nvPr>
        </p:nvSpPr>
        <p:spPr>
          <a:xfrm>
            <a:off x="490250" y="701800"/>
            <a:ext cx="62271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D85C6"/>
                </a:solidFill>
              </a:rPr>
              <a:t>How?</a:t>
            </a:r>
            <a:endParaRPr>
              <a:solidFill>
                <a:srgbClr val="3D85C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Drilling down!!!</a:t>
            </a:r>
            <a:endParaRPr sz="2400">
              <a:solidFill>
                <a:srgbClr val="000000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What does this look like in practice?</a:t>
            </a:r>
            <a:endParaRPr sz="2400">
              <a:solidFill>
                <a:srgbClr val="000000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Code Pro"/>
              <a:buChar char="●"/>
            </a:pPr>
            <a:r>
              <a:rPr lang="en-US" sz="240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Expanding the teacher’s role in Discovery- Rita</a:t>
            </a:r>
            <a:endParaRPr sz="2400">
              <a:solidFill>
                <a:srgbClr val="000000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Code Pro"/>
              <a:buChar char="●"/>
            </a:pPr>
            <a:r>
              <a:rPr lang="en-US" sz="240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Sharing a school story- Claire</a:t>
            </a:r>
            <a:endParaRPr sz="2400">
              <a:solidFill>
                <a:srgbClr val="000000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pecial Elite"/>
              <a:buChar char="●"/>
            </a:pPr>
            <a:r>
              <a:rPr lang="en-US" sz="240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What thinking goes into setting up for Discovery</a:t>
            </a:r>
            <a:endParaRPr sz="2400">
              <a:solidFill>
                <a:srgbClr val="000000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Code Pro"/>
              <a:buChar char="●"/>
            </a:pPr>
            <a:r>
              <a:rPr lang="en-US" sz="240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Discovery Walk P-2</a:t>
            </a:r>
            <a:endParaRPr sz="2400">
              <a:solidFill>
                <a:srgbClr val="000000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70"/>
          <p:cNvSpPr txBox="1"/>
          <p:nvPr>
            <p:ph idx="1" type="body"/>
          </p:nvPr>
        </p:nvSpPr>
        <p:spPr>
          <a:xfrm>
            <a:off x="311700" y="1153800"/>
            <a:ext cx="4342800" cy="551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</a:rPr>
              <a:t>Play is a powerful context for early inquiry. Through play children can engage in exploring and making discoveries about: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-US" sz="1600">
                <a:solidFill>
                  <a:srgbClr val="000000"/>
                </a:solidFill>
              </a:rPr>
              <a:t>Themselves, their identity as a person and a learner and as a social being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-US" sz="1600">
                <a:solidFill>
                  <a:srgbClr val="000000"/>
                </a:solidFill>
              </a:rPr>
              <a:t>Living in community with others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-US" sz="1600">
                <a:solidFill>
                  <a:srgbClr val="000000"/>
                </a:solidFill>
              </a:rPr>
              <a:t>The amazing world they live in</a:t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</a:rPr>
              <a:t>‘Being playful’ as a disposition when exploring, testing out ideas and working theories in a safe and familiar contexts, making choices without fear of failure.</a:t>
            </a:r>
            <a:endParaRPr sz="16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674EA7"/>
                </a:solidFill>
              </a:rPr>
              <a:t>Discovery is an opportunity for playful exploration!</a:t>
            </a:r>
            <a:endParaRPr sz="1600">
              <a:solidFill>
                <a:srgbClr val="674EA7"/>
              </a:solidFill>
            </a:endParaRPr>
          </a:p>
          <a:p>
            <a:pPr indent="0" lvl="0" marL="0" rtl="0" algn="l">
              <a:lnSpc>
                <a:spcPct val="136363"/>
              </a:lnSpc>
              <a:spcBef>
                <a:spcPts val="1600"/>
              </a:spcBef>
              <a:spcAft>
                <a:spcPts val="900"/>
              </a:spcAft>
              <a:buNone/>
            </a:pPr>
            <a:r>
              <a:t/>
            </a:r>
            <a:endParaRPr/>
          </a:p>
        </p:txBody>
      </p:sp>
      <p:pic>
        <p:nvPicPr>
          <p:cNvPr id="423" name="Google Shape;423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8975" y="1153800"/>
            <a:ext cx="4061847" cy="3046378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70"/>
          <p:cNvSpPr txBox="1"/>
          <p:nvPr/>
        </p:nvSpPr>
        <p:spPr>
          <a:xfrm>
            <a:off x="5278898" y="4669625"/>
            <a:ext cx="3222000" cy="1169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i="1" lang="en-US" sz="1200">
                <a:latin typeface="Cambria"/>
                <a:ea typeface="Cambria"/>
                <a:cs typeface="Cambria"/>
                <a:sym typeface="Cambria"/>
              </a:rPr>
              <a:t>Play is the highest form of research. </a:t>
            </a:r>
            <a:r>
              <a:rPr b="1" lang="en-US" sz="1200">
                <a:latin typeface="Cambria"/>
                <a:ea typeface="Cambria"/>
                <a:cs typeface="Cambria"/>
                <a:sym typeface="Cambria"/>
              </a:rPr>
              <a:t>Albert Einstein </a:t>
            </a:r>
            <a:r>
              <a:rPr lang="en-US">
                <a:latin typeface="Source Code Pro"/>
                <a:ea typeface="Source Code Pro"/>
                <a:cs typeface="Source Code Pro"/>
                <a:sym typeface="Source Code Pro"/>
              </a:rPr>
              <a:t>We believe that learning should be joyful and playful</a:t>
            </a:r>
            <a:endParaRPr/>
          </a:p>
        </p:txBody>
      </p:sp>
      <p:sp>
        <p:nvSpPr>
          <p:cNvPr id="425" name="Google Shape;425;p70"/>
          <p:cNvSpPr txBox="1"/>
          <p:nvPr>
            <p:ph type="title"/>
          </p:nvPr>
        </p:nvSpPr>
        <p:spPr>
          <a:xfrm>
            <a:off x="311700" y="208967"/>
            <a:ext cx="8520600" cy="10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power of play: a playful pedagogy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71"/>
          <p:cNvSpPr txBox="1"/>
          <p:nvPr>
            <p:ph type="title"/>
          </p:nvPr>
        </p:nvSpPr>
        <p:spPr>
          <a:xfrm>
            <a:off x="1043490" y="1027664"/>
            <a:ext cx="7024800" cy="1143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71"/>
          <p:cNvSpPr txBox="1"/>
          <p:nvPr>
            <p:ph idx="1" type="body"/>
          </p:nvPr>
        </p:nvSpPr>
        <p:spPr>
          <a:xfrm>
            <a:off x="1043500" y="743649"/>
            <a:ext cx="6777300" cy="508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00FFFF"/>
                </a:solidFill>
              </a:rPr>
              <a:t>What is the teacher doing to strategically scaffold the learning during Discovery?</a:t>
            </a:r>
            <a:endParaRPr sz="4800">
              <a:solidFill>
                <a:srgbClr val="00FFFF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3600">
                <a:solidFill>
                  <a:srgbClr val="FF9900"/>
                </a:solidFill>
                <a:latin typeface="Special Elite"/>
                <a:ea typeface="Special Elite"/>
                <a:cs typeface="Special Elite"/>
                <a:sym typeface="Special Elite"/>
              </a:rPr>
              <a:t>The role of the teacher</a:t>
            </a:r>
            <a:endParaRPr sz="3600">
              <a:solidFill>
                <a:srgbClr val="FF9900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72"/>
          <p:cNvSpPr txBox="1"/>
          <p:nvPr>
            <p:ph type="title"/>
          </p:nvPr>
        </p:nvSpPr>
        <p:spPr>
          <a:xfrm>
            <a:off x="472650" y="211975"/>
            <a:ext cx="81987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What is the teacher’s role during discovery?</a:t>
            </a:r>
            <a:endParaRPr sz="4800"/>
          </a:p>
        </p:txBody>
      </p:sp>
      <p:pic>
        <p:nvPicPr>
          <p:cNvPr id="438" name="Google Shape;438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650" y="1302300"/>
            <a:ext cx="4989000" cy="4114802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72"/>
          <p:cNvSpPr txBox="1"/>
          <p:nvPr/>
        </p:nvSpPr>
        <p:spPr>
          <a:xfrm>
            <a:off x="5866475" y="1536850"/>
            <a:ext cx="2908500" cy="38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rgbClr val="FF0000"/>
                </a:solidFill>
                <a:latin typeface="Amatic SC"/>
                <a:ea typeface="Amatic SC"/>
                <a:cs typeface="Amatic SC"/>
                <a:sym typeface="Amatic SC"/>
              </a:rPr>
              <a:t>100% present 100% of the time</a:t>
            </a:r>
            <a:endParaRPr b="1" sz="6000">
              <a:solidFill>
                <a:srgbClr val="FF00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73"/>
          <p:cNvSpPr txBox="1"/>
          <p:nvPr/>
        </p:nvSpPr>
        <p:spPr>
          <a:xfrm>
            <a:off x="152400" y="152400"/>
            <a:ext cx="3714600" cy="63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Teachers should be fully engaged </a:t>
            </a:r>
            <a:endParaRPr b="1" sz="24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with the students at all times </a:t>
            </a:r>
            <a:endParaRPr b="1" sz="24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during the session</a:t>
            </a:r>
            <a:endParaRPr b="1" sz="2400">
              <a:solidFill>
                <a:schemeClr val="accent5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00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Teacher as observer/researcher</a:t>
            </a:r>
            <a:endParaRPr b="1" sz="2400">
              <a:solidFill>
                <a:srgbClr val="0000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C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Teacher as co-player</a:t>
            </a:r>
            <a:endParaRPr b="1" sz="2400">
              <a:solidFill>
                <a:srgbClr val="CC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Teacher as influencer</a:t>
            </a:r>
            <a:endParaRPr b="1" sz="2400">
              <a:solidFill>
                <a:srgbClr val="A64D79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24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446" name="Google Shape;446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6975" y="479250"/>
            <a:ext cx="4972201" cy="5255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74"/>
          <p:cNvSpPr txBox="1"/>
          <p:nvPr>
            <p:ph type="title"/>
          </p:nvPr>
        </p:nvSpPr>
        <p:spPr>
          <a:xfrm>
            <a:off x="165875" y="390467"/>
            <a:ext cx="8520600" cy="10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highlight>
                  <a:srgbClr val="00FFFF"/>
                </a:highlight>
              </a:rPr>
              <a:t>Teacher as observer/researcher</a:t>
            </a:r>
            <a:endParaRPr>
              <a:highlight>
                <a:srgbClr val="00FFFF"/>
              </a:highlight>
            </a:endParaRPr>
          </a:p>
        </p:txBody>
      </p:sp>
      <p:sp>
        <p:nvSpPr>
          <p:cNvPr id="452" name="Google Shape;452;p74"/>
          <p:cNvSpPr txBox="1"/>
          <p:nvPr>
            <p:ph idx="1" type="body"/>
          </p:nvPr>
        </p:nvSpPr>
        <p:spPr>
          <a:xfrm>
            <a:off x="311700" y="1180050"/>
            <a:ext cx="4345800" cy="550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Cycle:</a:t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666666"/>
                </a:solidFill>
              </a:rPr>
              <a:t>Watching and listening, thinking and analysing,  documenting, responding</a:t>
            </a:r>
            <a:endParaRPr sz="1800"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en-US" sz="1800">
                <a:solidFill>
                  <a:srgbClr val="0000FF"/>
                </a:solidFill>
              </a:rPr>
              <a:t>What is really happening here? </a:t>
            </a:r>
            <a:endParaRPr sz="1800">
              <a:solidFill>
                <a:srgbClr val="0000FF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en-US" sz="1800">
                <a:solidFill>
                  <a:srgbClr val="0000FF"/>
                </a:solidFill>
              </a:rPr>
              <a:t>What might they be thinking? </a:t>
            </a:r>
            <a:endParaRPr sz="1800">
              <a:solidFill>
                <a:srgbClr val="0000FF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en-US" sz="1800">
                <a:solidFill>
                  <a:srgbClr val="0000FF"/>
                </a:solidFill>
              </a:rPr>
              <a:t>What are they demonstrating/revealing (skills, curiosities, capabilities)? </a:t>
            </a:r>
            <a:endParaRPr sz="1800">
              <a:solidFill>
                <a:srgbClr val="0000FF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en-US" sz="1800">
                <a:solidFill>
                  <a:srgbClr val="0000FF"/>
                </a:solidFill>
              </a:rPr>
              <a:t>What does this tell me about the child/children? </a:t>
            </a:r>
            <a:endParaRPr sz="1800">
              <a:solidFill>
                <a:srgbClr val="0000FF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en-US" sz="1800">
                <a:solidFill>
                  <a:srgbClr val="0000FF"/>
                </a:solidFill>
              </a:rPr>
              <a:t>What might they need to facilitate/extend their thinking and learning?</a:t>
            </a:r>
            <a:endParaRPr sz="1800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</a:endParaRPr>
          </a:p>
        </p:txBody>
      </p:sp>
      <p:pic>
        <p:nvPicPr>
          <p:cNvPr id="453" name="Google Shape;453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4575" y="1458476"/>
            <a:ext cx="4181701" cy="3620899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74"/>
          <p:cNvSpPr txBox="1"/>
          <p:nvPr/>
        </p:nvSpPr>
        <p:spPr>
          <a:xfrm>
            <a:off x="5062275" y="5199075"/>
            <a:ext cx="3882300" cy="13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Documenting: anecdotal notes, google docs, sticky notes, photos, see-saw, learning stories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7"/>
          <p:cNvSpPr txBox="1"/>
          <p:nvPr>
            <p:ph type="title"/>
          </p:nvPr>
        </p:nvSpPr>
        <p:spPr>
          <a:xfrm>
            <a:off x="311700" y="676767"/>
            <a:ext cx="8520600" cy="10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990000"/>
                </a:solidFill>
              </a:rPr>
              <a:t>discovery cluster 2020 member schools</a:t>
            </a:r>
            <a:endParaRPr>
              <a:solidFill>
                <a:srgbClr val="990000"/>
              </a:solidFill>
            </a:endParaRPr>
          </a:p>
        </p:txBody>
      </p:sp>
      <p:sp>
        <p:nvSpPr>
          <p:cNvPr id="316" name="Google Shape;316;p57"/>
          <p:cNvSpPr txBox="1"/>
          <p:nvPr>
            <p:ph idx="1" type="body"/>
          </p:nvPr>
        </p:nvSpPr>
        <p:spPr>
          <a:xfrm>
            <a:off x="311700" y="1638200"/>
            <a:ext cx="3999900" cy="478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8761D"/>
                </a:solidFill>
              </a:rPr>
              <a:t>St Carlo Borromeo, Greenvale</a:t>
            </a:r>
            <a:endParaRPr sz="1800">
              <a:solidFill>
                <a:srgbClr val="38761D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8761D"/>
                </a:solidFill>
              </a:rPr>
              <a:t>St Michael’s, North Melbourne</a:t>
            </a:r>
            <a:endParaRPr sz="1800">
              <a:solidFill>
                <a:srgbClr val="38761D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8761D"/>
                </a:solidFill>
              </a:rPr>
              <a:t>St Joseph’s, Collingwood</a:t>
            </a:r>
            <a:endParaRPr sz="1800">
              <a:solidFill>
                <a:srgbClr val="38761D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8761D"/>
                </a:solidFill>
              </a:rPr>
              <a:t>St Mary’s, Lancefield</a:t>
            </a:r>
            <a:endParaRPr sz="1800">
              <a:solidFill>
                <a:srgbClr val="38761D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8761D"/>
                </a:solidFill>
              </a:rPr>
              <a:t>Holy Cross, New Gisborne</a:t>
            </a:r>
            <a:endParaRPr sz="1800">
              <a:solidFill>
                <a:srgbClr val="38761D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8761D"/>
                </a:solidFill>
              </a:rPr>
              <a:t>St Bernard’s, East Coburg</a:t>
            </a:r>
            <a:endParaRPr sz="1800">
              <a:solidFill>
                <a:srgbClr val="38761D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8761D"/>
                </a:solidFill>
              </a:rPr>
              <a:t>Marymede, South Morang</a:t>
            </a:r>
            <a:endParaRPr sz="1800">
              <a:solidFill>
                <a:srgbClr val="38761D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8761D"/>
                </a:solidFill>
              </a:rPr>
              <a:t>St John Bosco, Niddrie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57"/>
          <p:cNvSpPr txBox="1"/>
          <p:nvPr>
            <p:ph idx="2" type="body"/>
          </p:nvPr>
        </p:nvSpPr>
        <p:spPr>
          <a:xfrm>
            <a:off x="4832400" y="1638233"/>
            <a:ext cx="3999900" cy="478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8761D"/>
                </a:solidFill>
              </a:rPr>
              <a:t>Sacred Heart, Fitzroy</a:t>
            </a:r>
            <a:endParaRPr sz="18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8761D"/>
                </a:solidFill>
              </a:rPr>
              <a:t>St Peter’s, Epping</a:t>
            </a:r>
            <a:endParaRPr sz="18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8761D"/>
                </a:solidFill>
              </a:rPr>
              <a:t>St Mary MacKillop, Keilor Downs</a:t>
            </a:r>
            <a:endParaRPr sz="18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8761D"/>
                </a:solidFill>
              </a:rPr>
              <a:t>St Anne’s, Sunbury</a:t>
            </a:r>
            <a:endParaRPr sz="18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8761D"/>
                </a:solidFill>
              </a:rPr>
              <a:t>St Gabriel’s, Reservoir</a:t>
            </a:r>
            <a:endParaRPr sz="18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8761D"/>
                </a:solidFill>
              </a:rPr>
              <a:t>St Brigid’s, Gisborne</a:t>
            </a:r>
            <a:endParaRPr sz="18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8761D"/>
                </a:solidFill>
              </a:rPr>
              <a:t>St Mark’s, Fawkner</a:t>
            </a:r>
            <a:endParaRPr sz="18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8761D"/>
                </a:solidFill>
              </a:rPr>
              <a:t>Holy Spirit, Thornbury East</a:t>
            </a:r>
            <a:endParaRPr sz="18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1275" y="152400"/>
            <a:ext cx="5917373" cy="4619124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75"/>
          <p:cNvSpPr txBox="1"/>
          <p:nvPr/>
        </p:nvSpPr>
        <p:spPr>
          <a:xfrm>
            <a:off x="6413350" y="684100"/>
            <a:ext cx="2172000" cy="60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462" name="Google Shape;462;p75"/>
          <p:cNvSpPr txBox="1"/>
          <p:nvPr/>
        </p:nvSpPr>
        <p:spPr>
          <a:xfrm>
            <a:off x="923525" y="5079375"/>
            <a:ext cx="7661700" cy="14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400">
                <a:latin typeface="Source Code Pro"/>
                <a:ea typeface="Source Code Pro"/>
                <a:cs typeface="Source Code Pro"/>
                <a:sym typeface="Source Code Pro"/>
              </a:rPr>
              <a:t>Don’t jump in too quickly to ask questions, and if you do it’s gentle probing not an interrogation!!!</a:t>
            </a:r>
            <a:endParaRPr sz="24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76"/>
          <p:cNvSpPr txBox="1"/>
          <p:nvPr>
            <p:ph type="title"/>
          </p:nvPr>
        </p:nvSpPr>
        <p:spPr>
          <a:xfrm>
            <a:off x="5319075" y="248133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Teacher as co-player</a:t>
            </a:r>
            <a:endParaRPr/>
          </a:p>
        </p:txBody>
      </p:sp>
      <p:sp>
        <p:nvSpPr>
          <p:cNvPr id="468" name="Google Shape;468;p76"/>
          <p:cNvSpPr txBox="1"/>
          <p:nvPr>
            <p:ph idx="1" type="body"/>
          </p:nvPr>
        </p:nvSpPr>
        <p:spPr>
          <a:xfrm>
            <a:off x="4572000" y="1152358"/>
            <a:ext cx="3898800" cy="51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Initiating a play situation or enticing reluctant students into play scenarios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800"/>
              <a:t>Teaching play skills to students 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800"/>
              <a:t>Modelling how to interact with and use materials and props in an appropriate way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469" name="Google Shape;469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1200" y="1344025"/>
            <a:ext cx="2808000" cy="369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6900" y="1437350"/>
            <a:ext cx="2900075" cy="379365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77"/>
          <p:cNvSpPr txBox="1"/>
          <p:nvPr/>
        </p:nvSpPr>
        <p:spPr>
          <a:xfrm>
            <a:off x="827100" y="0"/>
            <a:ext cx="4669800" cy="15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accent1"/>
                </a:solidFill>
                <a:highlight>
                  <a:schemeClr val="dk1"/>
                </a:highlight>
                <a:latin typeface="Amatic SC"/>
                <a:ea typeface="Amatic SC"/>
                <a:cs typeface="Amatic SC"/>
                <a:sym typeface="Amatic SC"/>
              </a:rPr>
              <a:t>Teacher as co-player</a:t>
            </a:r>
            <a:endParaRPr sz="3600"/>
          </a:p>
        </p:txBody>
      </p:sp>
      <p:sp>
        <p:nvSpPr>
          <p:cNvPr id="477" name="Google Shape;477;p77"/>
          <p:cNvSpPr txBox="1"/>
          <p:nvPr/>
        </p:nvSpPr>
        <p:spPr>
          <a:xfrm>
            <a:off x="827100" y="1491850"/>
            <a:ext cx="4204500" cy="46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Modelling specific skills or strategies (eg problem solving, construction techniques)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Providing scaffolding to support learning and development of particular students (eg oral language, social skills) 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78"/>
          <p:cNvSpPr txBox="1"/>
          <p:nvPr>
            <p:ph type="title"/>
          </p:nvPr>
        </p:nvSpPr>
        <p:spPr>
          <a:xfrm>
            <a:off x="486725" y="312967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Teacher as influencer</a:t>
            </a:r>
            <a:endParaRPr/>
          </a:p>
        </p:txBody>
      </p:sp>
      <p:sp>
        <p:nvSpPr>
          <p:cNvPr id="483" name="Google Shape;483;p78"/>
          <p:cNvSpPr txBox="1"/>
          <p:nvPr>
            <p:ph idx="1" type="body"/>
          </p:nvPr>
        </p:nvSpPr>
        <p:spPr>
          <a:xfrm>
            <a:off x="311700" y="1387167"/>
            <a:ext cx="3616500" cy="50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/>
              <a:t>Narrating the play (helping them to clarify thought processes)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400"/>
              <a:t>Encouraging desired behaviours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400"/>
              <a:t>Redirecting non-desired behaviours!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400"/>
              <a:t>Giving feedback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400"/>
              <a:t>‘Just in time’ teaching of a particular skill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400"/>
              <a:t>Questioning to clarify, provoke, extend, challenge, reflect, help make connections (Learning Conversations)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1400"/>
              <a:t>Making the learning visible (noticing and naming)</a:t>
            </a:r>
            <a:endParaRPr sz="1400"/>
          </a:p>
        </p:txBody>
      </p:sp>
      <p:pic>
        <p:nvPicPr>
          <p:cNvPr id="484" name="Google Shape;484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0225" y="476825"/>
            <a:ext cx="3383200" cy="270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4600" y="3608300"/>
            <a:ext cx="2357775" cy="240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500" y="3127675"/>
            <a:ext cx="2432400" cy="3569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9377" y="203200"/>
            <a:ext cx="2569077" cy="3439578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79"/>
          <p:cNvSpPr txBox="1"/>
          <p:nvPr/>
        </p:nvSpPr>
        <p:spPr>
          <a:xfrm>
            <a:off x="307850" y="239425"/>
            <a:ext cx="5797500" cy="20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Source Code Pro"/>
                <a:ea typeface="Source Code Pro"/>
                <a:cs typeface="Source Code Pro"/>
                <a:sym typeface="Source Code Pro"/>
              </a:rPr>
              <a:t>Noticing and Naming</a:t>
            </a:r>
            <a:r>
              <a:rPr lang="en-US" sz="2400">
                <a:latin typeface="Source Code Pro"/>
                <a:ea typeface="Source Code Pro"/>
                <a:cs typeface="Source Code Pro"/>
                <a:sym typeface="Source Code Pro"/>
              </a:rPr>
              <a:t> the learning process, skills and dispositions is a vital role of the teacher in helping children understand what they are learning and why it is important.</a:t>
            </a:r>
            <a:endParaRPr sz="24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494" name="Google Shape;494;p79"/>
          <p:cNvSpPr txBox="1"/>
          <p:nvPr/>
        </p:nvSpPr>
        <p:spPr>
          <a:xfrm>
            <a:off x="3659875" y="3944225"/>
            <a:ext cx="5199000" cy="27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3C78D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 noticed that you …</a:t>
            </a:r>
            <a:endParaRPr sz="2400">
              <a:solidFill>
                <a:srgbClr val="3C78D8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3C78D8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3C78D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 can see you…</a:t>
            </a:r>
            <a:endParaRPr sz="2400">
              <a:solidFill>
                <a:srgbClr val="3C78D8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3C78D8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3C78D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Looks like you…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80"/>
          <p:cNvSpPr txBox="1"/>
          <p:nvPr/>
        </p:nvSpPr>
        <p:spPr>
          <a:xfrm>
            <a:off x="793225" y="462700"/>
            <a:ext cx="7767000" cy="10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latin typeface="Source Code Pro"/>
                <a:ea typeface="Source Code Pro"/>
                <a:cs typeface="Source Code Pro"/>
                <a:sym typeface="Source Code Pro"/>
              </a:rPr>
              <a:t>Reflection</a:t>
            </a:r>
            <a:endParaRPr sz="48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501" name="Google Shape;501;p80"/>
          <p:cNvSpPr/>
          <p:nvPr/>
        </p:nvSpPr>
        <p:spPr>
          <a:xfrm>
            <a:off x="5750800" y="1933450"/>
            <a:ext cx="3090300" cy="2660700"/>
          </a:xfrm>
          <a:prstGeom prst="cloud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80"/>
          <p:cNvSpPr/>
          <p:nvPr/>
        </p:nvSpPr>
        <p:spPr>
          <a:xfrm>
            <a:off x="578375" y="1569900"/>
            <a:ext cx="3371100" cy="2660700"/>
          </a:xfrm>
          <a:prstGeom prst="cloud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80"/>
          <p:cNvSpPr/>
          <p:nvPr/>
        </p:nvSpPr>
        <p:spPr>
          <a:xfrm>
            <a:off x="3379375" y="3900000"/>
            <a:ext cx="2594700" cy="2429100"/>
          </a:xfrm>
          <a:prstGeom prst="cloud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80"/>
          <p:cNvSpPr txBox="1"/>
          <p:nvPr/>
        </p:nvSpPr>
        <p:spPr>
          <a:xfrm>
            <a:off x="578375" y="2230925"/>
            <a:ext cx="2958000" cy="13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Source Code Pro"/>
                <a:ea typeface="Source Code Pro"/>
                <a:cs typeface="Source Code Pro"/>
                <a:sym typeface="Source Code Pro"/>
              </a:rPr>
              <a:t>What am I thinking about now?</a:t>
            </a:r>
            <a:endParaRPr b="1" sz="24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505" name="Google Shape;505;p80"/>
          <p:cNvSpPr txBox="1"/>
          <p:nvPr/>
        </p:nvSpPr>
        <p:spPr>
          <a:xfrm>
            <a:off x="5651575" y="2858875"/>
            <a:ext cx="30903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Source Code Pro"/>
                <a:ea typeface="Source Code Pro"/>
                <a:cs typeface="Source Code Pro"/>
                <a:sym typeface="Source Code Pro"/>
              </a:rPr>
              <a:t>What ideas do I have?</a:t>
            </a:r>
            <a:endParaRPr b="1" sz="24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506" name="Google Shape;506;p80"/>
          <p:cNvSpPr txBox="1"/>
          <p:nvPr/>
        </p:nvSpPr>
        <p:spPr>
          <a:xfrm>
            <a:off x="3602525" y="4230600"/>
            <a:ext cx="1952700" cy="14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Source Code Pro"/>
                <a:ea typeface="Source Code Pro"/>
                <a:cs typeface="Source Code Pro"/>
                <a:sym typeface="Source Code Pro"/>
              </a:rPr>
              <a:t>What questions do I have now?</a:t>
            </a:r>
            <a:endParaRPr b="1" sz="24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81"/>
          <p:cNvSpPr/>
          <p:nvPr/>
        </p:nvSpPr>
        <p:spPr>
          <a:xfrm>
            <a:off x="463575" y="218150"/>
            <a:ext cx="6462600" cy="631260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rgbClr val="7BAB00"/>
              </a:gs>
            </a:gsLst>
            <a:lin ang="5400012" scaled="0"/>
          </a:gra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25400">
              <a:srgbClr val="000000">
                <a:alpha val="2784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12" name="Google Shape;512;p8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-15513" l="0" r="0" t="-15513"/>
          <a:stretch/>
        </p:blipFill>
        <p:spPr>
          <a:xfrm>
            <a:off x="1242206" y="807962"/>
            <a:ext cx="4951200" cy="5057100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81"/>
          <p:cNvSpPr txBox="1"/>
          <p:nvPr/>
        </p:nvSpPr>
        <p:spPr>
          <a:xfrm rot="5400000">
            <a:off x="898800" y="3127700"/>
            <a:ext cx="3746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Authentic opportunities for Literacy </a:t>
            </a:r>
            <a:endParaRPr b="1" sz="1800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4" name="Google Shape;514;p81"/>
          <p:cNvSpPr txBox="1"/>
          <p:nvPr/>
        </p:nvSpPr>
        <p:spPr>
          <a:xfrm rot="5400000">
            <a:off x="3026375" y="3224767"/>
            <a:ext cx="368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Authentic opportunities  for  Mathematics  </a:t>
            </a:r>
            <a:endParaRPr b="1" sz="1800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5" name="Google Shape;515;p81"/>
          <p:cNvSpPr txBox="1"/>
          <p:nvPr/>
        </p:nvSpPr>
        <p:spPr>
          <a:xfrm>
            <a:off x="1905163" y="2169548"/>
            <a:ext cx="359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Inquiry investigations</a:t>
            </a:r>
            <a:endParaRPr b="1"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6" name="Google Shape;516;p81"/>
          <p:cNvSpPr txBox="1"/>
          <p:nvPr/>
        </p:nvSpPr>
        <p:spPr>
          <a:xfrm>
            <a:off x="2254782" y="3531143"/>
            <a:ext cx="2797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Discovery </a:t>
            </a:r>
            <a:endParaRPr b="1"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7" name="Google Shape;517;p81"/>
          <p:cNvSpPr txBox="1"/>
          <p:nvPr/>
        </p:nvSpPr>
        <p:spPr>
          <a:xfrm>
            <a:off x="2426032" y="807962"/>
            <a:ext cx="2440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Learning</a:t>
            </a:r>
            <a:endParaRPr b="1"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8" name="Google Shape;518;p81"/>
          <p:cNvSpPr txBox="1"/>
          <p:nvPr/>
        </p:nvSpPr>
        <p:spPr>
          <a:xfrm>
            <a:off x="6996000" y="3042600"/>
            <a:ext cx="2085900" cy="1438800"/>
          </a:xfrm>
          <a:prstGeom prst="rect">
            <a:avLst/>
          </a:prstGeom>
          <a:solidFill>
            <a:srgbClr val="A2C4C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Century Gothic"/>
                <a:ea typeface="Century Gothic"/>
                <a:cs typeface="Century Gothic"/>
                <a:sym typeface="Century Gothic"/>
              </a:rPr>
              <a:t>Early Years Model-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Century Gothic"/>
                <a:ea typeface="Century Gothic"/>
                <a:cs typeface="Century Gothic"/>
                <a:sym typeface="Century Gothic"/>
              </a:rPr>
              <a:t>Discovery-based inquiry</a:t>
            </a:r>
            <a:endParaRPr b="1"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9" name="Google Shape;519;p81"/>
          <p:cNvSpPr txBox="1"/>
          <p:nvPr/>
        </p:nvSpPr>
        <p:spPr>
          <a:xfrm>
            <a:off x="6694375" y="807950"/>
            <a:ext cx="2208900" cy="1051500"/>
          </a:xfrm>
          <a:prstGeom prst="rect">
            <a:avLst/>
          </a:prstGeom>
          <a:solidFill>
            <a:schemeClr val="accent6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Source Code Pro"/>
                <a:ea typeface="Source Code Pro"/>
                <a:cs typeface="Source Code Pro"/>
                <a:sym typeface="Source Code Pro"/>
              </a:rPr>
              <a:t>Exploring </a:t>
            </a:r>
            <a:r>
              <a:rPr lang="en-US" sz="2600">
                <a:latin typeface="Source Code Pro"/>
                <a:ea typeface="Source Code Pro"/>
                <a:cs typeface="Source Code Pro"/>
                <a:sym typeface="Source Code Pro"/>
              </a:rPr>
              <a:t>The Frame</a:t>
            </a:r>
            <a:endParaRPr sz="26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520" name="Google Shape;520;p81"/>
          <p:cNvSpPr txBox="1"/>
          <p:nvPr/>
        </p:nvSpPr>
        <p:spPr>
          <a:xfrm>
            <a:off x="6546800" y="5250375"/>
            <a:ext cx="2208900" cy="1051500"/>
          </a:xfrm>
          <a:prstGeom prst="rect">
            <a:avLst/>
          </a:prstGeom>
          <a:solidFill>
            <a:srgbClr val="B45F06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Special Elite"/>
                <a:ea typeface="Special Elite"/>
                <a:cs typeface="Special Elite"/>
                <a:sym typeface="Special Elite"/>
              </a:rPr>
              <a:t>School story</a:t>
            </a:r>
            <a:endParaRPr sz="1800"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Special Elite"/>
                <a:ea typeface="Special Elite"/>
                <a:cs typeface="Special Elite"/>
                <a:sym typeface="Special Elite"/>
              </a:rPr>
              <a:t>Prep @St Michael’s</a:t>
            </a:r>
            <a:endParaRPr sz="1800">
              <a:latin typeface="Special Elite"/>
              <a:ea typeface="Special Elite"/>
              <a:cs typeface="Special Elite"/>
              <a:sym typeface="Special Elite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82"/>
          <p:cNvSpPr/>
          <p:nvPr/>
        </p:nvSpPr>
        <p:spPr>
          <a:xfrm>
            <a:off x="152400" y="152400"/>
            <a:ext cx="8839200" cy="6250335"/>
          </a:xfrm>
          <a:prstGeom prst="rect">
            <a:avLst/>
          </a:prstGeom>
          <a:noFill/>
          <a:ln>
            <a:noFill/>
          </a:ln>
        </p:spPr>
      </p:sp>
      <p:pic>
        <p:nvPicPr>
          <p:cNvPr id="527" name="Google Shape;527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6068"/>
            <a:ext cx="9144004" cy="6465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83"/>
          <p:cNvSpPr txBox="1"/>
          <p:nvPr>
            <p:ph type="title"/>
          </p:nvPr>
        </p:nvSpPr>
        <p:spPr>
          <a:xfrm>
            <a:off x="677925" y="980925"/>
            <a:ext cx="3538500" cy="47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School story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Claire Mathieson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 Michael’s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/>
              <a:t>PREP INQUIRY &amp; DISCOVERY</a:t>
            </a:r>
            <a:endParaRPr b="0"/>
          </a:p>
        </p:txBody>
      </p:sp>
      <p:pic>
        <p:nvPicPr>
          <p:cNvPr id="534" name="Google Shape;534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5047" y="1476795"/>
            <a:ext cx="3887626" cy="315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84"/>
          <p:cNvSpPr txBox="1"/>
          <p:nvPr>
            <p:ph type="title"/>
          </p:nvPr>
        </p:nvSpPr>
        <p:spPr>
          <a:xfrm>
            <a:off x="164100" y="531400"/>
            <a:ext cx="6010200" cy="57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>
                <a:latin typeface="Handlee"/>
                <a:ea typeface="Handlee"/>
                <a:cs typeface="Handlee"/>
                <a:sym typeface="Handlee"/>
              </a:rPr>
              <a:t>Links between Inquiry &amp; Discovery</a:t>
            </a:r>
            <a:endParaRPr b="1" sz="50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Handlee"/>
              <a:ea typeface="Handlee"/>
              <a:cs typeface="Handlee"/>
              <a:sym typeface="Handlee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Handlee"/>
              <a:buChar char="●"/>
            </a:pPr>
            <a:r>
              <a:rPr lang="en-US" sz="2400">
                <a:latin typeface="Handlee"/>
                <a:ea typeface="Handlee"/>
                <a:cs typeface="Handlee"/>
                <a:sym typeface="Handlee"/>
              </a:rPr>
              <a:t>Plan for Inquiry with possible Discovery areas in mind</a:t>
            </a:r>
            <a:endParaRPr sz="2400">
              <a:latin typeface="Handlee"/>
              <a:ea typeface="Handlee"/>
              <a:cs typeface="Handlee"/>
              <a:sym typeface="Handlee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Handlee"/>
              <a:buChar char="●"/>
            </a:pPr>
            <a:r>
              <a:rPr lang="en-US" sz="2400">
                <a:latin typeface="Handlee"/>
                <a:ea typeface="Handlee"/>
                <a:cs typeface="Handlee"/>
                <a:sym typeface="Handlee"/>
              </a:rPr>
              <a:t>Design our Discovery areas to make connections to our Inquiry unit </a:t>
            </a:r>
            <a:endParaRPr sz="2400">
              <a:latin typeface="Handlee"/>
              <a:ea typeface="Handlee"/>
              <a:cs typeface="Handlee"/>
              <a:sym typeface="Handlee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Handlee"/>
              <a:buChar char="●"/>
            </a:pPr>
            <a:r>
              <a:rPr lang="en-US" sz="2400">
                <a:latin typeface="Handlee"/>
                <a:ea typeface="Handlee"/>
                <a:cs typeface="Handlee"/>
                <a:sym typeface="Handlee"/>
              </a:rPr>
              <a:t>Think about ways to incorporate Inquiry vocabulary into Discovery</a:t>
            </a:r>
            <a:endParaRPr sz="24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540" name="Google Shape;540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1475" y="561600"/>
            <a:ext cx="2831601" cy="3841876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84"/>
          <p:cNvSpPr/>
          <p:nvPr/>
        </p:nvSpPr>
        <p:spPr>
          <a:xfrm>
            <a:off x="7089775" y="913500"/>
            <a:ext cx="845400" cy="8997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818E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8"/>
          <p:cNvSpPr txBox="1"/>
          <p:nvPr>
            <p:ph type="title"/>
          </p:nvPr>
        </p:nvSpPr>
        <p:spPr>
          <a:xfrm>
            <a:off x="490250" y="701800"/>
            <a:ext cx="36597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Discovery Cluster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>
                <a:latin typeface="Source Code Pro"/>
                <a:ea typeface="Source Code Pro"/>
                <a:cs typeface="Source Code Pro"/>
                <a:sym typeface="Source Code Pro"/>
              </a:rPr>
              <a:t>To engage in Professional Learning </a:t>
            </a:r>
            <a:r>
              <a:rPr lang="en-US" sz="1800">
                <a:solidFill>
                  <a:srgbClr val="FFFF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with</a:t>
            </a:r>
            <a:r>
              <a:rPr b="0" lang="en-US" sz="1800">
                <a:latin typeface="Source Code Pro"/>
                <a:ea typeface="Source Code Pro"/>
                <a:cs typeface="Source Code Pro"/>
                <a:sym typeface="Source Code Pro"/>
              </a:rPr>
              <a:t> and </a:t>
            </a:r>
            <a:r>
              <a:rPr lang="en-US" sz="1800">
                <a:solidFill>
                  <a:srgbClr val="FFFF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from</a:t>
            </a:r>
            <a:r>
              <a:rPr b="0" lang="en-US" sz="1800">
                <a:solidFill>
                  <a:srgbClr val="FFFF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b="0" lang="en-US" sz="1800">
                <a:latin typeface="Source Code Pro"/>
                <a:ea typeface="Source Code Pro"/>
                <a:cs typeface="Source Code Pro"/>
                <a:sym typeface="Source Code Pro"/>
              </a:rPr>
              <a:t>each other in order to explore best practice, design powerful learning, and empower our Early Years Students to become highly capable learners.</a:t>
            </a:r>
            <a:endParaRPr b="0" sz="18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323" name="Google Shape;32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9950" y="1017333"/>
            <a:ext cx="4689246" cy="35169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85"/>
          <p:cNvSpPr txBox="1"/>
          <p:nvPr>
            <p:ph type="title"/>
          </p:nvPr>
        </p:nvSpPr>
        <p:spPr>
          <a:xfrm>
            <a:off x="345413" y="561600"/>
            <a:ext cx="8302500" cy="423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>
                <a:latin typeface="Handlee"/>
                <a:ea typeface="Handlee"/>
                <a:cs typeface="Handlee"/>
                <a:sym typeface="Handlee"/>
              </a:rPr>
              <a:t>“How Can We Be Healthy?”</a:t>
            </a:r>
            <a:endParaRPr b="1" sz="50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547" name="Google Shape;547;p85"/>
          <p:cNvPicPr preferRelativeResize="0"/>
          <p:nvPr/>
        </p:nvPicPr>
        <p:blipFill rotWithShape="1">
          <a:blip r:embed="rId3">
            <a:alphaModFix/>
          </a:blip>
          <a:srcRect b="0" l="2368" r="2889" t="9297"/>
          <a:stretch/>
        </p:blipFill>
        <p:spPr>
          <a:xfrm>
            <a:off x="2266538" y="2140767"/>
            <a:ext cx="4478885" cy="4287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85"/>
          <p:cNvPicPr preferRelativeResize="0"/>
          <p:nvPr/>
        </p:nvPicPr>
        <p:blipFill rotWithShape="1">
          <a:blip r:embed="rId4">
            <a:alphaModFix/>
          </a:blip>
          <a:srcRect b="0" l="14258" r="0" t="0"/>
          <a:stretch/>
        </p:blipFill>
        <p:spPr>
          <a:xfrm>
            <a:off x="119925" y="3240200"/>
            <a:ext cx="2029200" cy="236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85"/>
          <p:cNvPicPr preferRelativeResize="0"/>
          <p:nvPr/>
        </p:nvPicPr>
        <p:blipFill rotWithShape="1">
          <a:blip r:embed="rId5">
            <a:alphaModFix/>
          </a:blip>
          <a:srcRect b="0" l="0" r="7218" t="0"/>
          <a:stretch/>
        </p:blipFill>
        <p:spPr>
          <a:xfrm>
            <a:off x="6862835" y="3240200"/>
            <a:ext cx="2195790" cy="2366633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85"/>
          <p:cNvSpPr/>
          <p:nvPr/>
        </p:nvSpPr>
        <p:spPr>
          <a:xfrm>
            <a:off x="4690175" y="3599425"/>
            <a:ext cx="204600" cy="1773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85"/>
          <p:cNvSpPr/>
          <p:nvPr/>
        </p:nvSpPr>
        <p:spPr>
          <a:xfrm>
            <a:off x="5265250" y="3710925"/>
            <a:ext cx="204600" cy="1773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85"/>
          <p:cNvSpPr/>
          <p:nvPr/>
        </p:nvSpPr>
        <p:spPr>
          <a:xfrm>
            <a:off x="4994975" y="3904225"/>
            <a:ext cx="204600" cy="1773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85"/>
          <p:cNvSpPr/>
          <p:nvPr/>
        </p:nvSpPr>
        <p:spPr>
          <a:xfrm>
            <a:off x="6251725" y="4002075"/>
            <a:ext cx="204600" cy="1773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85"/>
          <p:cNvSpPr/>
          <p:nvPr/>
        </p:nvSpPr>
        <p:spPr>
          <a:xfrm>
            <a:off x="5928900" y="3904225"/>
            <a:ext cx="204600" cy="1773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85"/>
          <p:cNvSpPr/>
          <p:nvPr/>
        </p:nvSpPr>
        <p:spPr>
          <a:xfrm>
            <a:off x="2725350" y="4081525"/>
            <a:ext cx="204600" cy="1773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85"/>
          <p:cNvSpPr/>
          <p:nvPr/>
        </p:nvSpPr>
        <p:spPr>
          <a:xfrm>
            <a:off x="3341300" y="3904225"/>
            <a:ext cx="204600" cy="1773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85"/>
          <p:cNvSpPr/>
          <p:nvPr/>
        </p:nvSpPr>
        <p:spPr>
          <a:xfrm>
            <a:off x="3766375" y="3776725"/>
            <a:ext cx="204600" cy="1773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85"/>
          <p:cNvSpPr/>
          <p:nvPr/>
        </p:nvSpPr>
        <p:spPr>
          <a:xfrm>
            <a:off x="4488538" y="4081525"/>
            <a:ext cx="204600" cy="1773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85"/>
          <p:cNvSpPr/>
          <p:nvPr/>
        </p:nvSpPr>
        <p:spPr>
          <a:xfrm>
            <a:off x="7329750" y="4081525"/>
            <a:ext cx="264600" cy="2919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85"/>
          <p:cNvSpPr/>
          <p:nvPr/>
        </p:nvSpPr>
        <p:spPr>
          <a:xfrm>
            <a:off x="2916225" y="3904225"/>
            <a:ext cx="204600" cy="1773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86"/>
          <p:cNvSpPr txBox="1"/>
          <p:nvPr>
            <p:ph type="title"/>
          </p:nvPr>
        </p:nvSpPr>
        <p:spPr>
          <a:xfrm>
            <a:off x="348125" y="418533"/>
            <a:ext cx="8302500" cy="423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>
                <a:latin typeface="Handlee"/>
                <a:ea typeface="Handlee"/>
                <a:cs typeface="Handlee"/>
                <a:sym typeface="Handlee"/>
              </a:rPr>
              <a:t>Mini Inquiry Units of Learning</a:t>
            </a:r>
            <a:endParaRPr b="1" sz="50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latin typeface="Handlee"/>
              <a:ea typeface="Handlee"/>
              <a:cs typeface="Handlee"/>
              <a:sym typeface="Handlee"/>
            </a:endParaRPr>
          </a:p>
          <a:p>
            <a:pPr indent="-5334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andlee"/>
              <a:buChar char="●"/>
            </a:pPr>
            <a:r>
              <a:rPr lang="en-US" sz="4800">
                <a:solidFill>
                  <a:srgbClr val="000000"/>
                </a:solidFill>
                <a:highlight>
                  <a:srgbClr val="00FFFF"/>
                </a:highlight>
                <a:latin typeface="Handlee"/>
                <a:ea typeface="Handlee"/>
                <a:cs typeface="Handlee"/>
                <a:sym typeface="Handlee"/>
              </a:rPr>
              <a:t>Body Systems (parts)</a:t>
            </a:r>
            <a:r>
              <a:rPr lang="en-US" sz="4800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 </a:t>
            </a:r>
            <a:r>
              <a:rPr lang="en-US" sz="4800">
                <a:latin typeface="Handlee"/>
                <a:ea typeface="Handlee"/>
                <a:cs typeface="Handlee"/>
                <a:sym typeface="Handlee"/>
              </a:rPr>
              <a:t>Wk1-4</a:t>
            </a:r>
            <a:endParaRPr sz="4800">
              <a:solidFill>
                <a:srgbClr val="000000"/>
              </a:solidFill>
              <a:highlight>
                <a:srgbClr val="00FFFF"/>
              </a:highlight>
              <a:latin typeface="Handlee"/>
              <a:ea typeface="Handlee"/>
              <a:cs typeface="Handlee"/>
              <a:sym typeface="Handlee"/>
            </a:endParaRPr>
          </a:p>
          <a:p>
            <a:pPr indent="-5334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andlee"/>
              <a:buChar char="●"/>
            </a:pPr>
            <a:r>
              <a:rPr lang="en-US" sz="4800">
                <a:solidFill>
                  <a:srgbClr val="000000"/>
                </a:solidFill>
                <a:highlight>
                  <a:srgbClr val="FF00FF"/>
                </a:highlight>
                <a:latin typeface="Handlee"/>
                <a:ea typeface="Handlee"/>
                <a:cs typeface="Handlee"/>
                <a:sym typeface="Handlee"/>
              </a:rPr>
              <a:t>Food</a:t>
            </a:r>
            <a:r>
              <a:rPr lang="en-US" sz="4800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 Wk5-7</a:t>
            </a:r>
            <a:endParaRPr sz="4800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-5334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andlee"/>
              <a:buChar char="●"/>
            </a:pPr>
            <a:r>
              <a:rPr lang="en-US" sz="4800">
                <a:solidFill>
                  <a:srgbClr val="000000"/>
                </a:solidFill>
                <a:highlight>
                  <a:srgbClr val="00FF00"/>
                </a:highlight>
                <a:latin typeface="Handlee"/>
                <a:ea typeface="Handlee"/>
                <a:cs typeface="Handlee"/>
                <a:sym typeface="Handlee"/>
              </a:rPr>
              <a:t>Safety</a:t>
            </a:r>
            <a:r>
              <a:rPr lang="en-US" sz="4800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 Wk8-11</a:t>
            </a:r>
            <a:endParaRPr sz="4800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87"/>
          <p:cNvSpPr txBox="1"/>
          <p:nvPr>
            <p:ph type="title"/>
          </p:nvPr>
        </p:nvSpPr>
        <p:spPr>
          <a:xfrm>
            <a:off x="357675" y="138633"/>
            <a:ext cx="8302500" cy="423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>
                <a:latin typeface="Handlee"/>
                <a:ea typeface="Handlee"/>
                <a:cs typeface="Handlee"/>
                <a:sym typeface="Handlee"/>
              </a:rPr>
              <a:t>Understandings:</a:t>
            </a:r>
            <a:endParaRPr b="1" sz="5000">
              <a:latin typeface="Handlee"/>
              <a:ea typeface="Handlee"/>
              <a:cs typeface="Handlee"/>
              <a:sym typeface="Handlee"/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Handlee"/>
              <a:buChar char="-"/>
            </a:pPr>
            <a:r>
              <a:rPr lang="en-US" sz="4000">
                <a:highlight>
                  <a:srgbClr val="00FFFF"/>
                </a:highlight>
                <a:latin typeface="Handlee"/>
                <a:ea typeface="Handlee"/>
                <a:cs typeface="Handlee"/>
                <a:sym typeface="Handlee"/>
              </a:rPr>
              <a:t>Our bodies have many parts that make it work.</a:t>
            </a:r>
            <a:endParaRPr sz="4000">
              <a:highlight>
                <a:srgbClr val="00FFFF"/>
              </a:highlight>
              <a:latin typeface="Handlee"/>
              <a:ea typeface="Handlee"/>
              <a:cs typeface="Handlee"/>
              <a:sym typeface="Handlee"/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Handlee"/>
              <a:buChar char="-"/>
            </a:pPr>
            <a:r>
              <a:rPr lang="en-US" sz="4000">
                <a:highlight>
                  <a:srgbClr val="FF00FF"/>
                </a:highlight>
                <a:latin typeface="Handlee"/>
                <a:ea typeface="Handlee"/>
                <a:cs typeface="Handlee"/>
                <a:sym typeface="Handlee"/>
              </a:rPr>
              <a:t>Our bodies need food to help keep them working.</a:t>
            </a:r>
            <a:endParaRPr sz="4000">
              <a:highlight>
                <a:srgbClr val="FF00FF"/>
              </a:highlight>
              <a:latin typeface="Handlee"/>
              <a:ea typeface="Handlee"/>
              <a:cs typeface="Handlee"/>
              <a:sym typeface="Handlee"/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Handlee"/>
              <a:buChar char="-"/>
            </a:pPr>
            <a:r>
              <a:rPr lang="en-US" sz="4000">
                <a:highlight>
                  <a:srgbClr val="00FF00"/>
                </a:highlight>
                <a:latin typeface="Handlee"/>
                <a:ea typeface="Handlee"/>
                <a:cs typeface="Handlee"/>
                <a:sym typeface="Handlee"/>
              </a:rPr>
              <a:t>There are people who can help us keep healthy and safe.</a:t>
            </a:r>
            <a:endParaRPr sz="4000">
              <a:solidFill>
                <a:srgbClr val="FF0000"/>
              </a:solidFill>
              <a:highlight>
                <a:srgbClr val="00FF00"/>
              </a:highlight>
              <a:latin typeface="Handlee"/>
              <a:ea typeface="Handlee"/>
              <a:cs typeface="Handlee"/>
              <a:sym typeface="Handlee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88"/>
          <p:cNvSpPr txBox="1"/>
          <p:nvPr>
            <p:ph type="title"/>
          </p:nvPr>
        </p:nvSpPr>
        <p:spPr>
          <a:xfrm>
            <a:off x="311700" y="127300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highlight>
                  <a:srgbClr val="00FFFF"/>
                </a:highlight>
              </a:rPr>
              <a:t>BODIES: Assessment</a:t>
            </a:r>
            <a:endParaRPr>
              <a:highlight>
                <a:srgbClr val="00FFFF"/>
              </a:highlight>
            </a:endParaRPr>
          </a:p>
        </p:txBody>
      </p:sp>
      <p:sp>
        <p:nvSpPr>
          <p:cNvPr id="576" name="Google Shape;576;p88"/>
          <p:cNvSpPr txBox="1"/>
          <p:nvPr>
            <p:ph idx="1" type="body"/>
          </p:nvPr>
        </p:nvSpPr>
        <p:spPr>
          <a:xfrm>
            <a:off x="311700" y="833133"/>
            <a:ext cx="8520600" cy="534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US">
                <a:latin typeface="Handlee"/>
                <a:ea typeface="Handlee"/>
                <a:cs typeface="Handlee"/>
                <a:sym typeface="Handlee"/>
              </a:rPr>
              <a:t>Bodies tracing - compare pre and post</a:t>
            </a:r>
            <a:endParaRPr b="1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577" name="Google Shape;577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3175" y="1501276"/>
            <a:ext cx="2873775" cy="3831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0675" y="1501245"/>
            <a:ext cx="2873775" cy="3831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6225" y="1508400"/>
            <a:ext cx="2865725" cy="3820966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88"/>
          <p:cNvSpPr/>
          <p:nvPr/>
        </p:nvSpPr>
        <p:spPr>
          <a:xfrm>
            <a:off x="1595200" y="2767750"/>
            <a:ext cx="163500" cy="190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88"/>
          <p:cNvSpPr/>
          <p:nvPr/>
        </p:nvSpPr>
        <p:spPr>
          <a:xfrm>
            <a:off x="943175" y="2000875"/>
            <a:ext cx="163500" cy="190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88"/>
          <p:cNvSpPr/>
          <p:nvPr/>
        </p:nvSpPr>
        <p:spPr>
          <a:xfrm>
            <a:off x="1845475" y="1810075"/>
            <a:ext cx="163500" cy="190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88"/>
          <p:cNvSpPr/>
          <p:nvPr/>
        </p:nvSpPr>
        <p:spPr>
          <a:xfrm>
            <a:off x="6851625" y="2000875"/>
            <a:ext cx="163500" cy="190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p88"/>
          <p:cNvSpPr/>
          <p:nvPr/>
        </p:nvSpPr>
        <p:spPr>
          <a:xfrm>
            <a:off x="4072700" y="2767750"/>
            <a:ext cx="163500" cy="190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88"/>
          <p:cNvSpPr/>
          <p:nvPr/>
        </p:nvSpPr>
        <p:spPr>
          <a:xfrm>
            <a:off x="6447450" y="3408475"/>
            <a:ext cx="163500" cy="190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89"/>
          <p:cNvSpPr txBox="1"/>
          <p:nvPr>
            <p:ph type="title"/>
          </p:nvPr>
        </p:nvSpPr>
        <p:spPr>
          <a:xfrm>
            <a:off x="311700" y="127300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highlight>
                  <a:srgbClr val="00FFFF"/>
                </a:highlight>
              </a:rPr>
              <a:t>BODIES: Shared Experience</a:t>
            </a:r>
            <a:endParaRPr>
              <a:highlight>
                <a:srgbClr val="00FFFF"/>
              </a:highlight>
            </a:endParaRPr>
          </a:p>
        </p:txBody>
      </p:sp>
      <p:sp>
        <p:nvSpPr>
          <p:cNvPr id="591" name="Google Shape;591;p89"/>
          <p:cNvSpPr txBox="1"/>
          <p:nvPr>
            <p:ph idx="1" type="body"/>
          </p:nvPr>
        </p:nvSpPr>
        <p:spPr>
          <a:xfrm>
            <a:off x="311700" y="833133"/>
            <a:ext cx="8520600" cy="44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US">
                <a:latin typeface="Handlee"/>
                <a:ea typeface="Handlee"/>
                <a:cs typeface="Handlee"/>
                <a:sym typeface="Handlee"/>
              </a:rPr>
              <a:t>Body Investigators Incursion</a:t>
            </a:r>
            <a:endParaRPr b="1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592" name="Google Shape;592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872" y="1465412"/>
            <a:ext cx="2857627" cy="3810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4772" y="1465400"/>
            <a:ext cx="2857627" cy="3810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2322" y="1465400"/>
            <a:ext cx="2857624" cy="3810165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89"/>
          <p:cNvSpPr/>
          <p:nvPr/>
        </p:nvSpPr>
        <p:spPr>
          <a:xfrm>
            <a:off x="4253875" y="1704275"/>
            <a:ext cx="545400" cy="6273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89"/>
          <p:cNvSpPr/>
          <p:nvPr/>
        </p:nvSpPr>
        <p:spPr>
          <a:xfrm>
            <a:off x="7976000" y="2590500"/>
            <a:ext cx="286200" cy="3273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89"/>
          <p:cNvSpPr/>
          <p:nvPr/>
        </p:nvSpPr>
        <p:spPr>
          <a:xfrm>
            <a:off x="7078575" y="3101700"/>
            <a:ext cx="286200" cy="3273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89"/>
          <p:cNvSpPr/>
          <p:nvPr/>
        </p:nvSpPr>
        <p:spPr>
          <a:xfrm>
            <a:off x="2049975" y="2590500"/>
            <a:ext cx="286200" cy="3273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90"/>
          <p:cNvSpPr txBox="1"/>
          <p:nvPr>
            <p:ph type="title"/>
          </p:nvPr>
        </p:nvSpPr>
        <p:spPr>
          <a:xfrm>
            <a:off x="311700" y="135333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highlight>
                  <a:srgbClr val="00FFFF"/>
                </a:highlight>
              </a:rPr>
              <a:t>Links to Discovery</a:t>
            </a:r>
            <a:endParaRPr>
              <a:highlight>
                <a:srgbClr val="00FFFF"/>
              </a:highlight>
            </a:endParaRPr>
          </a:p>
        </p:txBody>
      </p:sp>
      <p:sp>
        <p:nvSpPr>
          <p:cNvPr id="604" name="Google Shape;604;p90"/>
          <p:cNvSpPr txBox="1"/>
          <p:nvPr>
            <p:ph idx="1" type="body"/>
          </p:nvPr>
        </p:nvSpPr>
        <p:spPr>
          <a:xfrm>
            <a:off x="311700" y="2103467"/>
            <a:ext cx="2217300" cy="44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US" sz="2400">
                <a:latin typeface="Handlee"/>
                <a:ea typeface="Handlee"/>
                <a:cs typeface="Handlee"/>
                <a:sym typeface="Handlee"/>
              </a:rPr>
              <a:t>Doctor’s area</a:t>
            </a:r>
            <a:endParaRPr b="1" sz="24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605" name="Google Shape;605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4125" y="954900"/>
            <a:ext cx="5972124" cy="437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Google Shape;610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0291" y="0"/>
            <a:ext cx="376341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Google Shape;615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4850" y="0"/>
            <a:ext cx="693147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6265" y="0"/>
            <a:ext cx="686768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93"/>
          <p:cNvSpPr/>
          <p:nvPr/>
        </p:nvSpPr>
        <p:spPr>
          <a:xfrm>
            <a:off x="5590025" y="2072400"/>
            <a:ext cx="272700" cy="2589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Google Shape;626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8450" y="0"/>
            <a:ext cx="666923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94"/>
          <p:cNvSpPr/>
          <p:nvPr/>
        </p:nvSpPr>
        <p:spPr>
          <a:xfrm>
            <a:off x="6626225" y="2181475"/>
            <a:ext cx="258900" cy="2727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94"/>
          <p:cNvSpPr/>
          <p:nvPr/>
        </p:nvSpPr>
        <p:spPr>
          <a:xfrm>
            <a:off x="1278450" y="1488550"/>
            <a:ext cx="258900" cy="2727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9"/>
          <p:cNvSpPr txBox="1"/>
          <p:nvPr>
            <p:ph type="title"/>
          </p:nvPr>
        </p:nvSpPr>
        <p:spPr>
          <a:xfrm>
            <a:off x="5191200" y="683300"/>
            <a:ext cx="3333600" cy="1975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3000">
                <a:solidFill>
                  <a:srgbClr val="FFFFFF"/>
                </a:solidFill>
                <a:latin typeface="Special Elite"/>
                <a:ea typeface="Special Elite"/>
                <a:cs typeface="Special Elite"/>
                <a:sym typeface="Special Elite"/>
              </a:rPr>
              <a:t>Email, instagram, twitter, w</a:t>
            </a:r>
            <a:r>
              <a:rPr b="0" lang="en-US" sz="3000">
                <a:solidFill>
                  <a:srgbClr val="FFFFFF"/>
                </a:solidFill>
                <a:latin typeface="Special Elite"/>
                <a:ea typeface="Special Elite"/>
                <a:cs typeface="Special Elite"/>
                <a:sym typeface="Special Elite"/>
              </a:rPr>
              <a:t>ebsite</a:t>
            </a:r>
            <a:endParaRPr b="0" sz="3000">
              <a:solidFill>
                <a:srgbClr val="FFFFFF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329" name="Google Shape;329;p59"/>
          <p:cNvSpPr txBox="1"/>
          <p:nvPr>
            <p:ph idx="2" type="body"/>
          </p:nvPr>
        </p:nvSpPr>
        <p:spPr>
          <a:xfrm>
            <a:off x="4939500" y="2876825"/>
            <a:ext cx="3837000" cy="342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FF"/>
                </a:solidFill>
              </a:rPr>
              <a:t>Resources available on our website- Members areas- Discovery 2020</a:t>
            </a:r>
            <a:endParaRPr sz="24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www.deborahvietri.com</a:t>
            </a:r>
            <a:endParaRPr sz="2400">
              <a:solidFill>
                <a:srgbClr val="FFFF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EFEFEF"/>
                </a:solidFill>
              </a:rPr>
              <a:t>Password: 2020Discover</a:t>
            </a:r>
            <a:endParaRPr sz="2400">
              <a:solidFill>
                <a:srgbClr val="EFEFEF"/>
              </a:solidFill>
            </a:endParaRPr>
          </a:p>
        </p:txBody>
      </p:sp>
      <p:pic>
        <p:nvPicPr>
          <p:cNvPr id="330" name="Google Shape;330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03200"/>
            <a:ext cx="4252925" cy="48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59"/>
          <p:cNvSpPr txBox="1"/>
          <p:nvPr/>
        </p:nvSpPr>
        <p:spPr>
          <a:xfrm>
            <a:off x="778863" y="5041300"/>
            <a:ext cx="3000000" cy="11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212121"/>
                </a:solidFill>
                <a:latin typeface="Amatic SC"/>
                <a:ea typeface="Amatic SC"/>
                <a:cs typeface="Amatic SC"/>
                <a:sym typeface="Amatic SC"/>
              </a:rPr>
              <a:t>Contact us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Google Shape;633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266" y="0"/>
            <a:ext cx="409105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5225" y="679433"/>
            <a:ext cx="4868776" cy="4124350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95"/>
          <p:cNvSpPr/>
          <p:nvPr/>
        </p:nvSpPr>
        <p:spPr>
          <a:xfrm>
            <a:off x="4962850" y="1622475"/>
            <a:ext cx="408900" cy="531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95"/>
          <p:cNvSpPr/>
          <p:nvPr/>
        </p:nvSpPr>
        <p:spPr>
          <a:xfrm>
            <a:off x="8591975" y="2224800"/>
            <a:ext cx="408900" cy="531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95"/>
          <p:cNvSpPr/>
          <p:nvPr/>
        </p:nvSpPr>
        <p:spPr>
          <a:xfrm>
            <a:off x="1054675" y="863800"/>
            <a:ext cx="322500" cy="431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95"/>
          <p:cNvSpPr/>
          <p:nvPr/>
        </p:nvSpPr>
        <p:spPr>
          <a:xfrm>
            <a:off x="3102225" y="1425225"/>
            <a:ext cx="322500" cy="431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95"/>
          <p:cNvSpPr/>
          <p:nvPr/>
        </p:nvSpPr>
        <p:spPr>
          <a:xfrm>
            <a:off x="1377175" y="541425"/>
            <a:ext cx="322500" cy="431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9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Links to Discovery</a:t>
            </a:r>
            <a:endParaRPr/>
          </a:p>
        </p:txBody>
      </p:sp>
      <p:sp>
        <p:nvSpPr>
          <p:cNvPr id="645" name="Google Shape;645;p96"/>
          <p:cNvSpPr txBox="1"/>
          <p:nvPr>
            <p:ph idx="1" type="body"/>
          </p:nvPr>
        </p:nvSpPr>
        <p:spPr>
          <a:xfrm>
            <a:off x="311700" y="1645433"/>
            <a:ext cx="8520600" cy="44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latin typeface="Handlee"/>
                <a:ea typeface="Handlee"/>
                <a:cs typeface="Handlee"/>
                <a:sym typeface="Handlee"/>
              </a:rPr>
              <a:t>Other areas we had:</a:t>
            </a:r>
            <a:endParaRPr b="1" sz="2000">
              <a:latin typeface="Handlee"/>
              <a:ea typeface="Handlee"/>
              <a:cs typeface="Handlee"/>
              <a:sym typeface="Handlee"/>
            </a:endParaRPr>
          </a:p>
          <a:p>
            <a:pPr indent="-355600" lvl="0" marL="457200" rtl="0" algn="l">
              <a:spcBef>
                <a:spcPts val="1600"/>
              </a:spcBef>
              <a:spcAft>
                <a:spcPts val="0"/>
              </a:spcAft>
              <a:buSzPts val="2000"/>
              <a:buFont typeface="Handlee"/>
              <a:buChar char="-"/>
            </a:pPr>
            <a:r>
              <a:rPr b="1" lang="en-US" sz="2000">
                <a:latin typeface="Handlee"/>
                <a:ea typeface="Handlee"/>
                <a:cs typeface="Handlee"/>
                <a:sym typeface="Handlee"/>
              </a:rPr>
              <a:t>Play dough area</a:t>
            </a:r>
            <a:endParaRPr b="1" sz="2000">
              <a:latin typeface="Handlee"/>
              <a:ea typeface="Handlee"/>
              <a:cs typeface="Handlee"/>
              <a:sym typeface="Handlee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Handlee"/>
              <a:buChar char="-"/>
            </a:pPr>
            <a:r>
              <a:rPr lang="en-US" sz="2000">
                <a:latin typeface="Handlee"/>
                <a:ea typeface="Handlee"/>
                <a:cs typeface="Handlee"/>
                <a:sym typeface="Handlee"/>
              </a:rPr>
              <a:t>Provocations: statues, body model, real-life body parts</a:t>
            </a:r>
            <a:endParaRPr sz="2000">
              <a:latin typeface="Handlee"/>
              <a:ea typeface="Handlee"/>
              <a:cs typeface="Handlee"/>
              <a:sym typeface="Handlee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Handlee"/>
              <a:buChar char="-"/>
            </a:pPr>
            <a:r>
              <a:rPr b="1" lang="en-US" sz="2000">
                <a:latin typeface="Handlee"/>
                <a:ea typeface="Handlee"/>
                <a:cs typeface="Handlee"/>
                <a:sym typeface="Handlee"/>
              </a:rPr>
              <a:t>Paint area</a:t>
            </a:r>
            <a:endParaRPr b="1" sz="2000">
              <a:latin typeface="Handlee"/>
              <a:ea typeface="Handlee"/>
              <a:cs typeface="Handlee"/>
              <a:sym typeface="Handlee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Handlee"/>
              <a:buChar char="-"/>
            </a:pPr>
            <a:r>
              <a:rPr lang="en-US" sz="2000">
                <a:latin typeface="Handlee"/>
                <a:ea typeface="Handlee"/>
                <a:cs typeface="Handlee"/>
                <a:sym typeface="Handlee"/>
              </a:rPr>
              <a:t>Provocations: diagrams of the body, body parts etc.</a:t>
            </a:r>
            <a:endParaRPr sz="2000">
              <a:latin typeface="Handlee"/>
              <a:ea typeface="Handlee"/>
              <a:cs typeface="Handlee"/>
              <a:sym typeface="Handlee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Handlee"/>
              <a:buChar char="-"/>
            </a:pPr>
            <a:r>
              <a:rPr b="1" lang="en-US" sz="2000">
                <a:latin typeface="Handlee"/>
                <a:ea typeface="Handlee"/>
                <a:cs typeface="Handlee"/>
                <a:sym typeface="Handlee"/>
              </a:rPr>
              <a:t>Reading area</a:t>
            </a:r>
            <a:endParaRPr b="1" sz="2000">
              <a:latin typeface="Handlee"/>
              <a:ea typeface="Handlee"/>
              <a:cs typeface="Handlee"/>
              <a:sym typeface="Handlee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Handlee"/>
              <a:buChar char="-"/>
            </a:pPr>
            <a:r>
              <a:rPr lang="en-US" sz="2000">
                <a:latin typeface="Handlee"/>
                <a:ea typeface="Handlee"/>
                <a:cs typeface="Handlee"/>
                <a:sym typeface="Handlee"/>
              </a:rPr>
              <a:t>Lots of non-fiction books about the body</a:t>
            </a:r>
            <a:endParaRPr sz="2000">
              <a:latin typeface="Handlee"/>
              <a:ea typeface="Handlee"/>
              <a:cs typeface="Handlee"/>
              <a:sym typeface="Handlee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Handlee"/>
              <a:buChar char="-"/>
            </a:pPr>
            <a:r>
              <a:rPr b="1" lang="en-US" sz="2000">
                <a:latin typeface="Handlee"/>
                <a:ea typeface="Handlee"/>
                <a:cs typeface="Handlee"/>
                <a:sym typeface="Handlee"/>
              </a:rPr>
              <a:t>Observational drawing</a:t>
            </a:r>
            <a:endParaRPr b="1" sz="2000">
              <a:latin typeface="Handlee"/>
              <a:ea typeface="Handlee"/>
              <a:cs typeface="Handlee"/>
              <a:sym typeface="Handlee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Handlee"/>
              <a:buChar char="-"/>
            </a:pPr>
            <a:r>
              <a:rPr lang="en-US" sz="2000">
                <a:latin typeface="Handlee"/>
                <a:ea typeface="Handlee"/>
                <a:cs typeface="Handlee"/>
                <a:sym typeface="Handlee"/>
              </a:rPr>
              <a:t>Provocations: mirrors</a:t>
            </a:r>
            <a:endParaRPr sz="20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97"/>
          <p:cNvSpPr txBox="1"/>
          <p:nvPr>
            <p:ph type="title"/>
          </p:nvPr>
        </p:nvSpPr>
        <p:spPr>
          <a:xfrm>
            <a:off x="357675" y="138633"/>
            <a:ext cx="8302500" cy="423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highlight>
                  <a:srgbClr val="FF00FF"/>
                </a:highlight>
              </a:rPr>
              <a:t>FOOD: Victoria Markets Shared Experience  </a:t>
            </a:r>
            <a:endParaRPr>
              <a:highlight>
                <a:srgbClr val="FF00FF"/>
              </a:highlight>
            </a:endParaRPr>
          </a:p>
        </p:txBody>
      </p:sp>
      <p:pic>
        <p:nvPicPr>
          <p:cNvPr id="651" name="Google Shape;651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875" y="985967"/>
            <a:ext cx="3386678" cy="254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6962" y="985967"/>
            <a:ext cx="3386678" cy="254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1230976" y="3659752"/>
            <a:ext cx="2313972" cy="3085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9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59151" y="3946871"/>
            <a:ext cx="3386638" cy="2540001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97"/>
          <p:cNvSpPr/>
          <p:nvPr/>
        </p:nvSpPr>
        <p:spPr>
          <a:xfrm>
            <a:off x="299950" y="1758800"/>
            <a:ext cx="3095100" cy="286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98"/>
          <p:cNvSpPr txBox="1"/>
          <p:nvPr>
            <p:ph type="title"/>
          </p:nvPr>
        </p:nvSpPr>
        <p:spPr>
          <a:xfrm>
            <a:off x="357675" y="138633"/>
            <a:ext cx="8302500" cy="423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highlight>
                  <a:srgbClr val="FF00FF"/>
                </a:highlight>
              </a:rPr>
              <a:t>FOOD: Victoria Markets Shared Experience  </a:t>
            </a:r>
            <a:endParaRPr>
              <a:highlight>
                <a:srgbClr val="FF00FF"/>
              </a:highlight>
            </a:endParaRPr>
          </a:p>
        </p:txBody>
      </p:sp>
      <p:pic>
        <p:nvPicPr>
          <p:cNvPr id="661" name="Google Shape;661;p98"/>
          <p:cNvPicPr preferRelativeResize="0"/>
          <p:nvPr/>
        </p:nvPicPr>
        <p:blipFill rotWithShape="1">
          <a:blip r:embed="rId3">
            <a:alphaModFix/>
          </a:blip>
          <a:srcRect b="11303" l="20614" r="23354" t="28891"/>
          <a:stretch/>
        </p:blipFill>
        <p:spPr>
          <a:xfrm>
            <a:off x="165100" y="940900"/>
            <a:ext cx="4505376" cy="3606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6550" y="1945133"/>
            <a:ext cx="2734822" cy="364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98"/>
          <p:cNvPicPr preferRelativeResize="0"/>
          <p:nvPr/>
        </p:nvPicPr>
        <p:blipFill rotWithShape="1">
          <a:blip r:embed="rId5">
            <a:alphaModFix/>
          </a:blip>
          <a:srcRect b="23116" l="0" r="0" t="26881"/>
          <a:stretch/>
        </p:blipFill>
        <p:spPr>
          <a:xfrm>
            <a:off x="3680665" y="4547534"/>
            <a:ext cx="2541914" cy="2259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99"/>
          <p:cNvSpPr txBox="1"/>
          <p:nvPr>
            <p:ph type="title"/>
          </p:nvPr>
        </p:nvSpPr>
        <p:spPr>
          <a:xfrm>
            <a:off x="357675" y="84233"/>
            <a:ext cx="8302500" cy="423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highlight>
                  <a:srgbClr val="FF00FF"/>
                </a:highlight>
              </a:rPr>
              <a:t>FOOD: Making a Roast &amp; Guacamole</a:t>
            </a:r>
            <a:endParaRPr>
              <a:highlight>
                <a:srgbClr val="FF00FF"/>
              </a:highlight>
            </a:endParaRPr>
          </a:p>
        </p:txBody>
      </p:sp>
      <p:pic>
        <p:nvPicPr>
          <p:cNvPr id="669" name="Google Shape;669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725" y="2428300"/>
            <a:ext cx="3175501" cy="317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6425" y="2428300"/>
            <a:ext cx="3175501" cy="3175501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99"/>
          <p:cNvSpPr txBox="1"/>
          <p:nvPr/>
        </p:nvSpPr>
        <p:spPr>
          <a:xfrm>
            <a:off x="459450" y="786000"/>
            <a:ext cx="7310700" cy="14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Handlee"/>
              <a:buChar char="-"/>
            </a:pPr>
            <a:r>
              <a:rPr b="1" lang="en-US" sz="1800">
                <a:latin typeface="Handlee"/>
                <a:ea typeface="Handlee"/>
                <a:cs typeface="Handlee"/>
                <a:sym typeface="Handlee"/>
              </a:rPr>
              <a:t>Maths: </a:t>
            </a:r>
            <a:r>
              <a:rPr lang="en-US" sz="1800">
                <a:latin typeface="Handlee"/>
                <a:ea typeface="Handlee"/>
                <a:cs typeface="Handlee"/>
                <a:sym typeface="Handlee"/>
              </a:rPr>
              <a:t>data collection- vote for the recipes we want</a:t>
            </a:r>
            <a:endParaRPr sz="1800">
              <a:latin typeface="Handlee"/>
              <a:ea typeface="Handlee"/>
              <a:cs typeface="Handlee"/>
              <a:sym typeface="Handle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Handlee"/>
              <a:buChar char="-"/>
            </a:pPr>
            <a:r>
              <a:rPr b="1" lang="en-US" sz="1800">
                <a:latin typeface="Handlee"/>
                <a:ea typeface="Handlee"/>
                <a:cs typeface="Handlee"/>
                <a:sym typeface="Handlee"/>
              </a:rPr>
              <a:t>Writing:</a:t>
            </a:r>
            <a:r>
              <a:rPr lang="en-US" sz="1800">
                <a:latin typeface="Handlee"/>
                <a:ea typeface="Handlee"/>
                <a:cs typeface="Handlee"/>
                <a:sym typeface="Handlee"/>
              </a:rPr>
              <a:t> Procedures &amp; Recipes</a:t>
            </a:r>
            <a:endParaRPr sz="1800">
              <a:latin typeface="Handlee"/>
              <a:ea typeface="Handlee"/>
              <a:cs typeface="Handlee"/>
              <a:sym typeface="Handle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Handlee"/>
              <a:buChar char="-"/>
            </a:pPr>
            <a:r>
              <a:rPr lang="en-US" sz="1800">
                <a:latin typeface="Handlee"/>
                <a:ea typeface="Handlee"/>
                <a:cs typeface="Handlee"/>
                <a:sym typeface="Handlee"/>
              </a:rPr>
              <a:t>Using the 5 senses to describe food</a:t>
            </a:r>
            <a:endParaRPr sz="1800">
              <a:latin typeface="Handlee"/>
              <a:ea typeface="Handlee"/>
              <a:cs typeface="Handlee"/>
              <a:sym typeface="Handle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Handlee"/>
              <a:buChar char="-"/>
            </a:pPr>
            <a:r>
              <a:rPr b="1" lang="en-US" sz="1800">
                <a:latin typeface="Handlee"/>
                <a:ea typeface="Handlee"/>
                <a:cs typeface="Handlee"/>
                <a:sym typeface="Handlee"/>
              </a:rPr>
              <a:t>Reading: </a:t>
            </a:r>
            <a:r>
              <a:rPr lang="en-US" sz="1800">
                <a:latin typeface="Handlee"/>
                <a:ea typeface="Handlee"/>
                <a:cs typeface="Handlee"/>
                <a:sym typeface="Handlee"/>
              </a:rPr>
              <a:t>Information texts</a:t>
            </a:r>
            <a:endParaRPr sz="1800">
              <a:latin typeface="Handlee"/>
              <a:ea typeface="Handlee"/>
              <a:cs typeface="Handlee"/>
              <a:sym typeface="Handle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Handlee"/>
              <a:buChar char="-"/>
            </a:pPr>
            <a:r>
              <a:t/>
            </a:r>
            <a:endParaRPr sz="18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100"/>
          <p:cNvSpPr txBox="1"/>
          <p:nvPr>
            <p:ph type="title"/>
          </p:nvPr>
        </p:nvSpPr>
        <p:spPr>
          <a:xfrm>
            <a:off x="357675" y="138633"/>
            <a:ext cx="8302500" cy="423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highlight>
                  <a:srgbClr val="FF00FF"/>
                </a:highlight>
              </a:rPr>
              <a:t>FOOD: Linking to Discovery</a:t>
            </a:r>
            <a:endParaRPr>
              <a:highlight>
                <a:srgbClr val="FF00FF"/>
              </a:highlight>
            </a:endParaRPr>
          </a:p>
        </p:txBody>
      </p:sp>
      <p:sp>
        <p:nvSpPr>
          <p:cNvPr id="677" name="Google Shape;677;p100"/>
          <p:cNvSpPr txBox="1"/>
          <p:nvPr/>
        </p:nvSpPr>
        <p:spPr>
          <a:xfrm>
            <a:off x="469475" y="852833"/>
            <a:ext cx="7310700" cy="14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8" name="Google Shape;678;p100"/>
          <p:cNvSpPr txBox="1"/>
          <p:nvPr/>
        </p:nvSpPr>
        <p:spPr>
          <a:xfrm>
            <a:off x="469475" y="980067"/>
            <a:ext cx="7310700" cy="14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Handlee"/>
              <a:buChar char="-"/>
            </a:pPr>
            <a:r>
              <a:rPr lang="en-US" sz="1800">
                <a:latin typeface="Handlee"/>
                <a:ea typeface="Handlee"/>
                <a:cs typeface="Handlee"/>
                <a:sym typeface="Handlee"/>
              </a:rPr>
              <a:t>Creating a </a:t>
            </a:r>
            <a:r>
              <a:rPr b="1" lang="en-US" sz="1800">
                <a:latin typeface="Handlee"/>
                <a:ea typeface="Handlee"/>
                <a:cs typeface="Handlee"/>
                <a:sym typeface="Handlee"/>
              </a:rPr>
              <a:t>shop</a:t>
            </a:r>
            <a:r>
              <a:rPr lang="en-US" sz="1800">
                <a:latin typeface="Handlee"/>
                <a:ea typeface="Handlee"/>
                <a:cs typeface="Handlee"/>
                <a:sym typeface="Handlee"/>
              </a:rPr>
              <a:t> off the back of Vic Markets excursion</a:t>
            </a:r>
            <a:endParaRPr sz="18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79" name="Google Shape;679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0425" y="1565633"/>
            <a:ext cx="5171625" cy="3878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01"/>
          <p:cNvSpPr txBox="1"/>
          <p:nvPr>
            <p:ph type="title"/>
          </p:nvPr>
        </p:nvSpPr>
        <p:spPr>
          <a:xfrm>
            <a:off x="357675" y="138633"/>
            <a:ext cx="8302500" cy="423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highlight>
                  <a:srgbClr val="FF00FF"/>
                </a:highlight>
              </a:rPr>
              <a:t>FOOD: Linking to Discovery</a:t>
            </a:r>
            <a:endParaRPr>
              <a:highlight>
                <a:srgbClr val="FF00FF"/>
              </a:highlight>
            </a:endParaRPr>
          </a:p>
        </p:txBody>
      </p:sp>
      <p:sp>
        <p:nvSpPr>
          <p:cNvPr id="685" name="Google Shape;685;p101"/>
          <p:cNvSpPr txBox="1"/>
          <p:nvPr/>
        </p:nvSpPr>
        <p:spPr>
          <a:xfrm>
            <a:off x="469475" y="852833"/>
            <a:ext cx="7310700" cy="14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6" name="Google Shape;686;p101"/>
          <p:cNvSpPr txBox="1"/>
          <p:nvPr/>
        </p:nvSpPr>
        <p:spPr>
          <a:xfrm>
            <a:off x="469475" y="941900"/>
            <a:ext cx="7310700" cy="14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Handlee"/>
              <a:buChar char="-"/>
            </a:pPr>
            <a:r>
              <a:rPr b="1" lang="en-US" sz="1800">
                <a:latin typeface="Handlee"/>
                <a:ea typeface="Handlee"/>
                <a:cs typeface="Handlee"/>
                <a:sym typeface="Handlee"/>
              </a:rPr>
              <a:t>Home corner: </a:t>
            </a:r>
            <a:r>
              <a:rPr lang="en-US" sz="1800">
                <a:latin typeface="Handlee"/>
                <a:ea typeface="Handlee"/>
                <a:cs typeface="Handlee"/>
                <a:sym typeface="Handlee"/>
              </a:rPr>
              <a:t>cooking real food</a:t>
            </a:r>
            <a:endParaRPr sz="18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87" name="Google Shape;687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152" y="1769200"/>
            <a:ext cx="4904600" cy="353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101"/>
          <p:cNvPicPr preferRelativeResize="0"/>
          <p:nvPr/>
        </p:nvPicPr>
        <p:blipFill rotWithShape="1">
          <a:blip r:embed="rId4">
            <a:alphaModFix/>
          </a:blip>
          <a:srcRect b="3809" l="7868" r="0" t="3717"/>
          <a:stretch/>
        </p:blipFill>
        <p:spPr>
          <a:xfrm>
            <a:off x="5576375" y="449925"/>
            <a:ext cx="3393025" cy="4635149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101"/>
          <p:cNvSpPr/>
          <p:nvPr/>
        </p:nvSpPr>
        <p:spPr>
          <a:xfrm>
            <a:off x="395400" y="3858475"/>
            <a:ext cx="504300" cy="436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101"/>
          <p:cNvSpPr/>
          <p:nvPr/>
        </p:nvSpPr>
        <p:spPr>
          <a:xfrm>
            <a:off x="956825" y="2592925"/>
            <a:ext cx="504300" cy="436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101"/>
          <p:cNvSpPr/>
          <p:nvPr/>
        </p:nvSpPr>
        <p:spPr>
          <a:xfrm>
            <a:off x="1872725" y="2677150"/>
            <a:ext cx="504300" cy="436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p101"/>
          <p:cNvSpPr/>
          <p:nvPr/>
        </p:nvSpPr>
        <p:spPr>
          <a:xfrm>
            <a:off x="2925000" y="2788650"/>
            <a:ext cx="504300" cy="436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p101"/>
          <p:cNvSpPr/>
          <p:nvPr/>
        </p:nvSpPr>
        <p:spPr>
          <a:xfrm>
            <a:off x="4195400" y="2330925"/>
            <a:ext cx="504300" cy="436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p101"/>
          <p:cNvSpPr/>
          <p:nvPr/>
        </p:nvSpPr>
        <p:spPr>
          <a:xfrm>
            <a:off x="1770925" y="4294675"/>
            <a:ext cx="504300" cy="436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p101"/>
          <p:cNvSpPr/>
          <p:nvPr/>
        </p:nvSpPr>
        <p:spPr>
          <a:xfrm>
            <a:off x="5890875" y="1894725"/>
            <a:ext cx="504300" cy="436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p101"/>
          <p:cNvSpPr/>
          <p:nvPr/>
        </p:nvSpPr>
        <p:spPr>
          <a:xfrm>
            <a:off x="8465100" y="3113350"/>
            <a:ext cx="504300" cy="436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7" name="Google Shape;697;p101"/>
          <p:cNvSpPr/>
          <p:nvPr/>
        </p:nvSpPr>
        <p:spPr>
          <a:xfrm>
            <a:off x="6887700" y="1052250"/>
            <a:ext cx="504300" cy="436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102"/>
          <p:cNvSpPr txBox="1"/>
          <p:nvPr>
            <p:ph type="title"/>
          </p:nvPr>
        </p:nvSpPr>
        <p:spPr>
          <a:xfrm>
            <a:off x="357675" y="138633"/>
            <a:ext cx="8302500" cy="423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highlight>
                  <a:srgbClr val="FF00FF"/>
                </a:highlight>
              </a:rPr>
              <a:t>FOOD: Linking to Discovery</a:t>
            </a:r>
            <a:endParaRPr>
              <a:highlight>
                <a:srgbClr val="FF00FF"/>
              </a:highlight>
            </a:endParaRPr>
          </a:p>
        </p:txBody>
      </p:sp>
      <p:sp>
        <p:nvSpPr>
          <p:cNvPr id="703" name="Google Shape;703;p102"/>
          <p:cNvSpPr txBox="1"/>
          <p:nvPr/>
        </p:nvSpPr>
        <p:spPr>
          <a:xfrm>
            <a:off x="469475" y="852833"/>
            <a:ext cx="7310700" cy="14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p102"/>
          <p:cNvSpPr txBox="1"/>
          <p:nvPr/>
        </p:nvSpPr>
        <p:spPr>
          <a:xfrm>
            <a:off x="469475" y="1076667"/>
            <a:ext cx="7310700" cy="50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latin typeface="Handlee"/>
                <a:ea typeface="Handlee"/>
                <a:cs typeface="Handlee"/>
                <a:sym typeface="Handlee"/>
              </a:rPr>
              <a:t>Other areas we had: </a:t>
            </a:r>
            <a:endParaRPr b="1" sz="2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latin typeface="Handlee"/>
              <a:ea typeface="Handlee"/>
              <a:cs typeface="Handlee"/>
              <a:sym typeface="Handlee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Handlee"/>
              <a:buChar char="-"/>
            </a:pPr>
            <a:r>
              <a:rPr b="1" lang="en-US" sz="2200">
                <a:latin typeface="Handlee"/>
                <a:ea typeface="Handlee"/>
                <a:cs typeface="Handlee"/>
                <a:sym typeface="Handlee"/>
              </a:rPr>
              <a:t>Home corner</a:t>
            </a:r>
            <a:endParaRPr b="1" sz="2200">
              <a:latin typeface="Handlee"/>
              <a:ea typeface="Handlee"/>
              <a:cs typeface="Handlee"/>
              <a:sym typeface="Handlee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Font typeface="Handlee"/>
              <a:buChar char="-"/>
            </a:pPr>
            <a:r>
              <a:rPr lang="en-US" sz="2200">
                <a:latin typeface="Handlee"/>
                <a:ea typeface="Handlee"/>
                <a:cs typeface="Handlee"/>
                <a:sym typeface="Handlee"/>
              </a:rPr>
              <a:t>Provocations: food, recipes that we had written together</a:t>
            </a:r>
            <a:endParaRPr sz="2200">
              <a:latin typeface="Handlee"/>
              <a:ea typeface="Handlee"/>
              <a:cs typeface="Handlee"/>
              <a:sym typeface="Handlee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Handlee"/>
              <a:buChar char="-"/>
            </a:pPr>
            <a:r>
              <a:rPr b="1" lang="en-US" sz="2200">
                <a:latin typeface="Handlee"/>
                <a:ea typeface="Handlee"/>
                <a:cs typeface="Handlee"/>
                <a:sym typeface="Handlee"/>
              </a:rPr>
              <a:t>Observational drawing</a:t>
            </a:r>
            <a:endParaRPr b="1" sz="2200">
              <a:latin typeface="Handlee"/>
              <a:ea typeface="Handlee"/>
              <a:cs typeface="Handlee"/>
              <a:sym typeface="Handlee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Font typeface="Handlee"/>
              <a:buChar char="-"/>
            </a:pPr>
            <a:r>
              <a:rPr lang="en-US" sz="2200">
                <a:latin typeface="Handlee"/>
                <a:ea typeface="Handlee"/>
                <a:cs typeface="Handlee"/>
                <a:sym typeface="Handlee"/>
              </a:rPr>
              <a:t>Provocations: real food</a:t>
            </a:r>
            <a:endParaRPr sz="2200">
              <a:latin typeface="Handlee"/>
              <a:ea typeface="Handlee"/>
              <a:cs typeface="Handlee"/>
              <a:sym typeface="Handlee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Handlee"/>
              <a:buChar char="-"/>
            </a:pPr>
            <a:r>
              <a:rPr b="1" lang="en-US" sz="2200">
                <a:solidFill>
                  <a:schemeClr val="dk2"/>
                </a:solidFill>
                <a:latin typeface="Handlee"/>
                <a:ea typeface="Handlee"/>
                <a:cs typeface="Handlee"/>
                <a:sym typeface="Handlee"/>
              </a:rPr>
              <a:t>Reading area</a:t>
            </a:r>
            <a:endParaRPr b="1" sz="2200">
              <a:solidFill>
                <a:schemeClr val="dk2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Handlee"/>
              <a:buChar char="-"/>
            </a:pPr>
            <a:r>
              <a:rPr lang="en-US" sz="2200">
                <a:solidFill>
                  <a:schemeClr val="dk2"/>
                </a:solidFill>
                <a:latin typeface="Handlee"/>
                <a:ea typeface="Handlee"/>
                <a:cs typeface="Handlee"/>
                <a:sym typeface="Handlee"/>
              </a:rPr>
              <a:t>Lots of fiction &amp; non-fiction books about the food</a:t>
            </a:r>
            <a:endParaRPr sz="2200">
              <a:solidFill>
                <a:schemeClr val="dk2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Handlee"/>
              <a:buChar char="-"/>
            </a:pPr>
            <a:r>
              <a:rPr b="1" lang="en-US" sz="2200">
                <a:latin typeface="Handlee"/>
                <a:ea typeface="Handlee"/>
                <a:cs typeface="Handlee"/>
                <a:sym typeface="Handlee"/>
              </a:rPr>
              <a:t>Shop</a:t>
            </a:r>
            <a:endParaRPr b="1" sz="2200">
              <a:latin typeface="Handlee"/>
              <a:ea typeface="Handlee"/>
              <a:cs typeface="Handlee"/>
              <a:sym typeface="Handlee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Font typeface="Handlee"/>
              <a:buChar char="-"/>
            </a:pPr>
            <a:r>
              <a:rPr lang="en-US" sz="2200">
                <a:latin typeface="Handlee"/>
                <a:ea typeface="Handlee"/>
                <a:cs typeface="Handlee"/>
                <a:sym typeface="Handlee"/>
              </a:rPr>
              <a:t>Smoothie shop</a:t>
            </a:r>
            <a:endParaRPr sz="2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Handlee"/>
              <a:ea typeface="Handlee"/>
              <a:cs typeface="Handlee"/>
              <a:sym typeface="Handlee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103"/>
          <p:cNvSpPr txBox="1"/>
          <p:nvPr>
            <p:ph type="title"/>
          </p:nvPr>
        </p:nvSpPr>
        <p:spPr>
          <a:xfrm>
            <a:off x="357675" y="138633"/>
            <a:ext cx="8302500" cy="423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highlight>
                  <a:srgbClr val="00FF00"/>
                </a:highlight>
              </a:rPr>
              <a:t>LIVING THINGS: Linking to Discovery</a:t>
            </a:r>
            <a:endParaRPr>
              <a:highlight>
                <a:srgbClr val="00FF00"/>
              </a:highlight>
            </a:endParaRPr>
          </a:p>
        </p:txBody>
      </p:sp>
      <p:sp>
        <p:nvSpPr>
          <p:cNvPr id="710" name="Google Shape;710;p103"/>
          <p:cNvSpPr txBox="1"/>
          <p:nvPr/>
        </p:nvSpPr>
        <p:spPr>
          <a:xfrm>
            <a:off x="469475" y="852833"/>
            <a:ext cx="7310700" cy="14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11" name="Google Shape;711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1175" y="922667"/>
            <a:ext cx="5543465" cy="4451499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103"/>
          <p:cNvSpPr txBox="1"/>
          <p:nvPr/>
        </p:nvSpPr>
        <p:spPr>
          <a:xfrm>
            <a:off x="381775" y="2493867"/>
            <a:ext cx="2309400" cy="7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2"/>
                </a:solidFill>
                <a:latin typeface="Handlee"/>
                <a:ea typeface="Handlee"/>
                <a:cs typeface="Handlee"/>
                <a:sym typeface="Handlee"/>
              </a:rPr>
              <a:t>Butterfly area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04"/>
          <p:cNvSpPr txBox="1"/>
          <p:nvPr>
            <p:ph type="title"/>
          </p:nvPr>
        </p:nvSpPr>
        <p:spPr>
          <a:xfrm>
            <a:off x="357675" y="138633"/>
            <a:ext cx="8302500" cy="423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highlight>
                  <a:srgbClr val="00FF00"/>
                </a:highlight>
              </a:rPr>
              <a:t>LIVING THINGS: Linking to Discovery</a:t>
            </a:r>
            <a:endParaRPr>
              <a:highlight>
                <a:srgbClr val="00FF00"/>
              </a:highlight>
            </a:endParaRPr>
          </a:p>
        </p:txBody>
      </p:sp>
      <p:sp>
        <p:nvSpPr>
          <p:cNvPr id="718" name="Google Shape;718;p104"/>
          <p:cNvSpPr txBox="1"/>
          <p:nvPr/>
        </p:nvSpPr>
        <p:spPr>
          <a:xfrm>
            <a:off x="469475" y="852833"/>
            <a:ext cx="7310700" cy="14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19" name="Google Shape;719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8600" y="1057333"/>
            <a:ext cx="5461916" cy="4350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104"/>
          <p:cNvSpPr txBox="1"/>
          <p:nvPr/>
        </p:nvSpPr>
        <p:spPr>
          <a:xfrm>
            <a:off x="200400" y="2493867"/>
            <a:ext cx="2309400" cy="7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2"/>
                </a:solidFill>
                <a:latin typeface="Handlee"/>
                <a:ea typeface="Handlee"/>
                <a:cs typeface="Handlee"/>
                <a:sym typeface="Handlee"/>
              </a:rPr>
              <a:t>Observational drawing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60"/>
          <p:cNvSpPr txBox="1"/>
          <p:nvPr>
            <p:ph type="title"/>
          </p:nvPr>
        </p:nvSpPr>
        <p:spPr>
          <a:xfrm>
            <a:off x="311700" y="225192"/>
            <a:ext cx="8520600" cy="10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outline of the day</a:t>
            </a:r>
            <a:endParaRPr/>
          </a:p>
        </p:txBody>
      </p:sp>
      <p:sp>
        <p:nvSpPr>
          <p:cNvPr id="338" name="Google Shape;338;p60"/>
          <p:cNvSpPr txBox="1"/>
          <p:nvPr>
            <p:ph idx="1" type="body"/>
          </p:nvPr>
        </p:nvSpPr>
        <p:spPr>
          <a:xfrm>
            <a:off x="311700" y="1127950"/>
            <a:ext cx="3246900" cy="538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9900FF"/>
                </a:solidFill>
                <a:latin typeface="Amatic SC"/>
                <a:ea typeface="Amatic SC"/>
                <a:cs typeface="Amatic SC"/>
                <a:sym typeface="Amatic SC"/>
              </a:rPr>
              <a:t>December 2019</a:t>
            </a:r>
            <a:endParaRPr sz="2400">
              <a:solidFill>
                <a:srgbClr val="9900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1"/>
                </a:solidFill>
              </a:rPr>
              <a:t>Brief introduction to Discovery-based inquiry</a:t>
            </a:r>
            <a:endParaRPr sz="16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1"/>
                </a:solidFill>
              </a:rPr>
              <a:t>Focus on the </a:t>
            </a:r>
            <a:r>
              <a:rPr b="1" lang="en-US" sz="2400">
                <a:solidFill>
                  <a:srgbClr val="9900FF"/>
                </a:solidFill>
              </a:rPr>
              <a:t>HOW</a:t>
            </a:r>
            <a:r>
              <a:rPr lang="en-US" sz="1600">
                <a:solidFill>
                  <a:srgbClr val="9900FF"/>
                </a:solidFill>
              </a:rPr>
              <a:t> - </a:t>
            </a:r>
            <a:r>
              <a:rPr lang="en-US" sz="1600">
                <a:solidFill>
                  <a:schemeClr val="accent1"/>
                </a:solidFill>
              </a:rPr>
              <a:t>Discovery</a:t>
            </a:r>
            <a:endParaRPr sz="1600">
              <a:solidFill>
                <a:schemeClr val="accent1"/>
              </a:solidFill>
            </a:endParaRPr>
          </a:p>
          <a:p>
            <a:pPr indent="-330200" lvl="0" marL="45720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</a:pPr>
            <a:r>
              <a:rPr lang="en-US" sz="1600">
                <a:solidFill>
                  <a:schemeClr val="accent1"/>
                </a:solidFill>
              </a:rPr>
              <a:t>What makes a great Discovery station?</a:t>
            </a:r>
            <a:endParaRPr sz="1600">
              <a:solidFill>
                <a:schemeClr val="accent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</a:pPr>
            <a:r>
              <a:rPr lang="en-US" sz="1600">
                <a:solidFill>
                  <a:schemeClr val="accent1"/>
                </a:solidFill>
              </a:rPr>
              <a:t>Types of areas/stations you could set up</a:t>
            </a:r>
            <a:endParaRPr sz="1600">
              <a:solidFill>
                <a:schemeClr val="accent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</a:pPr>
            <a:r>
              <a:rPr lang="en-US" sz="1600">
                <a:solidFill>
                  <a:schemeClr val="accent1"/>
                </a:solidFill>
              </a:rPr>
              <a:t>Brief overview of introductions and share time</a:t>
            </a:r>
            <a:endParaRPr sz="1600">
              <a:solidFill>
                <a:schemeClr val="accent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</a:pPr>
            <a:r>
              <a:rPr lang="en-US" sz="1600">
                <a:solidFill>
                  <a:schemeClr val="accent1"/>
                </a:solidFill>
              </a:rPr>
              <a:t>Setting up for the beginning of the year</a:t>
            </a:r>
            <a:endParaRPr sz="1600">
              <a:solidFill>
                <a:schemeClr val="accent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</a:pPr>
            <a:r>
              <a:rPr lang="en-US" sz="1600">
                <a:solidFill>
                  <a:schemeClr val="accent1"/>
                </a:solidFill>
              </a:rPr>
              <a:t>Role of the teacher</a:t>
            </a:r>
            <a:endParaRPr sz="1600">
              <a:solidFill>
                <a:schemeClr val="accent1"/>
              </a:solidFill>
            </a:endParaRPr>
          </a:p>
        </p:txBody>
      </p:sp>
      <p:sp>
        <p:nvSpPr>
          <p:cNvPr id="339" name="Google Shape;339;p60"/>
          <p:cNvSpPr txBox="1"/>
          <p:nvPr>
            <p:ph idx="2" type="body"/>
          </p:nvPr>
        </p:nvSpPr>
        <p:spPr>
          <a:xfrm>
            <a:off x="3722125" y="225200"/>
            <a:ext cx="5110200" cy="628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400">
                <a:solidFill>
                  <a:srgbClr val="980000"/>
                </a:solidFill>
                <a:latin typeface="Amatic SC"/>
                <a:ea typeface="Amatic SC"/>
                <a:cs typeface="Amatic SC"/>
                <a:sym typeface="Amatic SC"/>
              </a:rPr>
              <a:t>february</a:t>
            </a:r>
            <a:r>
              <a:rPr lang="en-US" sz="2400">
                <a:solidFill>
                  <a:srgbClr val="980000"/>
                </a:solidFill>
                <a:latin typeface="Amatic SC"/>
                <a:ea typeface="Amatic SC"/>
                <a:cs typeface="Amatic SC"/>
                <a:sym typeface="Amatic SC"/>
              </a:rPr>
              <a:t> 2020</a:t>
            </a:r>
            <a:endParaRPr sz="2400">
              <a:solidFill>
                <a:srgbClr val="9800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1"/>
                </a:solidFill>
              </a:rPr>
              <a:t>Focus on the </a:t>
            </a:r>
            <a:r>
              <a:rPr b="1" lang="en-US" sz="2400">
                <a:solidFill>
                  <a:srgbClr val="980000"/>
                </a:solidFill>
              </a:rPr>
              <a:t>WHY</a:t>
            </a:r>
            <a:endParaRPr b="1" sz="24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1"/>
                </a:solidFill>
              </a:rPr>
              <a:t>Building the pedagogical base</a:t>
            </a:r>
            <a:endParaRPr b="1" sz="24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1"/>
                </a:solidFill>
              </a:rPr>
              <a:t>Extending the </a:t>
            </a:r>
            <a:r>
              <a:rPr b="1" lang="en-US" sz="2400">
                <a:solidFill>
                  <a:srgbClr val="9900FF"/>
                </a:solidFill>
              </a:rPr>
              <a:t>HOW </a:t>
            </a:r>
            <a:endParaRPr sz="16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1"/>
                </a:solidFill>
              </a:rPr>
              <a:t>Expanding the frame of DBI</a:t>
            </a:r>
            <a:endParaRPr sz="16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1"/>
                </a:solidFill>
              </a:rPr>
              <a:t>What does this look like in practice?</a:t>
            </a:r>
            <a:endParaRPr sz="1600">
              <a:solidFill>
                <a:schemeClr val="accent1"/>
              </a:solidFill>
            </a:endParaRPr>
          </a:p>
          <a:p>
            <a:pPr indent="-330200" lvl="0" marL="45720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</a:pPr>
            <a:r>
              <a:rPr lang="en-US" sz="1600">
                <a:solidFill>
                  <a:schemeClr val="accent1"/>
                </a:solidFill>
              </a:rPr>
              <a:t>Expanding the teacher’s role in Discovery</a:t>
            </a:r>
            <a:endParaRPr sz="1600">
              <a:solidFill>
                <a:schemeClr val="accent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</a:pPr>
            <a:r>
              <a:rPr lang="en-US" sz="1600">
                <a:solidFill>
                  <a:schemeClr val="accent1"/>
                </a:solidFill>
              </a:rPr>
              <a:t>Sharing a school story</a:t>
            </a:r>
            <a:endParaRPr sz="1600">
              <a:solidFill>
                <a:schemeClr val="accent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</a:pPr>
            <a:r>
              <a:rPr lang="en-US" sz="1600">
                <a:solidFill>
                  <a:schemeClr val="accent1"/>
                </a:solidFill>
              </a:rPr>
              <a:t>Discovery Walk P-2</a:t>
            </a:r>
            <a:endParaRPr sz="16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1"/>
                </a:solidFill>
              </a:rPr>
              <a:t>Going deeper: what is the teacher doing to strategically scaffold the learning: </a:t>
            </a:r>
            <a:r>
              <a:rPr i="1" lang="en-US" sz="1600">
                <a:solidFill>
                  <a:schemeClr val="accent1"/>
                </a:solidFill>
              </a:rPr>
              <a:t>Introductions &amp; Share Time</a:t>
            </a:r>
            <a:endParaRPr i="1" sz="16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1"/>
                </a:solidFill>
              </a:rPr>
              <a:t>Debrief/planning along the way</a:t>
            </a:r>
            <a:endParaRPr sz="16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05"/>
          <p:cNvSpPr txBox="1"/>
          <p:nvPr>
            <p:ph type="title"/>
          </p:nvPr>
        </p:nvSpPr>
        <p:spPr>
          <a:xfrm>
            <a:off x="357675" y="138633"/>
            <a:ext cx="8302500" cy="423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highlight>
                  <a:srgbClr val="00FF00"/>
                </a:highlight>
              </a:rPr>
              <a:t>LIVING THINGS: Linking to Discovery</a:t>
            </a:r>
            <a:endParaRPr>
              <a:highlight>
                <a:srgbClr val="00FF00"/>
              </a:highlight>
            </a:endParaRPr>
          </a:p>
        </p:txBody>
      </p:sp>
      <p:sp>
        <p:nvSpPr>
          <p:cNvPr id="726" name="Google Shape;726;p105"/>
          <p:cNvSpPr txBox="1"/>
          <p:nvPr/>
        </p:nvSpPr>
        <p:spPr>
          <a:xfrm>
            <a:off x="469475" y="852833"/>
            <a:ext cx="7310700" cy="14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27" name="Google Shape;727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6000" y="983167"/>
            <a:ext cx="3257099" cy="4406126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105"/>
          <p:cNvSpPr txBox="1"/>
          <p:nvPr/>
        </p:nvSpPr>
        <p:spPr>
          <a:xfrm>
            <a:off x="782500" y="2875567"/>
            <a:ext cx="2309400" cy="7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2"/>
                </a:solidFill>
                <a:latin typeface="Handlee"/>
                <a:ea typeface="Handlee"/>
                <a:cs typeface="Handlee"/>
                <a:sym typeface="Handlee"/>
              </a:rPr>
              <a:t>Box construction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106"/>
          <p:cNvSpPr txBox="1"/>
          <p:nvPr>
            <p:ph type="title"/>
          </p:nvPr>
        </p:nvSpPr>
        <p:spPr>
          <a:xfrm>
            <a:off x="357675" y="138633"/>
            <a:ext cx="8302500" cy="423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highlight>
                  <a:srgbClr val="00FF00"/>
                </a:highlight>
              </a:rPr>
              <a:t>LIVING THINGS: Linking to Discovery</a:t>
            </a:r>
            <a:endParaRPr>
              <a:highlight>
                <a:srgbClr val="00FF00"/>
              </a:highlight>
            </a:endParaRPr>
          </a:p>
        </p:txBody>
      </p:sp>
      <p:sp>
        <p:nvSpPr>
          <p:cNvPr id="734" name="Google Shape;734;p106"/>
          <p:cNvSpPr txBox="1"/>
          <p:nvPr/>
        </p:nvSpPr>
        <p:spPr>
          <a:xfrm>
            <a:off x="469475" y="852833"/>
            <a:ext cx="7310700" cy="14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5" name="Google Shape;735;p106"/>
          <p:cNvSpPr txBox="1"/>
          <p:nvPr/>
        </p:nvSpPr>
        <p:spPr>
          <a:xfrm>
            <a:off x="469475" y="2862833"/>
            <a:ext cx="2309400" cy="7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2"/>
                </a:solidFill>
                <a:latin typeface="Handlee"/>
                <a:ea typeface="Handlee"/>
                <a:cs typeface="Handlee"/>
                <a:sym typeface="Handlee"/>
              </a:rPr>
              <a:t>Vet surgery</a:t>
            </a:r>
            <a:endParaRPr/>
          </a:p>
        </p:txBody>
      </p:sp>
      <p:pic>
        <p:nvPicPr>
          <p:cNvPr id="736" name="Google Shape;736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9900" y="1083467"/>
            <a:ext cx="5593749" cy="433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07"/>
          <p:cNvSpPr txBox="1"/>
          <p:nvPr>
            <p:ph type="title"/>
          </p:nvPr>
        </p:nvSpPr>
        <p:spPr>
          <a:xfrm>
            <a:off x="357675" y="138633"/>
            <a:ext cx="8302500" cy="423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highlight>
                  <a:srgbClr val="00FF00"/>
                </a:highlight>
              </a:rPr>
              <a:t>LIVING THINGS: Linking to Discovery</a:t>
            </a:r>
            <a:endParaRPr>
              <a:highlight>
                <a:srgbClr val="00FF00"/>
              </a:highlight>
            </a:endParaRPr>
          </a:p>
        </p:txBody>
      </p:sp>
      <p:sp>
        <p:nvSpPr>
          <p:cNvPr id="742" name="Google Shape;742;p107"/>
          <p:cNvSpPr txBox="1"/>
          <p:nvPr/>
        </p:nvSpPr>
        <p:spPr>
          <a:xfrm>
            <a:off x="469475" y="852833"/>
            <a:ext cx="7310700" cy="14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3" name="Google Shape;743;p107"/>
          <p:cNvSpPr txBox="1"/>
          <p:nvPr/>
        </p:nvSpPr>
        <p:spPr>
          <a:xfrm>
            <a:off x="6185525" y="412267"/>
            <a:ext cx="2309400" cy="7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2"/>
                </a:solidFill>
                <a:latin typeface="Handlee"/>
                <a:ea typeface="Handlee"/>
                <a:cs typeface="Handlee"/>
                <a:sym typeface="Handlee"/>
              </a:rPr>
              <a:t>Small world</a:t>
            </a:r>
            <a:endParaRPr/>
          </a:p>
        </p:txBody>
      </p:sp>
      <p:pic>
        <p:nvPicPr>
          <p:cNvPr id="744" name="Google Shape;744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16321"/>
            <a:ext cx="4534875" cy="4306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9125" y="1311167"/>
            <a:ext cx="4534874" cy="37597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108"/>
          <p:cNvSpPr txBox="1"/>
          <p:nvPr>
            <p:ph type="title"/>
          </p:nvPr>
        </p:nvSpPr>
        <p:spPr>
          <a:xfrm>
            <a:off x="357675" y="138633"/>
            <a:ext cx="8302500" cy="423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highlight>
                  <a:srgbClr val="00FF00"/>
                </a:highlight>
              </a:rPr>
              <a:t>LIVING THINGS: Linking to Discovery</a:t>
            </a:r>
            <a:endParaRPr>
              <a:highlight>
                <a:srgbClr val="00FF00"/>
              </a:highlight>
            </a:endParaRPr>
          </a:p>
        </p:txBody>
      </p:sp>
      <p:sp>
        <p:nvSpPr>
          <p:cNvPr id="751" name="Google Shape;751;p108"/>
          <p:cNvSpPr txBox="1"/>
          <p:nvPr/>
        </p:nvSpPr>
        <p:spPr>
          <a:xfrm>
            <a:off x="469475" y="852833"/>
            <a:ext cx="7310700" cy="14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2" name="Google Shape;752;p108"/>
          <p:cNvSpPr txBox="1"/>
          <p:nvPr/>
        </p:nvSpPr>
        <p:spPr>
          <a:xfrm>
            <a:off x="447225" y="2957000"/>
            <a:ext cx="2309400" cy="7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2"/>
                </a:solidFill>
                <a:latin typeface="Handlee"/>
                <a:ea typeface="Handlee"/>
                <a:cs typeface="Handlee"/>
                <a:sym typeface="Handlee"/>
              </a:rPr>
              <a:t>Play dough area</a:t>
            </a:r>
            <a:endParaRPr/>
          </a:p>
        </p:txBody>
      </p:sp>
      <p:pic>
        <p:nvPicPr>
          <p:cNvPr id="753" name="Google Shape;753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6625" y="852833"/>
            <a:ext cx="4231726" cy="450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09"/>
          <p:cNvSpPr txBox="1"/>
          <p:nvPr>
            <p:ph type="title"/>
          </p:nvPr>
        </p:nvSpPr>
        <p:spPr>
          <a:xfrm>
            <a:off x="357675" y="138633"/>
            <a:ext cx="8302500" cy="423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highlight>
                  <a:srgbClr val="00FF00"/>
                </a:highlight>
              </a:rPr>
              <a:t>LIVING THINGS: Linking to Discovery</a:t>
            </a:r>
            <a:endParaRPr>
              <a:highlight>
                <a:srgbClr val="00FF00"/>
              </a:highlight>
            </a:endParaRPr>
          </a:p>
        </p:txBody>
      </p:sp>
      <p:sp>
        <p:nvSpPr>
          <p:cNvPr id="759" name="Google Shape;759;p109"/>
          <p:cNvSpPr txBox="1"/>
          <p:nvPr/>
        </p:nvSpPr>
        <p:spPr>
          <a:xfrm>
            <a:off x="469475" y="852833"/>
            <a:ext cx="7310700" cy="14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0" name="Google Shape;760;p109"/>
          <p:cNvSpPr txBox="1"/>
          <p:nvPr/>
        </p:nvSpPr>
        <p:spPr>
          <a:xfrm>
            <a:off x="447225" y="2957000"/>
            <a:ext cx="2463300" cy="7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2"/>
                </a:solidFill>
                <a:latin typeface="Handlee"/>
                <a:ea typeface="Handlee"/>
                <a:cs typeface="Handlee"/>
                <a:sym typeface="Handlee"/>
              </a:rPr>
              <a:t>Sensory small world</a:t>
            </a:r>
            <a:endParaRPr/>
          </a:p>
        </p:txBody>
      </p:sp>
      <p:pic>
        <p:nvPicPr>
          <p:cNvPr id="761" name="Google Shape;761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4052" y="1056667"/>
            <a:ext cx="3712000" cy="435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10"/>
          <p:cNvSpPr txBox="1"/>
          <p:nvPr>
            <p:ph type="title"/>
          </p:nvPr>
        </p:nvSpPr>
        <p:spPr>
          <a:xfrm>
            <a:off x="357675" y="138633"/>
            <a:ext cx="8302500" cy="423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highlight>
                  <a:srgbClr val="00FF00"/>
                </a:highlight>
              </a:rPr>
              <a:t>LIVING THINGS: Linking to Discovery</a:t>
            </a:r>
            <a:endParaRPr>
              <a:highlight>
                <a:srgbClr val="00FF00"/>
              </a:highlight>
            </a:endParaRPr>
          </a:p>
        </p:txBody>
      </p:sp>
      <p:sp>
        <p:nvSpPr>
          <p:cNvPr id="767" name="Google Shape;767;p110"/>
          <p:cNvSpPr txBox="1"/>
          <p:nvPr/>
        </p:nvSpPr>
        <p:spPr>
          <a:xfrm>
            <a:off x="469475" y="852833"/>
            <a:ext cx="7310700" cy="14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8" name="Google Shape;768;p110"/>
          <p:cNvSpPr txBox="1"/>
          <p:nvPr/>
        </p:nvSpPr>
        <p:spPr>
          <a:xfrm>
            <a:off x="762125" y="2944300"/>
            <a:ext cx="2463300" cy="7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2"/>
                </a:solidFill>
                <a:latin typeface="Handlee"/>
                <a:ea typeface="Handlee"/>
                <a:cs typeface="Handlee"/>
                <a:sym typeface="Handlee"/>
              </a:rPr>
              <a:t>Farm small world</a:t>
            </a:r>
            <a:endParaRPr/>
          </a:p>
        </p:txBody>
      </p:sp>
      <p:pic>
        <p:nvPicPr>
          <p:cNvPr id="769" name="Google Shape;769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0500" y="1086300"/>
            <a:ext cx="5267901" cy="432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111"/>
          <p:cNvSpPr txBox="1"/>
          <p:nvPr>
            <p:ph type="title"/>
          </p:nvPr>
        </p:nvSpPr>
        <p:spPr>
          <a:xfrm>
            <a:off x="348125" y="418567"/>
            <a:ext cx="8302500" cy="423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highlight>
                  <a:srgbClr val="FFFF00"/>
                </a:highlight>
              </a:rPr>
              <a:t>Things to remember:</a:t>
            </a:r>
            <a:endParaRPr>
              <a:highlight>
                <a:srgbClr val="FFFF00"/>
              </a:highlight>
            </a:endParaRPr>
          </a:p>
        </p:txBody>
      </p:sp>
      <p:sp>
        <p:nvSpPr>
          <p:cNvPr id="775" name="Google Shape;775;p111"/>
          <p:cNvSpPr txBox="1"/>
          <p:nvPr/>
        </p:nvSpPr>
        <p:spPr>
          <a:xfrm>
            <a:off x="469475" y="852833"/>
            <a:ext cx="7310700" cy="14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6" name="Google Shape;776;p111"/>
          <p:cNvSpPr txBox="1"/>
          <p:nvPr/>
        </p:nvSpPr>
        <p:spPr>
          <a:xfrm>
            <a:off x="469475" y="1649233"/>
            <a:ext cx="7641900" cy="50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Handlee"/>
                <a:ea typeface="Handlee"/>
                <a:cs typeface="Handlee"/>
                <a:sym typeface="Handlee"/>
              </a:rPr>
              <a:t>- Think about links from Inquiry to Discovery</a:t>
            </a:r>
            <a:endParaRPr sz="24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Handlee"/>
                <a:ea typeface="Handlee"/>
                <a:cs typeface="Handlee"/>
                <a:sym typeface="Handlee"/>
              </a:rPr>
              <a:t>- Capitalise on your ‘real life’ experiences or excursions</a:t>
            </a:r>
            <a:endParaRPr sz="24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Handlee"/>
                <a:ea typeface="Handlee"/>
                <a:cs typeface="Handlee"/>
                <a:sym typeface="Handlee"/>
              </a:rPr>
              <a:t>- Link in vocabulary wherever possible</a:t>
            </a:r>
            <a:endParaRPr sz="24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Handlee"/>
                <a:ea typeface="Handlee"/>
                <a:cs typeface="Handlee"/>
                <a:sym typeface="Handlee"/>
              </a:rPr>
              <a:t>The lines between Inquiry and Discovery </a:t>
            </a:r>
            <a:endParaRPr b="1" sz="24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Handlee"/>
                <a:ea typeface="Handlee"/>
                <a:cs typeface="Handlee"/>
                <a:sym typeface="Handlee"/>
              </a:rPr>
              <a:t>often start to blur…</a:t>
            </a:r>
            <a:endParaRPr b="1" sz="24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Handlee"/>
                <a:ea typeface="Handlee"/>
                <a:cs typeface="Handlee"/>
                <a:sym typeface="Handlee"/>
              </a:rPr>
              <a:t>which is when really powerful learning happens!</a:t>
            </a:r>
            <a:endParaRPr b="1" sz="24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Handlee"/>
              <a:ea typeface="Handlee"/>
              <a:cs typeface="Handlee"/>
              <a:sym typeface="Handlee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12"/>
          <p:cNvSpPr txBox="1"/>
          <p:nvPr>
            <p:ph type="title"/>
          </p:nvPr>
        </p:nvSpPr>
        <p:spPr>
          <a:xfrm>
            <a:off x="311700" y="186200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‘Favourite’ areas</a:t>
            </a:r>
            <a:endParaRPr/>
          </a:p>
        </p:txBody>
      </p:sp>
      <p:pic>
        <p:nvPicPr>
          <p:cNvPr id="782" name="Google Shape;782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5662" y="1102500"/>
            <a:ext cx="6312674" cy="4316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113"/>
          <p:cNvSpPr txBox="1"/>
          <p:nvPr>
            <p:ph type="title"/>
          </p:nvPr>
        </p:nvSpPr>
        <p:spPr>
          <a:xfrm>
            <a:off x="311700" y="186200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‘Favourite’ areas</a:t>
            </a:r>
            <a:endParaRPr/>
          </a:p>
        </p:txBody>
      </p:sp>
      <p:pic>
        <p:nvPicPr>
          <p:cNvPr id="788" name="Google Shape;788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225" y="1127567"/>
            <a:ext cx="5342700" cy="41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1100" y="2418099"/>
            <a:ext cx="3602901" cy="195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14"/>
          <p:cNvSpPr txBox="1"/>
          <p:nvPr>
            <p:ph type="title"/>
          </p:nvPr>
        </p:nvSpPr>
        <p:spPr>
          <a:xfrm>
            <a:off x="311700" y="186200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‘Favourite’ areas</a:t>
            </a:r>
            <a:endParaRPr/>
          </a:p>
        </p:txBody>
      </p:sp>
      <p:pic>
        <p:nvPicPr>
          <p:cNvPr id="795" name="Google Shape;795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1288" y="0"/>
            <a:ext cx="494178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61"/>
          <p:cNvSpPr txBox="1"/>
          <p:nvPr>
            <p:ph type="title"/>
          </p:nvPr>
        </p:nvSpPr>
        <p:spPr>
          <a:xfrm>
            <a:off x="311700" y="395400"/>
            <a:ext cx="2808000" cy="135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00"/>
                </a:solidFill>
              </a:rPr>
              <a:t>Why do we do what we do???</a:t>
            </a:r>
            <a:endParaRPr sz="3600">
              <a:solidFill>
                <a:srgbClr val="FFFF00"/>
              </a:solidFill>
            </a:endParaRPr>
          </a:p>
        </p:txBody>
      </p:sp>
      <p:sp>
        <p:nvSpPr>
          <p:cNvPr id="346" name="Google Shape;346;p61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Special Elite"/>
                <a:ea typeface="Special Elite"/>
                <a:cs typeface="Special Elite"/>
                <a:sym typeface="Special Elite"/>
              </a:rPr>
              <a:t>What does your school value about students and learning?</a:t>
            </a:r>
            <a:endParaRPr sz="1800">
              <a:solidFill>
                <a:srgbClr val="FFFFFF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Special Elite"/>
                <a:ea typeface="Special Elite"/>
                <a:cs typeface="Special Elite"/>
                <a:sym typeface="Special Elite"/>
              </a:rPr>
              <a:t>Whole and encompassing way of thinking about children and about learning that influences our words and our actions</a:t>
            </a:r>
            <a:endParaRPr sz="1800">
              <a:solidFill>
                <a:srgbClr val="FFFFFF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pic>
        <p:nvPicPr>
          <p:cNvPr descr="Unknown-1.jpeg" id="347" name="Google Shape;347;p61"/>
          <p:cNvPicPr preferRelativeResize="0"/>
          <p:nvPr/>
        </p:nvPicPr>
        <p:blipFill rotWithShape="1">
          <a:blip r:embed="rId3">
            <a:alphaModFix/>
          </a:blip>
          <a:srcRect b="-13775" l="0" r="0" t="-13775"/>
          <a:stretch/>
        </p:blipFill>
        <p:spPr>
          <a:xfrm>
            <a:off x="3580075" y="642725"/>
            <a:ext cx="4682100" cy="527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15"/>
          <p:cNvSpPr txBox="1"/>
          <p:nvPr>
            <p:ph type="title"/>
          </p:nvPr>
        </p:nvSpPr>
        <p:spPr>
          <a:xfrm>
            <a:off x="311700" y="186200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‘Favourite’ areas</a:t>
            </a:r>
            <a:endParaRPr/>
          </a:p>
        </p:txBody>
      </p:sp>
      <p:pic>
        <p:nvPicPr>
          <p:cNvPr id="801" name="Google Shape;801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2559" y="1029647"/>
            <a:ext cx="6150998" cy="437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116"/>
          <p:cNvSpPr txBox="1"/>
          <p:nvPr>
            <p:ph type="title"/>
          </p:nvPr>
        </p:nvSpPr>
        <p:spPr>
          <a:xfrm>
            <a:off x="311700" y="186200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‘Favourite’ areas</a:t>
            </a:r>
            <a:endParaRPr/>
          </a:p>
        </p:txBody>
      </p:sp>
      <p:pic>
        <p:nvPicPr>
          <p:cNvPr id="807" name="Google Shape;807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4151" y="1029267"/>
            <a:ext cx="5777875" cy="4371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117"/>
          <p:cNvSpPr txBox="1"/>
          <p:nvPr>
            <p:ph type="title"/>
          </p:nvPr>
        </p:nvSpPr>
        <p:spPr>
          <a:xfrm>
            <a:off x="357675" y="138633"/>
            <a:ext cx="8302500" cy="423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/>
              <a:t>‘Favourite’ areas</a:t>
            </a:r>
            <a:endParaRPr>
              <a:highlight>
                <a:srgbClr val="00FF00"/>
              </a:highlight>
            </a:endParaRPr>
          </a:p>
        </p:txBody>
      </p:sp>
      <p:sp>
        <p:nvSpPr>
          <p:cNvPr id="813" name="Google Shape;813;p117"/>
          <p:cNvSpPr txBox="1"/>
          <p:nvPr/>
        </p:nvSpPr>
        <p:spPr>
          <a:xfrm>
            <a:off x="469475" y="852833"/>
            <a:ext cx="7310700" cy="14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4" name="Google Shape;814;p117"/>
          <p:cNvSpPr txBox="1"/>
          <p:nvPr/>
        </p:nvSpPr>
        <p:spPr>
          <a:xfrm>
            <a:off x="762125" y="2944300"/>
            <a:ext cx="2463300" cy="7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2"/>
                </a:solidFill>
                <a:latin typeface="Handlee"/>
                <a:ea typeface="Handlee"/>
                <a:cs typeface="Handlee"/>
                <a:sym typeface="Handlee"/>
              </a:rPr>
              <a:t>Florist</a:t>
            </a:r>
            <a:endParaRPr/>
          </a:p>
        </p:txBody>
      </p:sp>
      <p:pic>
        <p:nvPicPr>
          <p:cNvPr id="815" name="Google Shape;815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4351" y="916733"/>
            <a:ext cx="6119550" cy="4455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118"/>
          <p:cNvSpPr txBox="1"/>
          <p:nvPr>
            <p:ph type="title"/>
          </p:nvPr>
        </p:nvSpPr>
        <p:spPr>
          <a:xfrm>
            <a:off x="357675" y="138633"/>
            <a:ext cx="8302500" cy="423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/>
              <a:t>‘Favourite’ areas</a:t>
            </a:r>
            <a:endParaRPr>
              <a:highlight>
                <a:srgbClr val="00FF00"/>
              </a:highlight>
            </a:endParaRPr>
          </a:p>
        </p:txBody>
      </p:sp>
      <p:sp>
        <p:nvSpPr>
          <p:cNvPr id="821" name="Google Shape;821;p118"/>
          <p:cNvSpPr txBox="1"/>
          <p:nvPr/>
        </p:nvSpPr>
        <p:spPr>
          <a:xfrm>
            <a:off x="469475" y="852833"/>
            <a:ext cx="7310700" cy="14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22" name="Google Shape;822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51" y="1222066"/>
            <a:ext cx="5615276" cy="417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8400" y="738600"/>
            <a:ext cx="3177950" cy="444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119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If you have any questions:</a:t>
            </a:r>
            <a:endParaRPr/>
          </a:p>
        </p:txBody>
      </p:sp>
      <p:sp>
        <p:nvSpPr>
          <p:cNvPr id="829" name="Google Shape;829;p119"/>
          <p:cNvSpPr txBox="1"/>
          <p:nvPr>
            <p:ph idx="1" type="body"/>
          </p:nvPr>
        </p:nvSpPr>
        <p:spPr>
          <a:xfrm>
            <a:off x="190575" y="1645433"/>
            <a:ext cx="8782200" cy="44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latin typeface="Handlee"/>
                <a:ea typeface="Handlee"/>
                <a:cs typeface="Handlee"/>
                <a:sym typeface="Handlee"/>
              </a:rPr>
              <a:t>claire.mathieson@smnth</a:t>
            </a:r>
            <a:endParaRPr sz="60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6000">
                <a:latin typeface="Handlee"/>
                <a:ea typeface="Handlee"/>
                <a:cs typeface="Handlee"/>
                <a:sym typeface="Handlee"/>
              </a:rPr>
              <a:t>melbourne.catholic.edu.au</a:t>
            </a:r>
            <a:endParaRPr sz="6000">
              <a:latin typeface="Handlee"/>
              <a:ea typeface="Handlee"/>
              <a:cs typeface="Handlee"/>
              <a:sym typeface="Handlee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5394"/>
        </a:solidFill>
      </p:bgPr>
    </p:bg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20"/>
          <p:cNvSpPr txBox="1"/>
          <p:nvPr>
            <p:ph type="title"/>
          </p:nvPr>
        </p:nvSpPr>
        <p:spPr>
          <a:xfrm>
            <a:off x="490250" y="701800"/>
            <a:ext cx="68451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6B26B"/>
                </a:solidFill>
              </a:rPr>
              <a:t>what’s going around in your head?</a:t>
            </a:r>
            <a:endParaRPr sz="4800">
              <a:solidFill>
                <a:srgbClr val="F6B26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0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3000">
                <a:latin typeface="Architects Daughter"/>
                <a:ea typeface="Architects Daughter"/>
                <a:cs typeface="Architects Daughter"/>
                <a:sym typeface="Architects Daughter"/>
              </a:rPr>
              <a:t>Home group discussion time.</a:t>
            </a:r>
            <a:endParaRPr b="0" sz="30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0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3000">
                <a:latin typeface="Architects Daughter"/>
                <a:ea typeface="Architects Daughter"/>
                <a:cs typeface="Architects Daughter"/>
                <a:sym typeface="Architects Daughter"/>
              </a:rPr>
              <a:t>How are you integrating across the ‘frame?’</a:t>
            </a:r>
            <a:endParaRPr b="0" sz="30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0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3000">
                <a:latin typeface="Architects Daughter"/>
                <a:ea typeface="Architects Daughter"/>
                <a:cs typeface="Architects Daughter"/>
                <a:sym typeface="Architects Daughter"/>
              </a:rPr>
              <a:t>How are you letting students’ interests drive the learning?</a:t>
            </a:r>
            <a:endParaRPr b="0" sz="30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0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3000">
                <a:latin typeface="Architects Daughter"/>
                <a:ea typeface="Architects Daughter"/>
                <a:cs typeface="Architects Daughter"/>
                <a:sym typeface="Architects Daughter"/>
              </a:rPr>
              <a:t>What ideas do you have now?</a:t>
            </a:r>
            <a:endParaRPr b="0" sz="30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836" name="Google Shape;836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4350" y="3681250"/>
            <a:ext cx="2776350" cy="257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121"/>
          <p:cNvSpPr txBox="1"/>
          <p:nvPr>
            <p:ph type="title"/>
          </p:nvPr>
        </p:nvSpPr>
        <p:spPr>
          <a:xfrm>
            <a:off x="490250" y="381750"/>
            <a:ext cx="8085600" cy="613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3000">
                <a:solidFill>
                  <a:srgbClr val="FFFF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11am</a:t>
            </a:r>
            <a:r>
              <a:rPr b="0" lang="en-US"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Morning Tea in the hall</a:t>
            </a:r>
            <a:endParaRPr b="0" sz="3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3000">
                <a:solidFill>
                  <a:srgbClr val="FFFF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11.30am</a:t>
            </a:r>
            <a:r>
              <a:rPr b="0" lang="en-US"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</a:t>
            </a:r>
            <a:r>
              <a:rPr b="0" lang="en-US"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St Michael’s teachers to talk about the thinking behind the construction of an area in rooms</a:t>
            </a:r>
            <a:endParaRPr b="0" sz="3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3000">
                <a:solidFill>
                  <a:srgbClr val="FFFF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11.50am</a:t>
            </a:r>
            <a:r>
              <a:rPr b="0" lang="en-US"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Back to home base- setting the context</a:t>
            </a:r>
            <a:endParaRPr b="0" sz="3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3000">
                <a:solidFill>
                  <a:srgbClr val="FFFF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12.15pm</a:t>
            </a:r>
            <a:r>
              <a:rPr b="0" lang="en-US"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Discovery Walk</a:t>
            </a:r>
            <a:endParaRPr b="0" sz="3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3000">
                <a:solidFill>
                  <a:srgbClr val="FFFF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12.45pm</a:t>
            </a:r>
            <a:r>
              <a:rPr b="0" lang="en-US"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Home group debrief and discussions bake at base!</a:t>
            </a:r>
            <a:endParaRPr b="0" sz="3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3000">
                <a:solidFill>
                  <a:srgbClr val="FFFF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1.15pm</a:t>
            </a:r>
            <a:r>
              <a:rPr b="0" lang="en-US"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Lunch in hall until </a:t>
            </a:r>
            <a:r>
              <a:rPr b="0" lang="en-US" sz="3000">
                <a:solidFill>
                  <a:srgbClr val="FFFF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1.55pm</a:t>
            </a:r>
            <a:endParaRPr b="0" sz="3000">
              <a:solidFill>
                <a:srgbClr val="FFFF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122"/>
          <p:cNvSpPr txBox="1"/>
          <p:nvPr>
            <p:ph type="title"/>
          </p:nvPr>
        </p:nvSpPr>
        <p:spPr>
          <a:xfrm>
            <a:off x="2802750" y="1070000"/>
            <a:ext cx="3538500" cy="47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setting the context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Rita Totino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 Michael’s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123"/>
          <p:cNvSpPr txBox="1"/>
          <p:nvPr>
            <p:ph type="title"/>
          </p:nvPr>
        </p:nvSpPr>
        <p:spPr>
          <a:xfrm>
            <a:off x="311700" y="390467"/>
            <a:ext cx="8520600" cy="10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Tuning in: The Discovery Walk</a:t>
            </a:r>
            <a:endParaRPr/>
          </a:p>
        </p:txBody>
      </p:sp>
      <p:sp>
        <p:nvSpPr>
          <p:cNvPr id="855" name="Google Shape;855;p123"/>
          <p:cNvSpPr txBox="1"/>
          <p:nvPr>
            <p:ph idx="1" type="body"/>
          </p:nvPr>
        </p:nvSpPr>
        <p:spPr>
          <a:xfrm>
            <a:off x="311700" y="1638233"/>
            <a:ext cx="8520600" cy="445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Prep, Year 1 and Year 2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No introductions or share times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</a:rPr>
              <a:t>What are we looking for?</a:t>
            </a:r>
            <a:endParaRPr sz="1800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FF"/>
                </a:solidFill>
              </a:rPr>
              <a:t>How is the environment set up? </a:t>
            </a:r>
            <a:endParaRPr sz="1800">
              <a:solidFill>
                <a:srgbClr val="0000FF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FF"/>
                </a:solidFill>
              </a:rPr>
              <a:t>What links across the curriculum are being made?</a:t>
            </a:r>
            <a:endParaRPr sz="1800">
              <a:solidFill>
                <a:srgbClr val="0000FF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FF"/>
                </a:solidFill>
              </a:rPr>
              <a:t>What learning are the students engaged in?</a:t>
            </a:r>
            <a:endParaRPr sz="1800">
              <a:solidFill>
                <a:srgbClr val="0000FF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FF"/>
                </a:solidFill>
              </a:rPr>
              <a:t>How are teachers supporting this?</a:t>
            </a:r>
            <a:endParaRPr sz="1800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</a:rPr>
              <a:t>How are the principles and elements of the Discovery-based inquiry approach</a:t>
            </a:r>
            <a:r>
              <a:rPr lang="en-US">
                <a:solidFill>
                  <a:srgbClr val="000000"/>
                </a:solidFill>
              </a:rPr>
              <a:t> evident in Discovery at St Michael’s?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R</a:t>
            </a:r>
            <a:r>
              <a:rPr lang="en-US" sz="1800">
                <a:solidFill>
                  <a:srgbClr val="000000"/>
                </a:solidFill>
              </a:rPr>
              <a:t>ole of the the leader in commentating what they see during Discovery for their colleagues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5394"/>
        </a:solidFill>
      </p:bgPr>
    </p:bg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124"/>
          <p:cNvSpPr txBox="1"/>
          <p:nvPr>
            <p:ph type="title"/>
          </p:nvPr>
        </p:nvSpPr>
        <p:spPr>
          <a:xfrm>
            <a:off x="490250" y="701800"/>
            <a:ext cx="6845100" cy="581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6B26B"/>
                </a:solidFill>
              </a:rPr>
              <a:t>what’s going around in your head?</a:t>
            </a:r>
            <a:endParaRPr sz="4800">
              <a:solidFill>
                <a:srgbClr val="F6B26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0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3000">
                <a:latin typeface="Architects Daughter"/>
                <a:ea typeface="Architects Daughter"/>
                <a:cs typeface="Architects Daughter"/>
                <a:sym typeface="Architects Daughter"/>
              </a:rPr>
              <a:t>Home group discussion time.</a:t>
            </a:r>
            <a:endParaRPr b="0" sz="30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rchitects Daughter"/>
              <a:buChar char="●"/>
            </a:pPr>
            <a:r>
              <a:rPr b="0" lang="en-US" sz="2400">
                <a:latin typeface="Architects Daughter"/>
                <a:ea typeface="Architects Daughter"/>
                <a:cs typeface="Architects Daughter"/>
                <a:sym typeface="Architects Daughter"/>
              </a:rPr>
              <a:t>How are the principles and elements of the Discovery-based inquiry approach evident in Discovery at St Michael’s?</a:t>
            </a:r>
            <a:endParaRPr b="0"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rchitects Daughter"/>
              <a:buChar char="●"/>
            </a:pPr>
            <a:r>
              <a:rPr b="0" lang="en-US" sz="2400">
                <a:latin typeface="Architects Daughter"/>
                <a:ea typeface="Architects Daughter"/>
                <a:cs typeface="Architects Daughter"/>
                <a:sym typeface="Architects Daughter"/>
              </a:rPr>
              <a:t>How is the environment set up? </a:t>
            </a:r>
            <a:endParaRPr b="0"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rchitects Daughter"/>
              <a:buChar char="●"/>
            </a:pPr>
            <a:r>
              <a:rPr b="0" lang="en-US" sz="2400">
                <a:latin typeface="Architects Daughter"/>
                <a:ea typeface="Architects Daughter"/>
                <a:cs typeface="Architects Daughter"/>
                <a:sym typeface="Architects Daughter"/>
              </a:rPr>
              <a:t>What links across the curriculum are being made?</a:t>
            </a:r>
            <a:endParaRPr b="0"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rchitects Daughter"/>
              <a:buChar char="●"/>
            </a:pPr>
            <a:r>
              <a:rPr b="0" lang="en-US" sz="2400">
                <a:latin typeface="Architects Daughter"/>
                <a:ea typeface="Architects Daughter"/>
                <a:cs typeface="Architects Daughter"/>
                <a:sym typeface="Architects Daughter"/>
              </a:rPr>
              <a:t>What learning are the students engaged in?</a:t>
            </a:r>
            <a:endParaRPr b="0"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rchitects Daughter"/>
              <a:buChar char="●"/>
            </a:pPr>
            <a:r>
              <a:rPr b="0" lang="en-US" sz="2400">
                <a:latin typeface="Architects Daughter"/>
                <a:ea typeface="Architects Daughter"/>
                <a:cs typeface="Architects Daughter"/>
                <a:sym typeface="Architects Daughter"/>
              </a:rPr>
              <a:t>How are teachers supporting this?</a:t>
            </a:r>
            <a:endParaRPr b="0"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0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3000">
                <a:solidFill>
                  <a:srgbClr val="E69138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What ideas do you have now?</a:t>
            </a:r>
            <a:endParaRPr b="0" sz="3000">
              <a:solidFill>
                <a:srgbClr val="E69138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862" name="Google Shape;862;p124"/>
          <p:cNvSpPr/>
          <p:nvPr/>
        </p:nvSpPr>
        <p:spPr>
          <a:xfrm rot="-939633">
            <a:off x="7074764" y="1118004"/>
            <a:ext cx="1881547" cy="1649708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Gloria Hallelujah"/>
                <a:ea typeface="Gloria Hallelujah"/>
                <a:cs typeface="Gloria Hallelujah"/>
                <a:sym typeface="Gloria Hallelujah"/>
              </a:rPr>
              <a:t>Affirmations</a:t>
            </a:r>
            <a:endParaRPr sz="1800"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863" name="Google Shape;863;p124"/>
          <p:cNvSpPr/>
          <p:nvPr/>
        </p:nvSpPr>
        <p:spPr>
          <a:xfrm rot="1090844">
            <a:off x="7035170" y="4956003"/>
            <a:ext cx="1881637" cy="164968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Gloria Hallelujah"/>
                <a:ea typeface="Gloria Hallelujah"/>
                <a:cs typeface="Gloria Hallelujah"/>
                <a:sym typeface="Gloria Hallelujah"/>
              </a:rPr>
              <a:t>Wonderings</a:t>
            </a:r>
            <a:endParaRPr sz="1800"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62"/>
          <p:cNvSpPr txBox="1"/>
          <p:nvPr>
            <p:ph idx="1" type="body"/>
          </p:nvPr>
        </p:nvSpPr>
        <p:spPr>
          <a:xfrm>
            <a:off x="584375" y="5804375"/>
            <a:ext cx="37104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D5A6BD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Image of the child</a:t>
            </a:r>
            <a:endParaRPr/>
          </a:p>
        </p:txBody>
      </p:sp>
      <p:pic>
        <p:nvPicPr>
          <p:cNvPr id="354" name="Google Shape;354;p62"/>
          <p:cNvPicPr preferRelativeResize="0"/>
          <p:nvPr/>
        </p:nvPicPr>
        <p:blipFill rotWithShape="1">
          <a:blip r:embed="rId3">
            <a:alphaModFix/>
          </a:blip>
          <a:srcRect b="0" l="0" r="16338" t="13822"/>
          <a:stretch/>
        </p:blipFill>
        <p:spPr>
          <a:xfrm>
            <a:off x="785275" y="381775"/>
            <a:ext cx="3454954" cy="5337755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62"/>
          <p:cNvSpPr txBox="1"/>
          <p:nvPr/>
        </p:nvSpPr>
        <p:spPr>
          <a:xfrm>
            <a:off x="4908325" y="518100"/>
            <a:ext cx="3804000" cy="59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EAD1DC"/>
                </a:solidFill>
                <a:latin typeface="Average"/>
                <a:ea typeface="Average"/>
                <a:cs typeface="Average"/>
                <a:sym typeface="Average"/>
              </a:rPr>
              <a:t>Innocent or fragile</a:t>
            </a:r>
            <a:endParaRPr b="1" sz="2400">
              <a:solidFill>
                <a:srgbClr val="EAD1DC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AD1DC"/>
              </a:buClr>
              <a:buSzPts val="1800"/>
              <a:buFont typeface="Average"/>
              <a:buChar char="●"/>
            </a:pPr>
            <a:r>
              <a:rPr lang="en-US" sz="1800">
                <a:solidFill>
                  <a:srgbClr val="EAD1DC"/>
                </a:solidFill>
                <a:latin typeface="Average"/>
                <a:ea typeface="Average"/>
                <a:cs typeface="Average"/>
                <a:sym typeface="Average"/>
              </a:rPr>
              <a:t>We must protect them</a:t>
            </a:r>
            <a:endParaRPr sz="1800">
              <a:solidFill>
                <a:srgbClr val="EAD1DC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EAD1DC"/>
                </a:solidFill>
                <a:latin typeface="Average"/>
                <a:ea typeface="Average"/>
                <a:cs typeface="Average"/>
                <a:sym typeface="Average"/>
              </a:rPr>
              <a:t>Threatening</a:t>
            </a:r>
            <a:endParaRPr sz="1800">
              <a:solidFill>
                <a:srgbClr val="EAD1DC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AD1DC"/>
              </a:buClr>
              <a:buSzPts val="1800"/>
              <a:buFont typeface="Average"/>
              <a:buChar char="●"/>
            </a:pPr>
            <a:r>
              <a:rPr lang="en-US" sz="1800">
                <a:solidFill>
                  <a:srgbClr val="EAD1DC"/>
                </a:solidFill>
                <a:latin typeface="Average"/>
                <a:ea typeface="Average"/>
                <a:cs typeface="Average"/>
                <a:sym typeface="Average"/>
              </a:rPr>
              <a:t>We must control them or the situation</a:t>
            </a:r>
            <a:endParaRPr sz="1800">
              <a:solidFill>
                <a:srgbClr val="EAD1DC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EAD1DC"/>
                </a:solidFill>
                <a:latin typeface="Average"/>
                <a:ea typeface="Average"/>
                <a:cs typeface="Average"/>
                <a:sym typeface="Average"/>
              </a:rPr>
              <a:t>Empty</a:t>
            </a:r>
            <a:endParaRPr sz="1800">
              <a:solidFill>
                <a:srgbClr val="EAD1DC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AD1DC"/>
              </a:buClr>
              <a:buSzPts val="1800"/>
              <a:buFont typeface="Average"/>
              <a:buChar char="●"/>
            </a:pPr>
            <a:r>
              <a:rPr lang="en-US" sz="1800">
                <a:solidFill>
                  <a:srgbClr val="EAD1DC"/>
                </a:solidFill>
                <a:latin typeface="Average"/>
                <a:ea typeface="Average"/>
                <a:cs typeface="Average"/>
                <a:sym typeface="Average"/>
              </a:rPr>
              <a:t>We must teach them everything</a:t>
            </a:r>
            <a:endParaRPr sz="1800">
              <a:solidFill>
                <a:srgbClr val="EAD1DC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EAD1DC"/>
                </a:solidFill>
                <a:latin typeface="Average"/>
                <a:ea typeface="Average"/>
                <a:cs typeface="Average"/>
                <a:sym typeface="Average"/>
              </a:rPr>
              <a:t>Competent and capable</a:t>
            </a:r>
            <a:endParaRPr sz="1800">
              <a:solidFill>
                <a:srgbClr val="EAD1DC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AD1DC"/>
              </a:buClr>
              <a:buSzPts val="1800"/>
              <a:buFont typeface="Average"/>
              <a:buChar char="●"/>
            </a:pPr>
            <a:r>
              <a:rPr lang="en-US" sz="1800">
                <a:solidFill>
                  <a:srgbClr val="EAD1DC"/>
                </a:solidFill>
                <a:latin typeface="Average"/>
                <a:ea typeface="Average"/>
                <a:cs typeface="Average"/>
                <a:sym typeface="Average"/>
              </a:rPr>
              <a:t>We must challenge them, trust them with their learning, listen to their perspective</a:t>
            </a:r>
            <a:endParaRPr sz="1800">
              <a:solidFill>
                <a:srgbClr val="EAD1DC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1800">
                <a:solidFill>
                  <a:srgbClr val="EAD1DC"/>
                </a:solidFill>
                <a:latin typeface="Average"/>
                <a:ea typeface="Average"/>
                <a:cs typeface="Average"/>
                <a:sym typeface="Average"/>
              </a:rPr>
              <a:t>Lisa Burman</a:t>
            </a:r>
            <a:endParaRPr>
              <a:solidFill>
                <a:srgbClr val="EAD1DC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125"/>
          <p:cNvSpPr txBox="1"/>
          <p:nvPr>
            <p:ph type="title"/>
          </p:nvPr>
        </p:nvSpPr>
        <p:spPr>
          <a:xfrm>
            <a:off x="1043490" y="1027664"/>
            <a:ext cx="7024800" cy="1143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0" name="Google Shape;870;p125"/>
          <p:cNvSpPr txBox="1"/>
          <p:nvPr>
            <p:ph idx="1" type="body"/>
          </p:nvPr>
        </p:nvSpPr>
        <p:spPr>
          <a:xfrm>
            <a:off x="1043500" y="743649"/>
            <a:ext cx="6777300" cy="508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00FFFF"/>
                </a:solidFill>
              </a:rPr>
              <a:t>What is the teacher doing to strategically scaffold the learning during Discovery?</a:t>
            </a:r>
            <a:endParaRPr sz="4800">
              <a:solidFill>
                <a:srgbClr val="00FFFF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3000">
                <a:solidFill>
                  <a:srgbClr val="FF9900"/>
                </a:solidFill>
                <a:latin typeface="Special Elite"/>
                <a:ea typeface="Special Elite"/>
                <a:cs typeface="Special Elite"/>
                <a:sym typeface="Special Elite"/>
              </a:rPr>
              <a:t>Introductions and share times</a:t>
            </a:r>
            <a:endParaRPr sz="3000">
              <a:solidFill>
                <a:srgbClr val="FF9900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126"/>
          <p:cNvSpPr txBox="1"/>
          <p:nvPr>
            <p:ph type="title"/>
          </p:nvPr>
        </p:nvSpPr>
        <p:spPr>
          <a:xfrm>
            <a:off x="311700" y="777833"/>
            <a:ext cx="3830400" cy="97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Introductions and share time</a:t>
            </a:r>
            <a:endParaRPr/>
          </a:p>
        </p:txBody>
      </p:sp>
      <p:sp>
        <p:nvSpPr>
          <p:cNvPr id="876" name="Google Shape;876;p126"/>
          <p:cNvSpPr txBox="1"/>
          <p:nvPr>
            <p:ph idx="1" type="body"/>
          </p:nvPr>
        </p:nvSpPr>
        <p:spPr>
          <a:xfrm>
            <a:off x="311700" y="1852800"/>
            <a:ext cx="40344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/>
              <a:t>Structure: Introduction - Discovery Time - Share time (10-40-10)</a:t>
            </a:r>
            <a:endParaRPr b="1"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US" sz="1800"/>
              <a:t>Smaller groups much more powerful (class not level)</a:t>
            </a:r>
            <a:endParaRPr b="1"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US" sz="1800"/>
              <a:t>Relaxed, conversational and interactive </a:t>
            </a:r>
            <a:endParaRPr b="1"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77" name="Google Shape;877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4625" y="641916"/>
            <a:ext cx="3135457" cy="4180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127"/>
          <p:cNvSpPr txBox="1"/>
          <p:nvPr>
            <p:ph type="title"/>
          </p:nvPr>
        </p:nvSpPr>
        <p:spPr>
          <a:xfrm>
            <a:off x="311700" y="90000"/>
            <a:ext cx="8520600" cy="10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highlight>
                  <a:srgbClr val="00FFFF"/>
                </a:highlight>
              </a:rPr>
              <a:t>Introductions </a:t>
            </a:r>
            <a:endParaRPr>
              <a:highlight>
                <a:srgbClr val="00FFFF"/>
              </a:highlight>
            </a:endParaRPr>
          </a:p>
        </p:txBody>
      </p:sp>
      <p:sp>
        <p:nvSpPr>
          <p:cNvPr id="883" name="Google Shape;883;p127"/>
          <p:cNvSpPr txBox="1"/>
          <p:nvPr>
            <p:ph idx="1" type="body"/>
          </p:nvPr>
        </p:nvSpPr>
        <p:spPr>
          <a:xfrm>
            <a:off x="311700" y="1158000"/>
            <a:ext cx="4260300" cy="53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666666"/>
                </a:solidFill>
              </a:rPr>
              <a:t>Introductions are strategic, focussed and planned. They are an opportunity to establish high expectations and rigour in the learning.</a:t>
            </a:r>
            <a:endParaRPr b="1" sz="18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666666"/>
                </a:solidFill>
              </a:rPr>
              <a:t>The introduction focusses the students into a particular aspect of their learning, and sets the scene (tuning in) for the Discovery time.</a:t>
            </a:r>
            <a:endParaRPr b="1" sz="18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US" sz="1800"/>
              <a:t>Explicit focus (LI) that is planned (can be ahead of time or in response to something that happened last time)</a:t>
            </a:r>
            <a:endParaRPr b="1"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2286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84" name="Google Shape;884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400" y="1947950"/>
            <a:ext cx="4267203" cy="365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D1DC"/>
        </a:solidFill>
      </p:bgPr>
    </p:bg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128"/>
          <p:cNvSpPr txBox="1"/>
          <p:nvPr>
            <p:ph idx="1" type="body"/>
          </p:nvPr>
        </p:nvSpPr>
        <p:spPr>
          <a:xfrm>
            <a:off x="311700" y="1569900"/>
            <a:ext cx="7884900" cy="502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●"/>
            </a:pPr>
            <a:r>
              <a:rPr b="1" lang="en-US" sz="18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Explicit teaching of a learning intention (oral language, social skills, language of learning, personal management or subject specific)</a:t>
            </a:r>
            <a:endParaRPr b="1" sz="180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●"/>
            </a:pPr>
            <a:r>
              <a:rPr b="1" lang="en-US" sz="18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Modelling of desired behaviours</a:t>
            </a:r>
            <a:endParaRPr b="1" sz="180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●"/>
            </a:pPr>
            <a:r>
              <a:rPr b="1" lang="en-US" sz="18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Modelling of, or exploring ways to engage with particular materials and stations (ie what is possible here)</a:t>
            </a:r>
            <a:endParaRPr b="1" sz="180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●"/>
            </a:pPr>
            <a:r>
              <a:rPr b="1" lang="en-US" sz="18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Introduction to new stations or provocations</a:t>
            </a:r>
            <a:endParaRPr b="1" sz="180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●"/>
            </a:pPr>
            <a:r>
              <a:rPr b="1" lang="en-US" sz="18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Problem solving something that happened during Discovery last time</a:t>
            </a:r>
            <a:endParaRPr b="1" sz="180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●"/>
            </a:pPr>
            <a:r>
              <a:rPr b="1" lang="en-US" sz="18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Explicit teaching of a skill that might help students to increase the quality of their ‘work’ eg a construction technique, an art skill, a researching tip</a:t>
            </a:r>
            <a:endParaRPr b="1" sz="180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●"/>
            </a:pPr>
            <a:r>
              <a:rPr b="1" lang="en-US" sz="18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Sparking of ideas and curiosity… I wonder if…. Could we… I noticed...</a:t>
            </a:r>
            <a:endParaRPr b="1" sz="1800"/>
          </a:p>
        </p:txBody>
      </p:sp>
      <p:sp>
        <p:nvSpPr>
          <p:cNvPr id="891" name="Google Shape;891;p128"/>
          <p:cNvSpPr txBox="1"/>
          <p:nvPr/>
        </p:nvSpPr>
        <p:spPr>
          <a:xfrm>
            <a:off x="462700" y="330500"/>
            <a:ext cx="7287600" cy="11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9900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The focus of the Introduction can</a:t>
            </a:r>
            <a:r>
              <a:rPr b="1" lang="en-US" sz="3200">
                <a:solidFill>
                  <a:srgbClr val="9900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include……</a:t>
            </a:r>
            <a:endParaRPr b="1" sz="3200">
              <a:solidFill>
                <a:srgbClr val="9900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129"/>
          <p:cNvSpPr txBox="1"/>
          <p:nvPr>
            <p:ph type="title"/>
          </p:nvPr>
        </p:nvSpPr>
        <p:spPr>
          <a:xfrm>
            <a:off x="311700" y="390467"/>
            <a:ext cx="8520600" cy="10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highlight>
                  <a:srgbClr val="00FFFF"/>
                </a:highlight>
              </a:rPr>
              <a:t>Share time</a:t>
            </a:r>
            <a:endParaRPr>
              <a:highlight>
                <a:srgbClr val="00FFFF"/>
              </a:highlight>
            </a:endParaRPr>
          </a:p>
        </p:txBody>
      </p:sp>
      <p:sp>
        <p:nvSpPr>
          <p:cNvPr id="897" name="Google Shape;897;p129"/>
          <p:cNvSpPr txBox="1"/>
          <p:nvPr>
            <p:ph idx="1" type="body"/>
          </p:nvPr>
        </p:nvSpPr>
        <p:spPr>
          <a:xfrm>
            <a:off x="311700" y="1605175"/>
            <a:ext cx="4381500" cy="471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Noticing and naming learning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800"/>
              <a:t>Be on the lookout for ‘teachable moments’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800"/>
              <a:t>Ensuring that all children get the opportunity to share regularly (focus children, spontaneous)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800"/>
              <a:t>Role of the teacher (monitor your air time!Depthing the conversation through questioning and commentating)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/>
          </a:p>
        </p:txBody>
      </p:sp>
      <p:pic>
        <p:nvPicPr>
          <p:cNvPr id="898" name="Google Shape;898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5600" y="1610876"/>
            <a:ext cx="4146002" cy="3644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D1DC"/>
        </a:solidFill>
      </p:bgPr>
    </p:bg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130"/>
          <p:cNvSpPr txBox="1"/>
          <p:nvPr/>
        </p:nvSpPr>
        <p:spPr>
          <a:xfrm>
            <a:off x="0" y="1702100"/>
            <a:ext cx="8841000" cy="48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●"/>
            </a:pPr>
            <a:r>
              <a:rPr b="1" lang="en-US" sz="24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Revisit and reinforce the focus of the introduction</a:t>
            </a:r>
            <a:endParaRPr b="1" sz="24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●"/>
            </a:pPr>
            <a:r>
              <a:rPr b="1" lang="en-US" sz="24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Make learning visible </a:t>
            </a:r>
            <a:endParaRPr b="1" sz="24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●"/>
            </a:pPr>
            <a:r>
              <a:rPr b="1" lang="en-US" sz="24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Provide authentic opportunities for children to share (purposeful talk) with a real audience </a:t>
            </a:r>
            <a:endParaRPr b="1" sz="24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●"/>
            </a:pPr>
            <a:r>
              <a:rPr b="1" lang="en-US" sz="24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Showcase some great ideas, strategies or dispositions demonstrated by children during the session</a:t>
            </a:r>
            <a:endParaRPr b="1" sz="24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●"/>
            </a:pPr>
            <a:r>
              <a:rPr b="1" lang="en-US" sz="24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Plant a seed (provocation) for next session</a:t>
            </a:r>
            <a:endParaRPr b="1" sz="24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●"/>
            </a:pPr>
            <a:r>
              <a:rPr b="1" lang="en-US" sz="24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Rehearse orally before writing </a:t>
            </a:r>
            <a:endParaRPr b="1" sz="24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●"/>
            </a:pPr>
            <a:r>
              <a:rPr b="1" lang="en-US" sz="24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Value the process (rather than focus on the product)</a:t>
            </a:r>
            <a:endParaRPr b="1" sz="24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●"/>
            </a:pPr>
            <a:r>
              <a:rPr b="1" lang="en-US" sz="24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Make connections to prior knowledge, real life contexts and learning across curriculum </a:t>
            </a:r>
            <a:endParaRPr b="1" sz="24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05" name="Google Shape;905;p130"/>
          <p:cNvSpPr txBox="1"/>
          <p:nvPr/>
        </p:nvSpPr>
        <p:spPr>
          <a:xfrm>
            <a:off x="594900" y="413125"/>
            <a:ext cx="7981800" cy="12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9900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The focus of Sharetime is to...</a:t>
            </a:r>
            <a:endParaRPr sz="3600">
              <a:solidFill>
                <a:srgbClr val="9900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D1DC"/>
        </a:solidFill>
      </p:bgPr>
    </p:bg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131"/>
          <p:cNvSpPr txBox="1"/>
          <p:nvPr>
            <p:ph type="title"/>
          </p:nvPr>
        </p:nvSpPr>
        <p:spPr>
          <a:xfrm>
            <a:off x="311700" y="390467"/>
            <a:ext cx="8520600" cy="10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latin typeface="Source Code Pro"/>
                <a:ea typeface="Source Code Pro"/>
                <a:cs typeface="Source Code Pro"/>
                <a:sym typeface="Source Code Pro"/>
              </a:rPr>
              <a:t>Open Ended Questions</a:t>
            </a:r>
            <a:endParaRPr sz="48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Source Code Pro"/>
              <a:buChar char="●"/>
            </a:pPr>
            <a:r>
              <a:rPr b="0" lang="en-US" sz="3000">
                <a:latin typeface="Source Code Pro"/>
                <a:ea typeface="Source Code Pro"/>
                <a:cs typeface="Source Code Pro"/>
                <a:sym typeface="Source Code Pro"/>
              </a:rPr>
              <a:t>Tell me about your construction or creation..</a:t>
            </a:r>
            <a:endParaRPr b="0" sz="30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Source Code Pro"/>
              <a:buChar char="●"/>
            </a:pPr>
            <a:r>
              <a:rPr b="0" lang="en-US" sz="3000">
                <a:latin typeface="Source Code Pro"/>
                <a:ea typeface="Source Code Pro"/>
                <a:cs typeface="Source Code Pro"/>
                <a:sym typeface="Source Code Pro"/>
              </a:rPr>
              <a:t>Why do you think…?</a:t>
            </a:r>
            <a:endParaRPr b="0" sz="30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Source Code Pro"/>
              <a:buChar char="●"/>
            </a:pPr>
            <a:r>
              <a:rPr b="0" lang="en-US" sz="3000">
                <a:latin typeface="Source Code Pro"/>
                <a:ea typeface="Source Code Pro"/>
                <a:cs typeface="Source Code Pro"/>
                <a:sym typeface="Source Code Pro"/>
              </a:rPr>
              <a:t>How do you know…?</a:t>
            </a:r>
            <a:endParaRPr b="0" sz="30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Source Code Pro"/>
              <a:buChar char="●"/>
            </a:pPr>
            <a:r>
              <a:rPr b="0" lang="en-US" sz="3000">
                <a:latin typeface="Source Code Pro"/>
                <a:ea typeface="Source Code Pro"/>
                <a:cs typeface="Source Code Pro"/>
                <a:sym typeface="Source Code Pro"/>
              </a:rPr>
              <a:t>Can you do it another way?</a:t>
            </a:r>
            <a:endParaRPr b="0" sz="30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Source Code Pro"/>
              <a:buChar char="●"/>
            </a:pPr>
            <a:r>
              <a:rPr b="0" lang="en-US" sz="3000">
                <a:latin typeface="Source Code Pro"/>
                <a:ea typeface="Source Code Pro"/>
                <a:cs typeface="Source Code Pro"/>
                <a:sym typeface="Source Code Pro"/>
              </a:rPr>
              <a:t>How do you think it could work?</a:t>
            </a:r>
            <a:endParaRPr b="0" sz="30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Source Code Pro"/>
              <a:buChar char="●"/>
            </a:pPr>
            <a:r>
              <a:rPr b="0" lang="en-US" sz="3000">
                <a:latin typeface="Source Code Pro"/>
                <a:ea typeface="Source Code Pro"/>
                <a:cs typeface="Source Code Pro"/>
                <a:sym typeface="Source Code Pro"/>
              </a:rPr>
              <a:t>I wonder why…?</a:t>
            </a:r>
            <a:endParaRPr b="0" sz="30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Source Code Pro"/>
              <a:buChar char="●"/>
            </a:pPr>
            <a:r>
              <a:rPr b="0" lang="en-US" sz="3000">
                <a:latin typeface="Source Code Pro"/>
                <a:ea typeface="Source Code Pro"/>
                <a:cs typeface="Source Code Pro"/>
                <a:sym typeface="Source Code Pro"/>
              </a:rPr>
              <a:t>Why did you….?</a:t>
            </a:r>
            <a:endParaRPr b="0" sz="30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Source Code Pro"/>
              <a:buChar char="●"/>
            </a:pPr>
            <a:r>
              <a:rPr b="0" lang="en-US" sz="3000">
                <a:latin typeface="Source Code Pro"/>
                <a:ea typeface="Source Code Pro"/>
                <a:cs typeface="Source Code Pro"/>
                <a:sym typeface="Source Code Pro"/>
              </a:rPr>
              <a:t>What ideas do you have to solve that problem?</a:t>
            </a:r>
            <a:endParaRPr b="0" sz="30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0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7" name="Google Shape;917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600" y="1182600"/>
            <a:ext cx="3503376" cy="26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132"/>
          <p:cNvSpPr txBox="1"/>
          <p:nvPr/>
        </p:nvSpPr>
        <p:spPr>
          <a:xfrm>
            <a:off x="3850400" y="479225"/>
            <a:ext cx="49743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Source Code Pro"/>
              <a:buChar char="★"/>
            </a:pPr>
            <a:r>
              <a:rPr lang="en-US" sz="2400">
                <a:latin typeface="Source Code Pro"/>
                <a:ea typeface="Source Code Pro"/>
                <a:cs typeface="Source Code Pro"/>
                <a:sym typeface="Source Code Pro"/>
              </a:rPr>
              <a:t>What was the teacher’s purpose and how was this made explicit to the students?</a:t>
            </a:r>
            <a:endParaRPr sz="24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919" name="Google Shape;919;p132"/>
          <p:cNvSpPr txBox="1"/>
          <p:nvPr/>
        </p:nvSpPr>
        <p:spPr>
          <a:xfrm>
            <a:off x="3850400" y="2444478"/>
            <a:ext cx="48417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Source Code Pro"/>
              <a:buChar char="★"/>
            </a:pPr>
            <a:r>
              <a:rPr lang="en-US" sz="2400">
                <a:latin typeface="Source Code Pro"/>
                <a:ea typeface="Source Code Pro"/>
                <a:cs typeface="Source Code Pro"/>
                <a:sym typeface="Source Code Pro"/>
              </a:rPr>
              <a:t>How did the teacher prepare the students to enter into Discovery?</a:t>
            </a:r>
            <a:endParaRPr sz="24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920" name="Google Shape;920;p132"/>
          <p:cNvSpPr txBox="1"/>
          <p:nvPr/>
        </p:nvSpPr>
        <p:spPr>
          <a:xfrm>
            <a:off x="380075" y="4635175"/>
            <a:ext cx="8312100" cy="16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Source Code Pro"/>
              <a:buChar char="★"/>
            </a:pPr>
            <a:r>
              <a:rPr lang="en-US" sz="2400">
                <a:latin typeface="Source Code Pro"/>
                <a:ea typeface="Source Code Pro"/>
                <a:cs typeface="Source Code Pro"/>
                <a:sym typeface="Source Code Pro"/>
              </a:rPr>
              <a:t>How was the environment set up to facilitate conversation during the Introduction?</a:t>
            </a:r>
            <a:endParaRPr sz="24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921" name="Google Shape;921;p132"/>
          <p:cNvSpPr txBox="1"/>
          <p:nvPr/>
        </p:nvSpPr>
        <p:spPr>
          <a:xfrm>
            <a:off x="680000" y="396325"/>
            <a:ext cx="3170400" cy="8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highlight>
                  <a:srgbClr val="00FFFF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Introduction</a:t>
            </a:r>
            <a:endParaRPr b="1" sz="3000">
              <a:highlight>
                <a:srgbClr val="00FFFF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D1DC"/>
        </a:solidFill>
      </p:bgPr>
    </p:bg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133"/>
          <p:cNvSpPr txBox="1"/>
          <p:nvPr/>
        </p:nvSpPr>
        <p:spPr>
          <a:xfrm>
            <a:off x="297450" y="396600"/>
            <a:ext cx="8477400" cy="59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Source Code Pro"/>
                <a:ea typeface="Source Code Pro"/>
                <a:cs typeface="Source Code Pro"/>
                <a:sym typeface="Source Code Pro"/>
              </a:rPr>
              <a:t>Prep Introduction Video</a:t>
            </a:r>
            <a:endParaRPr sz="36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928" name="Google Shape;928;p133" title="Prep Introduction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275" y="132200"/>
            <a:ext cx="8967725" cy="672580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4" name="Google Shape;934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300" y="269350"/>
            <a:ext cx="3503376" cy="26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935" name="Google Shape;935;p134"/>
          <p:cNvSpPr txBox="1"/>
          <p:nvPr/>
        </p:nvSpPr>
        <p:spPr>
          <a:xfrm>
            <a:off x="585875" y="2405100"/>
            <a:ext cx="7150800" cy="43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endParaRPr sz="24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Source Code Pro"/>
              <a:buChar char="★"/>
            </a:pPr>
            <a:r>
              <a:rPr lang="en-US" sz="2400">
                <a:latin typeface="Source Code Pro"/>
                <a:ea typeface="Source Code Pro"/>
                <a:cs typeface="Source Code Pro"/>
                <a:sym typeface="Source Code Pro"/>
              </a:rPr>
              <a:t>How did the teacher make links back to the focus of the Introduction?</a:t>
            </a:r>
            <a:endParaRPr sz="24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Source Code Pro"/>
              <a:buChar char="★"/>
            </a:pPr>
            <a:r>
              <a:rPr lang="en-US" sz="2400">
                <a:latin typeface="Source Code Pro"/>
                <a:ea typeface="Source Code Pro"/>
                <a:cs typeface="Source Code Pro"/>
                <a:sym typeface="Source Code Pro"/>
              </a:rPr>
              <a:t>How was the environment set up to facilitate conversation during Share Time?</a:t>
            </a:r>
            <a:endParaRPr sz="24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Source Code Pro"/>
              <a:buChar char="★"/>
            </a:pPr>
            <a:r>
              <a:rPr lang="en-US" sz="2400">
                <a:latin typeface="Source Code Pro"/>
                <a:ea typeface="Source Code Pro"/>
                <a:cs typeface="Source Code Pro"/>
                <a:sym typeface="Source Code Pro"/>
              </a:rPr>
              <a:t>If you were this teacher what did you see or hear that you might follow up next time?</a:t>
            </a:r>
            <a:endParaRPr sz="24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936" name="Google Shape;936;p134"/>
          <p:cNvSpPr txBox="1"/>
          <p:nvPr/>
        </p:nvSpPr>
        <p:spPr>
          <a:xfrm>
            <a:off x="4118250" y="974900"/>
            <a:ext cx="4669500" cy="17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Source Code Pro"/>
              <a:buChar char="★"/>
            </a:pPr>
            <a:r>
              <a:rPr lang="en-US" sz="2400">
                <a:latin typeface="Source Code Pro"/>
                <a:ea typeface="Source Code Pro"/>
                <a:cs typeface="Source Code Pro"/>
                <a:sym typeface="Source Code Pro"/>
              </a:rPr>
              <a:t>How did the teacher support students to share their thinking during Share Time?  </a:t>
            </a:r>
            <a:endParaRPr sz="24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937" name="Google Shape;937;p134"/>
          <p:cNvSpPr txBox="1"/>
          <p:nvPr/>
        </p:nvSpPr>
        <p:spPr>
          <a:xfrm>
            <a:off x="3566850" y="285650"/>
            <a:ext cx="5083200" cy="6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latin typeface="Source Code Pro"/>
                <a:ea typeface="Source Code Pro"/>
                <a:cs typeface="Source Code Pro"/>
                <a:sym typeface="Source Code Pro"/>
              </a:rPr>
              <a:t>      </a:t>
            </a:r>
            <a:r>
              <a:rPr b="1" lang="en-US" sz="3000">
                <a:highlight>
                  <a:schemeClr val="dk1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Share Time</a:t>
            </a:r>
            <a:endParaRPr b="1" sz="3000">
              <a:highlight>
                <a:schemeClr val="dk1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63"/>
          <p:cNvSpPr txBox="1"/>
          <p:nvPr>
            <p:ph idx="1" type="body"/>
          </p:nvPr>
        </p:nvSpPr>
        <p:spPr>
          <a:xfrm>
            <a:off x="981650" y="4986325"/>
            <a:ext cx="7887300" cy="147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If we believe this then what should be our default response … what would we think,  say, and do? </a:t>
            </a:r>
            <a:endParaRPr sz="2400"/>
          </a:p>
        </p:txBody>
      </p:sp>
      <p:sp>
        <p:nvSpPr>
          <p:cNvPr id="362" name="Google Shape;362;p63"/>
          <p:cNvSpPr txBox="1"/>
          <p:nvPr/>
        </p:nvSpPr>
        <p:spPr>
          <a:xfrm>
            <a:off x="313575" y="845325"/>
            <a:ext cx="3912900" cy="38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9FC5E8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We can view children in different ways</a:t>
            </a:r>
            <a:endParaRPr sz="2400">
              <a:solidFill>
                <a:srgbClr val="9FC5E8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9FC5E8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9FC5E8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Subconscious, internal view</a:t>
            </a:r>
            <a:endParaRPr sz="2400">
              <a:solidFill>
                <a:srgbClr val="9FC5E8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9FC5E8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9FC5E8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Influences our words, actions, and the teaching decisions we make</a:t>
            </a:r>
            <a:endParaRPr sz="2400">
              <a:solidFill>
                <a:srgbClr val="9FC5E8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US" sz="12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I</a:t>
            </a:r>
            <a:endParaRPr sz="2400">
              <a:solidFill>
                <a:srgbClr val="B6D7A8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pic>
        <p:nvPicPr>
          <p:cNvPr id="363" name="Google Shape;363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9275" y="432525"/>
            <a:ext cx="4209600" cy="42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D1DC"/>
        </a:solidFill>
      </p:bgPr>
    </p:bg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135"/>
          <p:cNvSpPr txBox="1"/>
          <p:nvPr/>
        </p:nvSpPr>
        <p:spPr>
          <a:xfrm>
            <a:off x="297450" y="396600"/>
            <a:ext cx="8477400" cy="59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Source Code Pro"/>
                <a:ea typeface="Source Code Pro"/>
                <a:cs typeface="Source Code Pro"/>
                <a:sym typeface="Source Code Pro"/>
              </a:rPr>
              <a:t>Prep Share Time video </a:t>
            </a:r>
            <a:endParaRPr sz="36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944" name="Google Shape;944;p135" title="Kiara and Amelia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0" name="Google Shape;950;p136" title="Introduction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8991600" cy="674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6" name="Google Shape;956;p137" title="Reflection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57150"/>
            <a:ext cx="8991600" cy="674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138"/>
          <p:cNvSpPr txBox="1"/>
          <p:nvPr/>
        </p:nvSpPr>
        <p:spPr>
          <a:xfrm>
            <a:off x="429750" y="537175"/>
            <a:ext cx="8308500" cy="7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Source Code Pro"/>
                <a:ea typeface="Source Code Pro"/>
                <a:cs typeface="Source Code Pro"/>
                <a:sym typeface="Source Code Pro"/>
              </a:rPr>
              <a:t>              </a:t>
            </a:r>
            <a:r>
              <a:rPr b="1" lang="en-US" sz="1800">
                <a:highlight>
                  <a:schemeClr val="dk1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Discussion and Planning Time</a:t>
            </a:r>
            <a:endParaRPr b="1" sz="1800">
              <a:highlight>
                <a:schemeClr val="dk1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963" name="Google Shape;963;p138"/>
          <p:cNvSpPr txBox="1"/>
          <p:nvPr/>
        </p:nvSpPr>
        <p:spPr>
          <a:xfrm>
            <a:off x="1002725" y="1701075"/>
            <a:ext cx="7413000" cy="15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Source Code Pro"/>
                <a:ea typeface="Source Code Pro"/>
                <a:cs typeface="Source Code Pro"/>
                <a:sym typeface="Source Code Pro"/>
              </a:rPr>
              <a:t>What are the needs of your children now?</a:t>
            </a:r>
            <a:endParaRPr sz="18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Source Code Pro"/>
                <a:ea typeface="Source Code Pro"/>
                <a:cs typeface="Source Code Pro"/>
                <a:sym typeface="Source Code Pro"/>
              </a:rPr>
              <a:t>What focus for introductions would suit your children in the next few weeks?</a:t>
            </a:r>
            <a:endParaRPr sz="18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964" name="Google Shape;964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7650" y="3429000"/>
            <a:ext cx="4982025" cy="331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139"/>
          <p:cNvSpPr txBox="1"/>
          <p:nvPr>
            <p:ph idx="2" type="body"/>
          </p:nvPr>
        </p:nvSpPr>
        <p:spPr>
          <a:xfrm>
            <a:off x="4939500" y="368125"/>
            <a:ext cx="3837000" cy="593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F1C232"/>
                </a:solidFill>
                <a:latin typeface="Amatic SC"/>
                <a:ea typeface="Amatic SC"/>
                <a:cs typeface="Amatic SC"/>
                <a:sym typeface="Amatic SC"/>
              </a:rPr>
              <a:t>Plenary</a:t>
            </a:r>
            <a:endParaRPr b="1" sz="5400">
              <a:solidFill>
                <a:srgbClr val="F1C232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Special Elite"/>
                <a:ea typeface="Special Elite"/>
                <a:cs typeface="Special Elite"/>
                <a:sym typeface="Special Elite"/>
              </a:rPr>
              <a:t>What’s going around in your head now...what have been your key learnings for today?</a:t>
            </a:r>
            <a:endParaRPr>
              <a:solidFill>
                <a:srgbClr val="FFFFFF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Special Elite"/>
                <a:ea typeface="Special Elite"/>
                <a:cs typeface="Special Elite"/>
                <a:sym typeface="Special Elite"/>
              </a:rPr>
              <a:t>What are you wondering about now?  </a:t>
            </a:r>
            <a:endParaRPr>
              <a:solidFill>
                <a:srgbClr val="FFFFFF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Special Elite"/>
                <a:ea typeface="Special Elite"/>
                <a:cs typeface="Special Elite"/>
                <a:sym typeface="Special Elite"/>
              </a:rPr>
              <a:t>What actions will you take back at school?</a:t>
            </a:r>
            <a:endParaRPr>
              <a:solidFill>
                <a:srgbClr val="FFFFFF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Special Elite"/>
                <a:ea typeface="Special Elite"/>
                <a:cs typeface="Special Elite"/>
                <a:sym typeface="Special Elite"/>
              </a:rPr>
              <a:t>What aspects would you like us to explore further in the next cluster days?</a:t>
            </a:r>
            <a:endParaRPr>
              <a:solidFill>
                <a:srgbClr val="FFFFFF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D966"/>
                </a:solidFill>
                <a:latin typeface="Special Elite"/>
                <a:ea typeface="Special Elite"/>
                <a:cs typeface="Special Elite"/>
                <a:sym typeface="Special Elite"/>
              </a:rPr>
              <a:t>A big thank you to our hosts St Michael’s, North Melbourne</a:t>
            </a:r>
            <a:endParaRPr>
              <a:solidFill>
                <a:srgbClr val="FFD966"/>
              </a:solidFill>
            </a:endParaRPr>
          </a:p>
        </p:txBody>
      </p:sp>
      <p:pic>
        <p:nvPicPr>
          <p:cNvPr id="970" name="Google Shape;970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300" y="4144800"/>
            <a:ext cx="2169300" cy="2467775"/>
          </a:xfrm>
          <a:prstGeom prst="rect">
            <a:avLst/>
          </a:prstGeom>
          <a:noFill/>
          <a:ln>
            <a:noFill/>
          </a:ln>
        </p:spPr>
      </p:pic>
      <p:sp>
        <p:nvSpPr>
          <p:cNvPr id="971" name="Google Shape;971;p139"/>
          <p:cNvSpPr txBox="1"/>
          <p:nvPr/>
        </p:nvSpPr>
        <p:spPr>
          <a:xfrm>
            <a:off x="778863" y="5041300"/>
            <a:ext cx="3000000" cy="11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2" name="Google Shape;972;p139"/>
          <p:cNvSpPr txBox="1"/>
          <p:nvPr/>
        </p:nvSpPr>
        <p:spPr>
          <a:xfrm>
            <a:off x="2795000" y="4253875"/>
            <a:ext cx="1540800" cy="23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D85C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NB Please inform us if you do not wish your photo to be displayed on social media</a:t>
            </a:r>
            <a:endParaRPr sz="1600">
              <a:solidFill>
                <a:srgbClr val="3D85C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73" name="Google Shape;973;p139"/>
          <p:cNvSpPr txBox="1"/>
          <p:nvPr/>
        </p:nvSpPr>
        <p:spPr>
          <a:xfrm>
            <a:off x="330375" y="136350"/>
            <a:ext cx="3897000" cy="36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D85C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Deb Vietri</a:t>
            </a:r>
            <a:endParaRPr sz="1600">
              <a:solidFill>
                <a:srgbClr val="3D85C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51C75"/>
                </a:solidFill>
                <a:uFill>
                  <a:noFill/>
                </a:uFill>
                <a:latin typeface="Source Code Pro"/>
                <a:ea typeface="Source Code Pro"/>
                <a:cs typeface="Source Code Pro"/>
                <a:sym typeface="Source Code Pr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dvietri@bigpond.com</a:t>
            </a:r>
            <a:endParaRPr sz="1600">
              <a:solidFill>
                <a:srgbClr val="351C75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D85C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Vanessa Willis </a:t>
            </a:r>
            <a:r>
              <a:rPr lang="en-US" sz="1600">
                <a:solidFill>
                  <a:srgbClr val="351C75"/>
                </a:solidFill>
                <a:uFill>
                  <a:noFill/>
                </a:uFill>
                <a:latin typeface="Source Code Pro"/>
                <a:ea typeface="Source Code Pro"/>
                <a:cs typeface="Source Code Pro"/>
                <a:sym typeface="Source Code Pr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vanessawillis06@gmail.com</a:t>
            </a:r>
            <a:endParaRPr sz="1600">
              <a:solidFill>
                <a:srgbClr val="351C75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D85C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Rita Krnac </a:t>
            </a:r>
            <a:r>
              <a:rPr lang="en-US" sz="1600">
                <a:solidFill>
                  <a:srgbClr val="351C75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rkrnac@mmkeilordowns.catholic.edu.au</a:t>
            </a:r>
            <a:endParaRPr sz="1600">
              <a:solidFill>
                <a:srgbClr val="351C75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D85C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Instagram </a:t>
            </a:r>
            <a:r>
              <a:rPr lang="en-US" sz="16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@discoverybasedinquiry</a:t>
            </a:r>
            <a:endParaRPr sz="16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1600">
                <a:solidFill>
                  <a:srgbClr val="3D85C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Twitter  </a:t>
            </a:r>
            <a:r>
              <a:rPr lang="en-US" sz="16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@discoverinquire</a:t>
            </a:r>
            <a:r>
              <a:rPr lang="en-US" sz="1600">
                <a:solidFill>
                  <a:srgbClr val="3D85C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-US" sz="16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@debvietri</a:t>
            </a:r>
            <a:endParaRPr sz="16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64"/>
          <p:cNvSpPr txBox="1"/>
          <p:nvPr>
            <p:ph idx="2" type="body"/>
          </p:nvPr>
        </p:nvSpPr>
        <p:spPr>
          <a:xfrm>
            <a:off x="6926725" y="259050"/>
            <a:ext cx="1872600" cy="16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-US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What image of the child/beliefs are present?</a:t>
            </a:r>
            <a:endParaRPr>
              <a:solidFill>
                <a:srgbClr val="000000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pic>
        <p:nvPicPr>
          <p:cNvPr id="369" name="Google Shape;369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3800" y="152400"/>
            <a:ext cx="2142923" cy="321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11214" y="2483908"/>
            <a:ext cx="1814525" cy="1609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9089" y="2143133"/>
            <a:ext cx="1781175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23016" y="4315604"/>
            <a:ext cx="3304584" cy="233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152400"/>
            <a:ext cx="2358825" cy="1412552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64"/>
          <p:cNvSpPr/>
          <p:nvPr/>
        </p:nvSpPr>
        <p:spPr>
          <a:xfrm>
            <a:off x="2842725" y="980200"/>
            <a:ext cx="490800" cy="477300"/>
          </a:xfrm>
          <a:prstGeom prst="ellipse">
            <a:avLst/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64"/>
          <p:cNvSpPr/>
          <p:nvPr/>
        </p:nvSpPr>
        <p:spPr>
          <a:xfrm>
            <a:off x="2842725" y="1732038"/>
            <a:ext cx="490800" cy="477300"/>
          </a:xfrm>
          <a:prstGeom prst="ellipse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64"/>
          <p:cNvSpPr/>
          <p:nvPr/>
        </p:nvSpPr>
        <p:spPr>
          <a:xfrm>
            <a:off x="3665050" y="968025"/>
            <a:ext cx="490800" cy="477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64"/>
          <p:cNvSpPr/>
          <p:nvPr/>
        </p:nvSpPr>
        <p:spPr>
          <a:xfrm>
            <a:off x="3665050" y="1725963"/>
            <a:ext cx="490800" cy="477300"/>
          </a:xfrm>
          <a:prstGeom prst="ellipse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8" name="Google Shape;378;p6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62652" y="2209351"/>
            <a:ext cx="2981350" cy="223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64"/>
          <p:cNvPicPr preferRelativeResize="0"/>
          <p:nvPr/>
        </p:nvPicPr>
        <p:blipFill rotWithShape="1">
          <a:blip r:embed="rId9">
            <a:alphaModFix/>
          </a:blip>
          <a:srcRect b="0" l="6482" r="6508" t="8675"/>
          <a:stretch/>
        </p:blipFill>
        <p:spPr>
          <a:xfrm rot="-5400000">
            <a:off x="5412224" y="3691712"/>
            <a:ext cx="2563227" cy="358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