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Architects Daughter"/>
      <p:regular r:id="rId41"/>
    </p:embeddedFont>
    <p:embeddedFont>
      <p:font typeface="Bad Script"/>
      <p:regular r:id="rId42"/>
    </p:embeddedFont>
    <p:embeddedFont>
      <p:font typeface="Amatic SC"/>
      <p:regular r:id="rId43"/>
      <p:bold r:id="rId44"/>
    </p:embeddedFont>
    <p:embeddedFont>
      <p:font typeface="Source Code Pro"/>
      <p:regular r:id="rId45"/>
      <p:bold r:id="rId46"/>
      <p:italic r:id="rId47"/>
      <p:boldItalic r:id="rId48"/>
    </p:embeddedFont>
    <p:embeddedFont>
      <p:font typeface="Shadows Into Light"/>
      <p:regular r:id="rId49"/>
    </p:embeddedFont>
    <p:embeddedFont>
      <p:font typeface="Special Elite"/>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BadScript-regular.fntdata"/><Relationship Id="rId41" Type="http://schemas.openxmlformats.org/officeDocument/2006/relationships/font" Target="fonts/ArchitectsDaughter-regular.fntdata"/><Relationship Id="rId44" Type="http://schemas.openxmlformats.org/officeDocument/2006/relationships/font" Target="fonts/AmaticSC-bold.fntdata"/><Relationship Id="rId43" Type="http://schemas.openxmlformats.org/officeDocument/2006/relationships/font" Target="fonts/AmaticSC-regular.fntdata"/><Relationship Id="rId46" Type="http://schemas.openxmlformats.org/officeDocument/2006/relationships/font" Target="fonts/SourceCodePro-bold.fntdata"/><Relationship Id="rId45"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SourceCodePro-boldItalic.fntdata"/><Relationship Id="rId47" Type="http://schemas.openxmlformats.org/officeDocument/2006/relationships/font" Target="fonts/SourceCodePro-italic.fntdata"/><Relationship Id="rId49" Type="http://schemas.openxmlformats.org/officeDocument/2006/relationships/font" Target="fonts/ShadowsIntoLigh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SpecialElit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03bd77dea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03bd77dea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03bd77dea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03bd77dea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51cd074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51cd074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c9c3e581e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c9c3e581e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03bd77dea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03bd77dea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9c424c89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9c424c89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03bd77de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03bd77de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9c424c89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9c424c89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c9c3e581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c9c3e581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9c424c89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9c424c89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f6acbf18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f6acbf18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c9c3e581e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c9c3e581e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c9c3e581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c9c3e581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803bd77de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03bd77de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803bd77dea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803bd77dea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9c424c8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9c424c8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9c424c89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9c424c89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c9c3e581e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c9c3e581e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03bd77dea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03bd77dea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803bd77dea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03bd77dea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8c9c3e581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c9c3e581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03bd77de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03bd77de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8cfbcb9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8cfbcb9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c887803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8c887803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c887803a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c887803a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8cfbcb94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8cfbcb94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8c9c3e581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8c9c3e581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8c9c3e581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8c9c3e581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c9c3e581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c9c3e581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03bd77dea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03bd77dea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03bd77de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03bd77de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9c424c89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9c424c89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03bd77de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03bd77de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03bd77dea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03bd77dea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youtube.com/watch?v=gPAqJpgvwf4" TargetMode="External"/><Relationship Id="rId4" Type="http://schemas.openxmlformats.org/officeDocument/2006/relationships/image" Target="../media/image11.jpg"/><Relationship Id="rId5" Type="http://schemas.openxmlformats.org/officeDocument/2006/relationships/hyperlink" Target="http://www.youtube.com/watch?v=faIFNkdq96U" TargetMode="External"/><Relationship Id="rId6"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5.jpg"/><Relationship Id="rId9" Type="http://schemas.openxmlformats.org/officeDocument/2006/relationships/image" Target="../media/image6.jpg"/><Relationship Id="rId5" Type="http://schemas.openxmlformats.org/officeDocument/2006/relationships/image" Target="../media/image17.jpg"/><Relationship Id="rId6" Type="http://schemas.openxmlformats.org/officeDocument/2006/relationships/image" Target="../media/image8.jpg"/><Relationship Id="rId7" Type="http://schemas.openxmlformats.org/officeDocument/2006/relationships/image" Target="../media/image16.jpg"/><Relationship Id="rId8" Type="http://schemas.openxmlformats.org/officeDocument/2006/relationships/hyperlink" Target="http://www.youtube.com/watch?v=NjwOcGIzla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www.youtube.com/watch?v=p50q_zQXkvk" TargetMode="External"/><Relationship Id="rId4" Type="http://schemas.openxmlformats.org/officeDocument/2006/relationships/image" Target="../media/image19.jpg"/><Relationship Id="rId5" Type="http://schemas.openxmlformats.org/officeDocument/2006/relationships/image" Target="../media/image26.jpg"/><Relationship Id="rId6" Type="http://schemas.openxmlformats.org/officeDocument/2006/relationships/image" Target="../media/image12.jpg"/><Relationship Id="rId7" Type="http://schemas.openxmlformats.org/officeDocument/2006/relationships/hyperlink" Target="https://mystatefilmfestival.com.au" TargetMode="External"/><Relationship Id="rId8" Type="http://schemas.openxmlformats.org/officeDocument/2006/relationships/hyperlink" Target="http://1-minutefilmcompetition.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www.youtube.com/watch?v=JTnEyMmqy50"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40.jpg"/><Relationship Id="rId4" Type="http://schemas.openxmlformats.org/officeDocument/2006/relationships/image" Target="../media/image20.jpg"/><Relationship Id="rId5" Type="http://schemas.openxmlformats.org/officeDocument/2006/relationships/image" Target="../media/image29.jpg"/><Relationship Id="rId6" Type="http://schemas.openxmlformats.org/officeDocument/2006/relationships/image" Target="../media/image22.jpg"/><Relationship Id="rId7"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30.jpg"/><Relationship Id="rId4" Type="http://schemas.openxmlformats.org/officeDocument/2006/relationships/image" Target="../media/image34.jpg"/><Relationship Id="rId9" Type="http://schemas.openxmlformats.org/officeDocument/2006/relationships/image" Target="../media/image27.jpg"/><Relationship Id="rId5" Type="http://schemas.openxmlformats.org/officeDocument/2006/relationships/image" Target="../media/image32.jpg"/><Relationship Id="rId6" Type="http://schemas.openxmlformats.org/officeDocument/2006/relationships/image" Target="../media/image37.jpg"/><Relationship Id="rId7" Type="http://schemas.openxmlformats.org/officeDocument/2006/relationships/image" Target="../media/image24.jpg"/><Relationship Id="rId8"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25.jpg"/><Relationship Id="rId5" Type="http://schemas.openxmlformats.org/officeDocument/2006/relationships/image" Target="../media/image35.jpg"/><Relationship Id="rId6" Type="http://schemas.openxmlformats.org/officeDocument/2006/relationships/image" Target="../media/image21.jpg"/><Relationship Id="rId7" Type="http://schemas.openxmlformats.org/officeDocument/2006/relationships/image" Target="../media/image31.jpg"/><Relationship Id="rId8"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www.nma.gov.au/defining-moments/defining-moments-timeline" TargetMode="External"/><Relationship Id="rId4" Type="http://schemas.openxmlformats.org/officeDocument/2006/relationships/image" Target="../media/image38.jpg"/><Relationship Id="rId9" Type="http://schemas.openxmlformats.org/officeDocument/2006/relationships/image" Target="../media/image47.jpg"/><Relationship Id="rId5" Type="http://schemas.openxmlformats.org/officeDocument/2006/relationships/image" Target="../media/image39.jpg"/><Relationship Id="rId6" Type="http://schemas.openxmlformats.org/officeDocument/2006/relationships/image" Target="../media/image42.jpg"/><Relationship Id="rId7" Type="http://schemas.openxmlformats.org/officeDocument/2006/relationships/image" Target="../media/image41.jpg"/><Relationship Id="rId8" Type="http://schemas.openxmlformats.org/officeDocument/2006/relationships/image" Target="../media/image5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www.youtube.com/watch?v=fDZ0-pmnprM" TargetMode="External"/><Relationship Id="rId4" Type="http://schemas.openxmlformats.org/officeDocument/2006/relationships/image" Target="../media/image44.jpg"/><Relationship Id="rId5" Type="http://schemas.openxmlformats.org/officeDocument/2006/relationships/hyperlink" Target="http://mag.amazing-kids.org/non-fiction/stories/the-greatest-mysteries-of-history/" TargetMode="External"/><Relationship Id="rId6"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72.jpg"/><Relationship Id="rId4" Type="http://schemas.openxmlformats.org/officeDocument/2006/relationships/image" Target="../media/image43.jpg"/><Relationship Id="rId5" Type="http://schemas.openxmlformats.org/officeDocument/2006/relationships/image" Target="../media/image49.jpg"/><Relationship Id="rId6" Type="http://schemas.openxmlformats.org/officeDocument/2006/relationships/image" Target="../media/image4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0.jpg"/><Relationship Id="rId4" Type="http://schemas.openxmlformats.org/officeDocument/2006/relationships/image" Target="../media/image59.jpg"/><Relationship Id="rId5" Type="http://schemas.openxmlformats.org/officeDocument/2006/relationships/image" Target="../media/image5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62.jpg"/><Relationship Id="rId4" Type="http://schemas.openxmlformats.org/officeDocument/2006/relationships/image" Target="../media/image51.jpg"/><Relationship Id="rId9" Type="http://schemas.openxmlformats.org/officeDocument/2006/relationships/image" Target="../media/image57.jpg"/><Relationship Id="rId5" Type="http://schemas.openxmlformats.org/officeDocument/2006/relationships/image" Target="../media/image55.jpg"/><Relationship Id="rId6" Type="http://schemas.openxmlformats.org/officeDocument/2006/relationships/image" Target="../media/image56.jpg"/><Relationship Id="rId7" Type="http://schemas.openxmlformats.org/officeDocument/2006/relationships/image" Target="../media/image45.jpg"/><Relationship Id="rId8" Type="http://schemas.openxmlformats.org/officeDocument/2006/relationships/image" Target="../media/image5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2.jpg"/><Relationship Id="rId4" Type="http://schemas.openxmlformats.org/officeDocument/2006/relationships/image" Target="../media/image60.jpg"/><Relationship Id="rId5" Type="http://schemas.openxmlformats.org/officeDocument/2006/relationships/image" Target="../media/image63.jpg"/><Relationship Id="rId6" Type="http://schemas.openxmlformats.org/officeDocument/2006/relationships/image" Target="../media/image61.jpg"/><Relationship Id="rId7" Type="http://schemas.openxmlformats.org/officeDocument/2006/relationships/image" Target="../media/image6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youtube.com/watch?v=COF-bqZuE-I"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65.jpg"/><Relationship Id="rId4" Type="http://schemas.openxmlformats.org/officeDocument/2006/relationships/image" Target="../media/image76.png"/><Relationship Id="rId5" Type="http://schemas.openxmlformats.org/officeDocument/2006/relationships/hyperlink" Target="https://www.mobilemuster.com.au/competition/" TargetMode="External"/><Relationship Id="rId6" Type="http://schemas.openxmlformats.org/officeDocument/2006/relationships/image" Target="../media/image77.png"/><Relationship Id="rId7" Type="http://schemas.openxmlformats.org/officeDocument/2006/relationships/hyperlink" Target="https://www.zoo.org.au/fighting-extinction/community-conservation-campaign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abc.net.au/news/2018-11-30/student-on-a-mission-to-save-australian-sleepy-lizards/10561726" TargetMode="External"/><Relationship Id="rId4" Type="http://schemas.openxmlformats.org/officeDocument/2006/relationships/image" Target="../media/image70.jpg"/><Relationship Id="rId5" Type="http://schemas.openxmlformats.org/officeDocument/2006/relationships/image" Target="../media/image75.jpg"/><Relationship Id="rId6" Type="http://schemas.openxmlformats.org/officeDocument/2006/relationships/hyperlink" Target="https://mobile.abc.net.au/news/2019-12-29/sleepy-lizard-road-signs-go-national-to-save-reptiles/11806974?pfmredir=sm&amp;fbclid=IwAR0RwqobvykMVCdpCK0u4L4XlLkeUQiPv5W6AGlYWW48qccPW1y1WmsPrh0&amp;sfns=mo"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hareourpride.reconciliation.org.au" TargetMode="External"/><Relationship Id="rId4" Type="http://schemas.openxmlformats.org/officeDocument/2006/relationships/hyperlink" Target="http://www.youtube.com/watch?v=FgZsl1S_myc" TargetMode="External"/><Relationship Id="rId5" Type="http://schemas.openxmlformats.org/officeDocument/2006/relationships/image" Target="../media/image71.jpg"/><Relationship Id="rId6" Type="http://schemas.openxmlformats.org/officeDocument/2006/relationships/image" Target="../media/image6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7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www.youtube.com/watch?v=X3ld9_p2bS0" TargetMode="External"/><Relationship Id="rId4" Type="http://schemas.openxmlformats.org/officeDocument/2006/relationships/image" Target="../media/image67.jpg"/><Relationship Id="rId5" Type="http://schemas.openxmlformats.org/officeDocument/2006/relationships/image" Target="../media/image74.jpg"/><Relationship Id="rId6" Type="http://schemas.openxmlformats.org/officeDocument/2006/relationships/image" Target="../media/image7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hyperlink" Target="https://kidsthrive.org.au/kids-take-action/" TargetMode="External"/><Relationship Id="rId4" Type="http://schemas.openxmlformats.org/officeDocument/2006/relationships/hyperlink" Target="https://www.worldvision.com.au/actions-for-justice" TargetMode="External"/><Relationship Id="rId5" Type="http://schemas.openxmlformats.org/officeDocument/2006/relationships/hyperlink" Target="https://www.caritas.org.au/act" TargetMode="External"/><Relationship Id="rId6" Type="http://schemas.openxmlformats.org/officeDocument/2006/relationships/image" Target="../media/image69.jpg"/><Relationship Id="rId7" Type="http://schemas.openxmlformats.org/officeDocument/2006/relationships/image" Target="../media/image68.jpg"/><Relationship Id="rId8" Type="http://schemas.openxmlformats.org/officeDocument/2006/relationships/image" Target="../media/image7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www.youtube.com/watch?v=l-gQLqv9f4o" TargetMode="Externa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8.jpg"/><Relationship Id="rId5" Type="http://schemas.openxmlformats.org/officeDocument/2006/relationships/image" Target="../media/image10.jpg"/><Relationship Id="rId6" Type="http://schemas.openxmlformats.org/officeDocument/2006/relationships/image" Target="../media/image3.jpg"/><Relationship Id="rId7"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rPr>
              <a:t>Let’s get inspired!!!</a:t>
            </a:r>
            <a:endParaRPr>
              <a:solidFill>
                <a:srgbClr val="351C75"/>
              </a:solidFill>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t>Virtual inspiration station to help you select your personal project!</a:t>
            </a:r>
            <a:endParaRPr b="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4" name="Shape 124"/>
        <p:cNvGrpSpPr/>
        <p:nvPr/>
      </p:nvGrpSpPr>
      <p:grpSpPr>
        <a:xfrm>
          <a:off x="0" y="0"/>
          <a:ext cx="0" cy="0"/>
          <a:chOff x="0" y="0"/>
          <a:chExt cx="0" cy="0"/>
        </a:xfrm>
      </p:grpSpPr>
      <p:sp>
        <p:nvSpPr>
          <p:cNvPr id="125" name="Google Shape;125;p22"/>
          <p:cNvSpPr txBox="1"/>
          <p:nvPr>
            <p:ph idx="1" type="body"/>
          </p:nvPr>
        </p:nvSpPr>
        <p:spPr>
          <a:xfrm>
            <a:off x="599550" y="152400"/>
            <a:ext cx="8081700" cy="59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solidFill>
                  <a:srgbClr val="FFFFFF"/>
                </a:solidFill>
                <a:latin typeface="Architects Daughter"/>
                <a:ea typeface="Architects Daughter"/>
                <a:cs typeface="Architects Daughter"/>
                <a:sym typeface="Architects Daughter"/>
              </a:rPr>
              <a:t>This 9 year old boy built a whole games arcade from cardboard boxes. Find out how he did it.</a:t>
            </a:r>
            <a:endParaRPr b="0">
              <a:solidFill>
                <a:srgbClr val="FFFFFF"/>
              </a:solidFill>
              <a:latin typeface="Architects Daughter"/>
              <a:ea typeface="Architects Daughter"/>
              <a:cs typeface="Architects Daughter"/>
              <a:sym typeface="Architects Daughter"/>
            </a:endParaRPr>
          </a:p>
        </p:txBody>
      </p:sp>
      <p:pic>
        <p:nvPicPr>
          <p:cNvPr descr="Young boy's imagination with a cardboard box becomes something bigger. &#10; &#10;For more, click here: &#10;http://abcnews.go.com/blogs/headlines/2012/04/9-year-old-caine-monroys-cardboard-arcade-web-hit-video/" id="126" name="Google Shape;126;p22" title="'Caine's Arcade' Video Inspires">
            <a:hlinkClick r:id="rId3"/>
          </p:cNvPr>
          <p:cNvPicPr preferRelativeResize="0"/>
          <p:nvPr/>
        </p:nvPicPr>
        <p:blipFill>
          <a:blip r:embed="rId4">
            <a:alphaModFix/>
          </a:blip>
          <a:stretch>
            <a:fillRect/>
          </a:stretch>
        </p:blipFill>
        <p:spPr>
          <a:xfrm>
            <a:off x="152413" y="920575"/>
            <a:ext cx="4277474" cy="3208100"/>
          </a:xfrm>
          <a:prstGeom prst="rect">
            <a:avLst/>
          </a:prstGeom>
          <a:noFill/>
          <a:ln>
            <a:noFill/>
          </a:ln>
        </p:spPr>
      </p:pic>
      <p:sp>
        <p:nvSpPr>
          <p:cNvPr id="127" name="Google Shape;127;p22"/>
          <p:cNvSpPr txBox="1"/>
          <p:nvPr/>
        </p:nvSpPr>
        <p:spPr>
          <a:xfrm>
            <a:off x="167438" y="4240125"/>
            <a:ext cx="4247400" cy="30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00"/>
                </a:solidFill>
                <a:latin typeface="Source Code Pro"/>
                <a:ea typeface="Source Code Pro"/>
                <a:cs typeface="Source Code Pro"/>
                <a:sym typeface="Source Code Pro"/>
              </a:rPr>
              <a:t>2 minute news clip</a:t>
            </a:r>
            <a:endParaRPr>
              <a:solidFill>
                <a:srgbClr val="FFFF00"/>
              </a:solidFill>
              <a:latin typeface="Source Code Pro"/>
              <a:ea typeface="Source Code Pro"/>
              <a:cs typeface="Source Code Pro"/>
              <a:sym typeface="Source Code Pro"/>
            </a:endParaRPr>
          </a:p>
        </p:txBody>
      </p:sp>
      <p:pic>
        <p:nvPicPr>
          <p:cNvPr descr="I went to get my car fixed and met this 9 year old kid who built a cardboard arcade in his dad's auto shop.  http://CainesArcade.com / http://imagination.org / https://nirvan.com&#10;&#10;*UPDATES: &#10;- Watch &quot;Caine's Arcade 2: From a Movie to a Movement&quot; to see what happened to Caine and the launch of our non-profit Imagination.org: http://www.youtube.com/watch?v=Ul9c-4dX4Hk &#10;- Over $240,000 raised for Caine's Scholarship Fund!!! &#10;- 5 days after we posted this film, we started a non-profit called Imagination.org. Our first program was a Global #CardboardChallenge to foster more kid creativity.&#10;- Over 1 MILLION KIDS in 80 countries have since taken our #CardboardChallenge!&#10;- Imagination.org now supports over 200 Creativity Chapters in 30 Countries! Start one!&#10;- We have an Annual #InventorsChallenge w AT&amp;T Aspire that has reached over 30,000 kids!&#10;- In 2018 we merged Imagination.org with TwoBitCircus.org to increase our capacity!&#10;- In 2019 we received a $1 MILLION GRANT (!) from VANS first ever #CheckerboardDay to help us continue to foster kid creativity in millions more kids worldwide. &#10;&#10;Join us and help us imagine what happens next: &#10;http://imagination.org &#10;http://cardboardchallenge.com&#10;&#10;SPEAKING and TEAM BUILDING: &#10;Want us to do a screening, speak at your event, or do a super fun cardboard creative Team Building Activity? We've done events for thousands of educators, entrepreneurs, kids, and more. Learn more:  http://nirvan.com/speaking or http://CainesArcade.com/speaking&#10;&#10;.........&#10;&#10;A film by Nirvan Mullick&#10;http://www.nirvan.com&#10;&#10;Facebook:&#10;http://facebook.com/cainesarcade&#10;http://www.facebook.com/imagination.org&#10;http://facebook.com/nirvan.mullick&#10;&#10;Twitter:&#10;http://twitter.com/cainesarcade&#10;http://www.twitter.com/imagination&#10;http://twitter.com/nirvan&#10;&#10;Instagram:&#10;http://instagram.com/cainesarcade&#10;http://instagram.com/imaginationfdn&#10;http://instagram.com/nirvanmullick&#10;&#10;&#10;.................&#10;&#10;Music:&#10;&quot;Caine's Arcade&quot; Theme song by Juli Crockett: &#10;http://twitter.com/julicrockett&#10;&#10;Caine's Arcade Theme Song on iTunes!&#10;http://itunes.apple.com/us/album/caines-arcade-single/id518928144&#10;&#10;...................&#10;&#10;Thank You for sharing Caine's Arcade! Always buy the FunPass! :-)" id="128" name="Google Shape;128;p22" title="Caine's Arcade">
            <a:hlinkClick r:id="rId5"/>
          </p:cNvPr>
          <p:cNvPicPr preferRelativeResize="0"/>
          <p:nvPr/>
        </p:nvPicPr>
        <p:blipFill>
          <a:blip r:embed="rId6">
            <a:alphaModFix/>
          </a:blip>
          <a:stretch>
            <a:fillRect/>
          </a:stretch>
        </p:blipFill>
        <p:spPr>
          <a:xfrm>
            <a:off x="4732025" y="931850"/>
            <a:ext cx="4247400" cy="3185544"/>
          </a:xfrm>
          <a:prstGeom prst="rect">
            <a:avLst/>
          </a:prstGeom>
          <a:noFill/>
          <a:ln>
            <a:noFill/>
          </a:ln>
        </p:spPr>
      </p:pic>
      <p:sp>
        <p:nvSpPr>
          <p:cNvPr id="129" name="Google Shape;129;p22"/>
          <p:cNvSpPr txBox="1"/>
          <p:nvPr/>
        </p:nvSpPr>
        <p:spPr>
          <a:xfrm>
            <a:off x="4732025" y="4240125"/>
            <a:ext cx="4247400" cy="59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00"/>
                </a:solidFill>
                <a:latin typeface="Source Code Pro"/>
                <a:ea typeface="Source Code Pro"/>
                <a:cs typeface="Source Code Pro"/>
                <a:sym typeface="Source Code Pro"/>
              </a:rPr>
              <a:t>If you want to find out more watch this longer 10 min version</a:t>
            </a:r>
            <a:endParaRPr>
              <a:solidFill>
                <a:srgbClr val="FFFF00"/>
              </a:solidFill>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B0F00"/>
        </a:solidFill>
      </p:bgPr>
    </p:bg>
    <p:spTree>
      <p:nvGrpSpPr>
        <p:cNvPr id="133" name="Shape 133"/>
        <p:cNvGrpSpPr/>
        <p:nvPr/>
      </p:nvGrpSpPr>
      <p:grpSpPr>
        <a:xfrm>
          <a:off x="0" y="0"/>
          <a:ext cx="0" cy="0"/>
          <a:chOff x="0" y="0"/>
          <a:chExt cx="0" cy="0"/>
        </a:xfrm>
      </p:grpSpPr>
      <p:sp>
        <p:nvSpPr>
          <p:cNvPr id="134" name="Google Shape;134;p23"/>
          <p:cNvSpPr txBox="1"/>
          <p:nvPr>
            <p:ph idx="1" type="body"/>
          </p:nvPr>
        </p:nvSpPr>
        <p:spPr>
          <a:xfrm>
            <a:off x="5705650" y="1577450"/>
            <a:ext cx="1019700" cy="70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FFFF00"/>
                </a:solidFill>
              </a:rPr>
              <a:t>create</a:t>
            </a:r>
            <a:endParaRPr sz="2800">
              <a:solidFill>
                <a:srgbClr val="FFFF00"/>
              </a:solidFill>
            </a:endParaRPr>
          </a:p>
        </p:txBody>
      </p:sp>
      <p:pic>
        <p:nvPicPr>
          <p:cNvPr id="135" name="Google Shape;135;p23"/>
          <p:cNvPicPr preferRelativeResize="0"/>
          <p:nvPr/>
        </p:nvPicPr>
        <p:blipFill>
          <a:blip r:embed="rId3">
            <a:alphaModFix/>
          </a:blip>
          <a:stretch>
            <a:fillRect/>
          </a:stretch>
        </p:blipFill>
        <p:spPr>
          <a:xfrm>
            <a:off x="7045025" y="152400"/>
            <a:ext cx="1861375" cy="1861375"/>
          </a:xfrm>
          <a:prstGeom prst="rect">
            <a:avLst/>
          </a:prstGeom>
          <a:noFill/>
          <a:ln>
            <a:noFill/>
          </a:ln>
        </p:spPr>
      </p:pic>
      <p:pic>
        <p:nvPicPr>
          <p:cNvPr id="136" name="Google Shape;136;p23"/>
          <p:cNvPicPr preferRelativeResize="0"/>
          <p:nvPr/>
        </p:nvPicPr>
        <p:blipFill>
          <a:blip r:embed="rId4">
            <a:alphaModFix/>
          </a:blip>
          <a:stretch>
            <a:fillRect/>
          </a:stretch>
        </p:blipFill>
        <p:spPr>
          <a:xfrm>
            <a:off x="3554563" y="454650"/>
            <a:ext cx="1814862" cy="1814862"/>
          </a:xfrm>
          <a:prstGeom prst="rect">
            <a:avLst/>
          </a:prstGeom>
          <a:noFill/>
          <a:ln>
            <a:noFill/>
          </a:ln>
        </p:spPr>
      </p:pic>
      <p:pic>
        <p:nvPicPr>
          <p:cNvPr id="137" name="Google Shape;137;p23"/>
          <p:cNvPicPr preferRelativeResize="0"/>
          <p:nvPr/>
        </p:nvPicPr>
        <p:blipFill rotWithShape="1">
          <a:blip r:embed="rId5">
            <a:alphaModFix/>
          </a:blip>
          <a:srcRect b="9681" l="0" r="0" t="9366"/>
          <a:stretch/>
        </p:blipFill>
        <p:spPr>
          <a:xfrm>
            <a:off x="5623275" y="152400"/>
            <a:ext cx="1303200" cy="1260775"/>
          </a:xfrm>
          <a:prstGeom prst="rect">
            <a:avLst/>
          </a:prstGeom>
          <a:noFill/>
          <a:ln>
            <a:noFill/>
          </a:ln>
        </p:spPr>
      </p:pic>
      <p:pic>
        <p:nvPicPr>
          <p:cNvPr id="138" name="Google Shape;138;p23"/>
          <p:cNvPicPr preferRelativeResize="0"/>
          <p:nvPr/>
        </p:nvPicPr>
        <p:blipFill>
          <a:blip r:embed="rId6">
            <a:alphaModFix/>
          </a:blip>
          <a:stretch>
            <a:fillRect/>
          </a:stretch>
        </p:blipFill>
        <p:spPr>
          <a:xfrm>
            <a:off x="152400" y="2638425"/>
            <a:ext cx="4167275" cy="2341475"/>
          </a:xfrm>
          <a:prstGeom prst="rect">
            <a:avLst/>
          </a:prstGeom>
          <a:noFill/>
          <a:ln>
            <a:noFill/>
          </a:ln>
        </p:spPr>
      </p:pic>
      <p:pic>
        <p:nvPicPr>
          <p:cNvPr id="139" name="Google Shape;139;p23"/>
          <p:cNvPicPr preferRelativeResize="0"/>
          <p:nvPr/>
        </p:nvPicPr>
        <p:blipFill>
          <a:blip r:embed="rId7">
            <a:alphaModFix/>
          </a:blip>
          <a:stretch>
            <a:fillRect/>
          </a:stretch>
        </p:blipFill>
        <p:spPr>
          <a:xfrm>
            <a:off x="279550" y="152397"/>
            <a:ext cx="3021178" cy="2419350"/>
          </a:xfrm>
          <a:prstGeom prst="rect">
            <a:avLst/>
          </a:prstGeom>
          <a:noFill/>
          <a:ln>
            <a:noFill/>
          </a:ln>
        </p:spPr>
      </p:pic>
      <p:pic>
        <p:nvPicPr>
          <p:cNvPr descr="A story made with Moovly, an easy and powerful online video animation tool. Try for free at https://www.moovly.com and create your own story with Moovly." id="140" name="Google Shape;140;p23" title="Magical Masks">
            <a:hlinkClick r:id="rId8"/>
          </p:cNvPr>
          <p:cNvPicPr preferRelativeResize="0"/>
          <p:nvPr/>
        </p:nvPicPr>
        <p:blipFill>
          <a:blip r:embed="rId9">
            <a:alphaModFix/>
          </a:blip>
          <a:stretch>
            <a:fillRect/>
          </a:stretch>
        </p:blipFill>
        <p:spPr>
          <a:xfrm>
            <a:off x="5152850" y="2358050"/>
            <a:ext cx="3403933" cy="2552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44" name="Shape 144"/>
        <p:cNvGrpSpPr/>
        <p:nvPr/>
      </p:nvGrpSpPr>
      <p:grpSpPr>
        <a:xfrm>
          <a:off x="0" y="0"/>
          <a:ext cx="0" cy="0"/>
          <a:chOff x="0" y="0"/>
          <a:chExt cx="0" cy="0"/>
        </a:xfrm>
      </p:grpSpPr>
      <p:sp>
        <p:nvSpPr>
          <p:cNvPr id="145" name="Google Shape;145;p24"/>
          <p:cNvSpPr txBox="1"/>
          <p:nvPr>
            <p:ph idx="1" type="body"/>
          </p:nvPr>
        </p:nvSpPr>
        <p:spPr>
          <a:xfrm>
            <a:off x="152400" y="3302875"/>
            <a:ext cx="4669200" cy="173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1700">
                <a:latin typeface="Special Elite"/>
                <a:ea typeface="Special Elite"/>
                <a:cs typeface="Special Elite"/>
                <a:sym typeface="Special Elite"/>
              </a:rPr>
              <a:t>You might like to design and create a video like this one to spread a message, or tell a story. Your video could be animated or use live actors. You could even enter a film competition!</a:t>
            </a:r>
            <a:endParaRPr b="0" sz="1700">
              <a:latin typeface="Special Elite"/>
              <a:ea typeface="Special Elite"/>
              <a:cs typeface="Special Elite"/>
              <a:sym typeface="Special Elite"/>
            </a:endParaRPr>
          </a:p>
        </p:txBody>
      </p:sp>
      <p:pic>
        <p:nvPicPr>
          <p:cNvPr id="146" name="Google Shape;146;p24" title="Kindness Music Video made by middle school students">
            <a:hlinkClick r:id="rId3"/>
          </p:cNvPr>
          <p:cNvPicPr preferRelativeResize="0"/>
          <p:nvPr/>
        </p:nvPicPr>
        <p:blipFill>
          <a:blip r:embed="rId4">
            <a:alphaModFix/>
          </a:blip>
          <a:stretch>
            <a:fillRect/>
          </a:stretch>
        </p:blipFill>
        <p:spPr>
          <a:xfrm>
            <a:off x="152400" y="152400"/>
            <a:ext cx="3999200" cy="2999400"/>
          </a:xfrm>
          <a:prstGeom prst="rect">
            <a:avLst/>
          </a:prstGeom>
          <a:noFill/>
          <a:ln>
            <a:noFill/>
          </a:ln>
        </p:spPr>
      </p:pic>
      <p:pic>
        <p:nvPicPr>
          <p:cNvPr id="147" name="Google Shape;147;p24"/>
          <p:cNvPicPr preferRelativeResize="0"/>
          <p:nvPr/>
        </p:nvPicPr>
        <p:blipFill>
          <a:blip r:embed="rId5">
            <a:alphaModFix/>
          </a:blip>
          <a:stretch>
            <a:fillRect/>
          </a:stretch>
        </p:blipFill>
        <p:spPr>
          <a:xfrm>
            <a:off x="6532500" y="152400"/>
            <a:ext cx="2143125" cy="2143125"/>
          </a:xfrm>
          <a:prstGeom prst="rect">
            <a:avLst/>
          </a:prstGeom>
          <a:noFill/>
          <a:ln>
            <a:noFill/>
          </a:ln>
        </p:spPr>
      </p:pic>
      <p:pic>
        <p:nvPicPr>
          <p:cNvPr id="148" name="Google Shape;148;p24"/>
          <p:cNvPicPr preferRelativeResize="0"/>
          <p:nvPr/>
        </p:nvPicPr>
        <p:blipFill>
          <a:blip r:embed="rId6">
            <a:alphaModFix/>
          </a:blip>
          <a:stretch>
            <a:fillRect/>
          </a:stretch>
        </p:blipFill>
        <p:spPr>
          <a:xfrm>
            <a:off x="4974000" y="2496625"/>
            <a:ext cx="2143125" cy="2353432"/>
          </a:xfrm>
          <a:prstGeom prst="rect">
            <a:avLst/>
          </a:prstGeom>
          <a:noFill/>
          <a:ln>
            <a:noFill/>
          </a:ln>
        </p:spPr>
      </p:pic>
      <p:sp>
        <p:nvSpPr>
          <p:cNvPr id="149" name="Google Shape;149;p24"/>
          <p:cNvSpPr txBox="1"/>
          <p:nvPr/>
        </p:nvSpPr>
        <p:spPr>
          <a:xfrm>
            <a:off x="7269525" y="2496625"/>
            <a:ext cx="1558500" cy="19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Find out more on the </a:t>
            </a:r>
            <a:r>
              <a:rPr lang="en" u="sng">
                <a:solidFill>
                  <a:schemeClr val="hlink"/>
                </a:solidFill>
                <a:latin typeface="Source Code Pro"/>
                <a:ea typeface="Source Code Pro"/>
                <a:cs typeface="Source Code Pro"/>
                <a:sym typeface="Source Code Pro"/>
                <a:hlinkClick r:id="rId7"/>
              </a:rPr>
              <a:t>MyState Student Film Festival</a:t>
            </a:r>
            <a:endParaRPr>
              <a:latin typeface="Source Code Pro"/>
              <a:ea typeface="Source Code Pro"/>
              <a:cs typeface="Source Code Pro"/>
              <a:sym typeface="Source Code Pro"/>
            </a:endParaRPr>
          </a:p>
          <a:p>
            <a:pPr indent="0" lvl="0" marL="0" rtl="0" algn="ctr">
              <a:spcBef>
                <a:spcPts val="0"/>
              </a:spcBef>
              <a:spcAft>
                <a:spcPts val="0"/>
              </a:spcAft>
              <a:buNone/>
            </a:pPr>
            <a:r>
              <a:rPr lang="en">
                <a:latin typeface="Source Code Pro"/>
                <a:ea typeface="Source Code Pro"/>
                <a:cs typeface="Source Code Pro"/>
                <a:sym typeface="Source Code Pro"/>
              </a:rPr>
              <a:t>website </a:t>
            </a:r>
            <a:endParaRPr>
              <a:latin typeface="Source Code Pro"/>
              <a:ea typeface="Source Code Pro"/>
              <a:cs typeface="Source Code Pro"/>
              <a:sym typeface="Source Code Pro"/>
            </a:endParaRPr>
          </a:p>
        </p:txBody>
      </p:sp>
      <p:sp>
        <p:nvSpPr>
          <p:cNvPr id="150" name="Google Shape;150;p24"/>
          <p:cNvSpPr txBox="1"/>
          <p:nvPr/>
        </p:nvSpPr>
        <p:spPr>
          <a:xfrm>
            <a:off x="4899500" y="272213"/>
            <a:ext cx="1558500" cy="19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Find out more on </a:t>
            </a:r>
            <a:r>
              <a:rPr lang="en" u="sng">
                <a:solidFill>
                  <a:schemeClr val="hlink"/>
                </a:solidFill>
                <a:latin typeface="Source Code Pro"/>
                <a:ea typeface="Source Code Pro"/>
                <a:cs typeface="Source Code Pro"/>
                <a:sym typeface="Source Code Pro"/>
                <a:hlinkClick r:id="rId8"/>
              </a:rPr>
              <a:t>The 1-Minute Film Competition: Home</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indent="0" lvl="0" marL="0" rtl="0" algn="ctr">
              <a:spcBef>
                <a:spcPts val="0"/>
              </a:spcBef>
              <a:spcAft>
                <a:spcPts val="0"/>
              </a:spcAft>
              <a:buNone/>
            </a:pPr>
            <a:r>
              <a:rPr lang="en">
                <a:latin typeface="Source Code Pro"/>
                <a:ea typeface="Source Code Pro"/>
                <a:cs typeface="Source Code Pro"/>
                <a:sym typeface="Source Code Pro"/>
              </a:rPr>
              <a:t>website</a:t>
            </a:r>
            <a:endParaRPr>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54" name="Shape 154"/>
        <p:cNvGrpSpPr/>
        <p:nvPr/>
      </p:nvGrpSpPr>
      <p:grpSpPr>
        <a:xfrm>
          <a:off x="0" y="0"/>
          <a:ext cx="0" cy="0"/>
          <a:chOff x="0" y="0"/>
          <a:chExt cx="0" cy="0"/>
        </a:xfrm>
      </p:grpSpPr>
      <p:sp>
        <p:nvSpPr>
          <p:cNvPr id="155" name="Google Shape;155;p25"/>
          <p:cNvSpPr txBox="1"/>
          <p:nvPr>
            <p:ph idx="1" type="body"/>
          </p:nvPr>
        </p:nvSpPr>
        <p:spPr>
          <a:xfrm>
            <a:off x="319500" y="4230575"/>
            <a:ext cx="83040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100">
                <a:latin typeface="Special Elite"/>
                <a:ea typeface="Special Elite"/>
                <a:cs typeface="Special Elite"/>
                <a:sym typeface="Special Elite"/>
              </a:rPr>
              <a:t>Go wild with your design ideas! Learn how the Memphis design group went about designing something not boring!</a:t>
            </a:r>
            <a:endParaRPr b="0" sz="2100">
              <a:latin typeface="Special Elite"/>
              <a:ea typeface="Special Elite"/>
              <a:cs typeface="Special Elite"/>
              <a:sym typeface="Special Elite"/>
            </a:endParaRPr>
          </a:p>
        </p:txBody>
      </p:sp>
      <p:pic>
        <p:nvPicPr>
          <p:cNvPr descr="A story made with Moovly, an easy and powerful online video animation tool. Try for free at https://www.moovly.com and create your own story with Moovly." id="156" name="Google Shape;156;p25" title="Designers and Builders: Inspired by the Memphis Design Group">
            <a:hlinkClick r:id="rId3"/>
          </p:cNvPr>
          <p:cNvPicPr preferRelativeResize="0"/>
          <p:nvPr/>
        </p:nvPicPr>
        <p:blipFill>
          <a:blip r:embed="rId4">
            <a:alphaModFix/>
          </a:blip>
          <a:stretch>
            <a:fillRect/>
          </a:stretch>
        </p:blipFill>
        <p:spPr>
          <a:xfrm>
            <a:off x="1627900" y="152400"/>
            <a:ext cx="5240476" cy="393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Know </a:t>
            </a:r>
            <a:r>
              <a:rPr lang="en"/>
              <a:t>Projects</a:t>
            </a:r>
            <a:endParaRPr/>
          </a:p>
          <a:p>
            <a:pPr indent="0" lvl="0" marL="0" rtl="0" algn="ctr">
              <a:spcBef>
                <a:spcPts val="0"/>
              </a:spcBef>
              <a:spcAft>
                <a:spcPts val="0"/>
              </a:spcAft>
              <a:buNone/>
            </a:pPr>
            <a:r>
              <a:t/>
            </a:r>
            <a:endParaRPr b="0" sz="1800">
              <a:latin typeface="Source Code Pro"/>
              <a:ea typeface="Source Code Pro"/>
              <a:cs typeface="Source Code Pro"/>
              <a:sym typeface="Source Code Pro"/>
            </a:endParaRPr>
          </a:p>
          <a:p>
            <a:pPr indent="0" lvl="0" marL="0" rtl="0" algn="ctr">
              <a:lnSpc>
                <a:spcPct val="115000"/>
              </a:lnSpc>
              <a:spcBef>
                <a:spcPts val="0"/>
              </a:spcBef>
              <a:spcAft>
                <a:spcPts val="0"/>
              </a:spcAft>
              <a:buNone/>
            </a:pPr>
            <a:r>
              <a:rPr b="0" lang="en" sz="1500">
                <a:solidFill>
                  <a:srgbClr val="351C75"/>
                </a:solidFill>
                <a:latin typeface="Architects Daughter"/>
                <a:ea typeface="Architects Daughter"/>
                <a:cs typeface="Architects Daughter"/>
                <a:sym typeface="Architects Daughter"/>
              </a:rPr>
              <a:t>A Know project requires you to research and gather information, leading you to know and understand more about the topic than you did before. </a:t>
            </a:r>
            <a:endParaRPr b="0" sz="2100">
              <a:solidFill>
                <a:srgbClr val="351C75"/>
              </a:solidFill>
              <a:latin typeface="Architects Daughter"/>
              <a:ea typeface="Architects Daughter"/>
              <a:cs typeface="Architects Daughter"/>
              <a:sym typeface="Architects Daughter"/>
            </a:endParaRPr>
          </a:p>
        </p:txBody>
      </p:sp>
      <p:sp>
        <p:nvSpPr>
          <p:cNvPr id="162" name="Google Shape;162;p26"/>
          <p:cNvSpPr/>
          <p:nvPr/>
        </p:nvSpPr>
        <p:spPr>
          <a:xfrm>
            <a:off x="6656875" y="398800"/>
            <a:ext cx="2106600" cy="1871400"/>
          </a:xfrm>
          <a:prstGeom prst="wedgeEllipseCallout">
            <a:avLst>
              <a:gd fmla="val -50970" name="adj1"/>
              <a:gd fmla="val 56551"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You might want to research something you don’t know much about but it makes you curious </a:t>
            </a:r>
            <a:endParaRPr/>
          </a:p>
        </p:txBody>
      </p:sp>
      <p:sp>
        <p:nvSpPr>
          <p:cNvPr id="163" name="Google Shape;163;p26"/>
          <p:cNvSpPr/>
          <p:nvPr/>
        </p:nvSpPr>
        <p:spPr>
          <a:xfrm>
            <a:off x="398800" y="2403025"/>
            <a:ext cx="1942800" cy="1697400"/>
          </a:xfrm>
          <a:prstGeom prst="wedgeEllipseCallout">
            <a:avLst>
              <a:gd fmla="val 59477" name="adj1"/>
              <a:gd fmla="val -42771"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What kinds of things could I research?</a:t>
            </a:r>
            <a:endParaRPr/>
          </a:p>
        </p:txBody>
      </p:sp>
      <p:sp>
        <p:nvSpPr>
          <p:cNvPr id="164" name="Google Shape;164;p26"/>
          <p:cNvSpPr/>
          <p:nvPr/>
        </p:nvSpPr>
        <p:spPr>
          <a:xfrm>
            <a:off x="6802400" y="2571750"/>
            <a:ext cx="2106600" cy="1871400"/>
          </a:xfrm>
          <a:prstGeom prst="wedgeEllipseCallout">
            <a:avLst>
              <a:gd fmla="val -64189" name="adj1"/>
              <a:gd fmla="val -31149"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You might already know a lot about a topic because you are passionate about it but you want to learn more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2201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K</a:t>
            </a:r>
            <a:r>
              <a:rPr lang="en" sz="3900"/>
              <a:t>now projects can explore many different topics</a:t>
            </a:r>
            <a:endParaRPr sz="3900"/>
          </a:p>
        </p:txBody>
      </p:sp>
      <p:sp>
        <p:nvSpPr>
          <p:cNvPr id="170" name="Google Shape;170;p27"/>
          <p:cNvSpPr txBox="1"/>
          <p:nvPr>
            <p:ph idx="1" type="body"/>
          </p:nvPr>
        </p:nvSpPr>
        <p:spPr>
          <a:xfrm>
            <a:off x="311700" y="1093850"/>
            <a:ext cx="8520600" cy="3748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Animals; wild, zoo, farm, pets, ocean, land, sea, endangered.</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Countries; places, cultures, food, arts, language, cities.</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People; famous people, heroes, villains, people you admire.</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History; events, people, lifestyles (eg. fashions, food, transport, technology), change, family stories, migration stories, ancient civilisations.</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Mysteries of the natural world; different environments, ocean, outer space, solar system, natural disasters.</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Mysteries of the built world; 7 wonders of the world, landmarks, buildings.</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Sports; sportspeople, teams, Olympics, types of sports, world records, games.</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Arts; music, dance, film, 2D, 3D, street art, arts movements, famous artists.</a:t>
            </a:r>
            <a:endParaRPr sz="1600">
              <a:solidFill>
                <a:srgbClr val="000000"/>
              </a:solidFill>
              <a:latin typeface="Bad Script"/>
              <a:ea typeface="Bad Script"/>
              <a:cs typeface="Bad Script"/>
              <a:sym typeface="Bad Script"/>
            </a:endParaRPr>
          </a:p>
          <a:p>
            <a:pPr indent="-330200" lvl="0" marL="457200" rtl="0" algn="l">
              <a:spcBef>
                <a:spcPts val="0"/>
              </a:spcBef>
              <a:spcAft>
                <a:spcPts val="0"/>
              </a:spcAft>
              <a:buClr>
                <a:srgbClr val="000000"/>
              </a:buClr>
              <a:buSzPts val="1600"/>
              <a:buFont typeface="Bad Script"/>
              <a:buChar char="●"/>
            </a:pPr>
            <a:r>
              <a:rPr lang="en" sz="1600">
                <a:solidFill>
                  <a:srgbClr val="000000"/>
                </a:solidFill>
                <a:latin typeface="Bad Script"/>
                <a:ea typeface="Bad Script"/>
                <a:cs typeface="Bad Script"/>
                <a:sym typeface="Bad Script"/>
              </a:rPr>
              <a:t>Science projects- using the scientific process and setting up experiments to answer a scientific question is another form of research. Eg. How do different drinks affect your teeth? Does hot water freeze quicker than cold water? Does playing music to your plant affect its growth?</a:t>
            </a:r>
            <a:endParaRPr sz="1900">
              <a:solidFill>
                <a:srgbClr val="000000"/>
              </a:solidFill>
              <a:latin typeface="Bad Script"/>
              <a:ea typeface="Bad Script"/>
              <a:cs typeface="Bad Script"/>
              <a:sym typeface="Bad Scrip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C75"/>
        </a:solidFill>
      </p:bgPr>
    </p:bg>
    <p:spTree>
      <p:nvGrpSpPr>
        <p:cNvPr id="174" name="Shape 174"/>
        <p:cNvGrpSpPr/>
        <p:nvPr/>
      </p:nvGrpSpPr>
      <p:grpSpPr>
        <a:xfrm>
          <a:off x="0" y="0"/>
          <a:ext cx="0" cy="0"/>
          <a:chOff x="0" y="0"/>
          <a:chExt cx="0" cy="0"/>
        </a:xfrm>
      </p:grpSpPr>
      <p:sp>
        <p:nvSpPr>
          <p:cNvPr id="175" name="Google Shape;175;p28"/>
          <p:cNvSpPr txBox="1"/>
          <p:nvPr>
            <p:ph idx="1" type="body"/>
          </p:nvPr>
        </p:nvSpPr>
        <p:spPr>
          <a:xfrm>
            <a:off x="3507400" y="1625875"/>
            <a:ext cx="1820100" cy="1554300"/>
          </a:xfrm>
          <a:prstGeom prst="rect">
            <a:avLst/>
          </a:prstGeom>
          <a:solidFill>
            <a:srgbClr val="FFE599"/>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t>RESEARCH PROJECTS</a:t>
            </a:r>
            <a:endParaRPr/>
          </a:p>
          <a:p>
            <a:pPr indent="0" lvl="0" marL="0" rtl="0" algn="ctr">
              <a:spcBef>
                <a:spcPts val="0"/>
              </a:spcBef>
              <a:spcAft>
                <a:spcPts val="0"/>
              </a:spcAft>
              <a:buNone/>
            </a:pPr>
            <a:r>
              <a:t/>
            </a:r>
            <a:endParaRPr b="0" sz="1200">
              <a:latin typeface="Calibri"/>
              <a:ea typeface="Calibri"/>
              <a:cs typeface="Calibri"/>
              <a:sym typeface="Calibri"/>
            </a:endParaRPr>
          </a:p>
          <a:p>
            <a:pPr indent="0" lvl="0" marL="0" rtl="0" algn="ctr">
              <a:spcBef>
                <a:spcPts val="0"/>
              </a:spcBef>
              <a:spcAft>
                <a:spcPts val="0"/>
              </a:spcAft>
              <a:buNone/>
            </a:pPr>
            <a:r>
              <a:rPr b="0" lang="en" sz="1800">
                <a:latin typeface="Calibri"/>
                <a:ea typeface="Calibri"/>
                <a:cs typeface="Calibri"/>
                <a:sym typeface="Calibri"/>
              </a:rPr>
              <a:t>The possibilities are endless</a:t>
            </a:r>
            <a:endParaRPr b="0" sz="1800">
              <a:latin typeface="Calibri"/>
              <a:ea typeface="Calibri"/>
              <a:cs typeface="Calibri"/>
              <a:sym typeface="Calibri"/>
            </a:endParaRPr>
          </a:p>
        </p:txBody>
      </p:sp>
      <p:sp>
        <p:nvSpPr>
          <p:cNvPr id="176" name="Google Shape;176;p28"/>
          <p:cNvSpPr txBox="1"/>
          <p:nvPr/>
        </p:nvSpPr>
        <p:spPr>
          <a:xfrm>
            <a:off x="1166425" y="513950"/>
            <a:ext cx="1636200" cy="9555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Are there other planets that could sustain life?</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177" name="Google Shape;177;p28"/>
          <p:cNvSpPr txBox="1"/>
          <p:nvPr/>
        </p:nvSpPr>
        <p:spPr>
          <a:xfrm>
            <a:off x="3599350" y="367150"/>
            <a:ext cx="1636200" cy="821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Why did dinosaurs die out?</a:t>
            </a:r>
            <a:endParaRPr>
              <a:latin typeface="Source Code Pro"/>
              <a:ea typeface="Source Code Pro"/>
              <a:cs typeface="Source Code Pro"/>
              <a:sym typeface="Source Code Pro"/>
            </a:endParaRPr>
          </a:p>
        </p:txBody>
      </p:sp>
      <p:sp>
        <p:nvSpPr>
          <p:cNvPr id="178" name="Google Shape;178;p28"/>
          <p:cNvSpPr txBox="1"/>
          <p:nvPr/>
        </p:nvSpPr>
        <p:spPr>
          <a:xfrm>
            <a:off x="1166425" y="3437175"/>
            <a:ext cx="1636200" cy="9555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Which superhero has the greatest power?</a:t>
            </a:r>
            <a:endParaRPr>
              <a:latin typeface="Source Code Pro"/>
              <a:ea typeface="Source Code Pro"/>
              <a:cs typeface="Source Code Pro"/>
              <a:sym typeface="Source Code Pro"/>
            </a:endParaRPr>
          </a:p>
        </p:txBody>
      </p:sp>
      <p:sp>
        <p:nvSpPr>
          <p:cNvPr id="179" name="Google Shape;179;p28"/>
          <p:cNvSpPr txBox="1"/>
          <p:nvPr/>
        </p:nvSpPr>
        <p:spPr>
          <a:xfrm>
            <a:off x="3599350" y="3719200"/>
            <a:ext cx="1636200" cy="821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did Rosa Parks change the world?</a:t>
            </a:r>
            <a:endParaRPr>
              <a:latin typeface="Source Code Pro"/>
              <a:ea typeface="Source Code Pro"/>
              <a:cs typeface="Source Code Pro"/>
              <a:sym typeface="Source Code Pro"/>
            </a:endParaRPr>
          </a:p>
        </p:txBody>
      </p:sp>
      <p:sp>
        <p:nvSpPr>
          <p:cNvPr id="180" name="Google Shape;180;p28"/>
          <p:cNvSpPr txBox="1"/>
          <p:nvPr/>
        </p:nvSpPr>
        <p:spPr>
          <a:xfrm>
            <a:off x="5919800" y="3437175"/>
            <a:ext cx="1820100" cy="821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What would it be like to live in India?</a:t>
            </a:r>
            <a:endParaRPr>
              <a:latin typeface="Source Code Pro"/>
              <a:ea typeface="Source Code Pro"/>
              <a:cs typeface="Source Code Pro"/>
              <a:sym typeface="Source Code Pro"/>
            </a:endParaRPr>
          </a:p>
        </p:txBody>
      </p:sp>
      <p:sp>
        <p:nvSpPr>
          <p:cNvPr id="181" name="Google Shape;181;p28"/>
          <p:cNvSpPr txBox="1"/>
          <p:nvPr/>
        </p:nvSpPr>
        <p:spPr>
          <a:xfrm>
            <a:off x="6361750" y="1469450"/>
            <a:ext cx="2018400" cy="821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Why is Nelson Mandela so admired?</a:t>
            </a:r>
            <a:endParaRPr>
              <a:latin typeface="Source Code Pro"/>
              <a:ea typeface="Source Code Pro"/>
              <a:cs typeface="Source Code Pro"/>
              <a:sym typeface="Source Code Pro"/>
            </a:endParaRPr>
          </a:p>
        </p:txBody>
      </p:sp>
      <p:sp>
        <p:nvSpPr>
          <p:cNvPr id="182" name="Google Shape;182;p28"/>
          <p:cNvSpPr txBox="1"/>
          <p:nvPr/>
        </p:nvSpPr>
        <p:spPr>
          <a:xfrm>
            <a:off x="5919800" y="615550"/>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did AFL begin?</a:t>
            </a:r>
            <a:endParaRPr>
              <a:latin typeface="Source Code Pro"/>
              <a:ea typeface="Source Code Pro"/>
              <a:cs typeface="Source Code Pro"/>
              <a:sym typeface="Source Code Pro"/>
            </a:endParaRPr>
          </a:p>
        </p:txBody>
      </p:sp>
      <p:sp>
        <p:nvSpPr>
          <p:cNvPr id="183" name="Google Shape;183;p28"/>
          <p:cNvSpPr txBox="1"/>
          <p:nvPr/>
        </p:nvSpPr>
        <p:spPr>
          <a:xfrm>
            <a:off x="405250" y="1625875"/>
            <a:ext cx="2067900" cy="8211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do they create special effects in film?</a:t>
            </a:r>
            <a:endParaRPr>
              <a:latin typeface="Source Code Pro"/>
              <a:ea typeface="Source Code Pro"/>
              <a:cs typeface="Source Code Pro"/>
              <a:sym typeface="Source Code Pro"/>
            </a:endParaRPr>
          </a:p>
        </p:txBody>
      </p:sp>
      <p:sp>
        <p:nvSpPr>
          <p:cNvPr id="184" name="Google Shape;184;p28"/>
          <p:cNvSpPr txBox="1"/>
          <p:nvPr/>
        </p:nvSpPr>
        <p:spPr>
          <a:xfrm>
            <a:off x="6361750" y="2571750"/>
            <a:ext cx="20679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Why are Rhinos endangered?</a:t>
            </a:r>
            <a:endParaRPr>
              <a:latin typeface="Source Code Pro"/>
              <a:ea typeface="Source Code Pro"/>
              <a:cs typeface="Source Code Pro"/>
              <a:sym typeface="Source Code Pro"/>
            </a:endParaRPr>
          </a:p>
        </p:txBody>
      </p:sp>
      <p:sp>
        <p:nvSpPr>
          <p:cNvPr id="185" name="Google Shape;185;p28"/>
          <p:cNvSpPr txBox="1"/>
          <p:nvPr/>
        </p:nvSpPr>
        <p:spPr>
          <a:xfrm>
            <a:off x="405250" y="2655725"/>
            <a:ext cx="20679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What do plants need to thrive?</a:t>
            </a:r>
            <a:endParaRPr>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9" name="Shape 189"/>
        <p:cNvGrpSpPr/>
        <p:nvPr/>
      </p:nvGrpSpPr>
      <p:grpSpPr>
        <a:xfrm>
          <a:off x="0" y="0"/>
          <a:ext cx="0" cy="0"/>
          <a:chOff x="0" y="0"/>
          <a:chExt cx="0" cy="0"/>
        </a:xfrm>
      </p:grpSpPr>
      <p:sp>
        <p:nvSpPr>
          <p:cNvPr id="190" name="Google Shape;190;p29"/>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highlight>
                  <a:srgbClr val="FFFFFF"/>
                </a:highlight>
              </a:rPr>
              <a:t>What do you want to know about the natural world?</a:t>
            </a:r>
            <a:endParaRPr>
              <a:highlight>
                <a:srgbClr val="FFFFFF"/>
              </a:highlight>
            </a:endParaRPr>
          </a:p>
        </p:txBody>
      </p:sp>
      <p:pic>
        <p:nvPicPr>
          <p:cNvPr id="191" name="Google Shape;191;p29"/>
          <p:cNvPicPr preferRelativeResize="0"/>
          <p:nvPr/>
        </p:nvPicPr>
        <p:blipFill rotWithShape="1">
          <a:blip r:embed="rId3">
            <a:alphaModFix/>
          </a:blip>
          <a:srcRect b="0" l="10541" r="13342" t="0"/>
          <a:stretch/>
        </p:blipFill>
        <p:spPr>
          <a:xfrm>
            <a:off x="203600" y="193638"/>
            <a:ext cx="2650825" cy="1950350"/>
          </a:xfrm>
          <a:prstGeom prst="rect">
            <a:avLst/>
          </a:prstGeom>
          <a:noFill/>
          <a:ln>
            <a:noFill/>
          </a:ln>
        </p:spPr>
      </p:pic>
      <p:pic>
        <p:nvPicPr>
          <p:cNvPr id="192" name="Google Shape;192;p29"/>
          <p:cNvPicPr preferRelativeResize="0"/>
          <p:nvPr/>
        </p:nvPicPr>
        <p:blipFill>
          <a:blip r:embed="rId4">
            <a:alphaModFix/>
          </a:blip>
          <a:stretch>
            <a:fillRect/>
          </a:stretch>
        </p:blipFill>
        <p:spPr>
          <a:xfrm>
            <a:off x="2847975" y="1045249"/>
            <a:ext cx="3130450" cy="2344825"/>
          </a:xfrm>
          <a:prstGeom prst="rect">
            <a:avLst/>
          </a:prstGeom>
          <a:noFill/>
          <a:ln>
            <a:noFill/>
          </a:ln>
        </p:spPr>
      </p:pic>
      <p:pic>
        <p:nvPicPr>
          <p:cNvPr id="193" name="Google Shape;193;p29"/>
          <p:cNvPicPr preferRelativeResize="0"/>
          <p:nvPr/>
        </p:nvPicPr>
        <p:blipFill>
          <a:blip r:embed="rId5">
            <a:alphaModFix/>
          </a:blip>
          <a:stretch>
            <a:fillRect/>
          </a:stretch>
        </p:blipFill>
        <p:spPr>
          <a:xfrm>
            <a:off x="5882875" y="2716100"/>
            <a:ext cx="3204750" cy="2113275"/>
          </a:xfrm>
          <a:prstGeom prst="rect">
            <a:avLst/>
          </a:prstGeom>
          <a:noFill/>
          <a:ln>
            <a:noFill/>
          </a:ln>
        </p:spPr>
      </p:pic>
      <p:pic>
        <p:nvPicPr>
          <p:cNvPr id="194" name="Google Shape;194;p29"/>
          <p:cNvPicPr preferRelativeResize="0"/>
          <p:nvPr/>
        </p:nvPicPr>
        <p:blipFill>
          <a:blip r:embed="rId6">
            <a:alphaModFix/>
          </a:blip>
          <a:stretch>
            <a:fillRect/>
          </a:stretch>
        </p:blipFill>
        <p:spPr>
          <a:xfrm>
            <a:off x="5882875" y="152400"/>
            <a:ext cx="3054800" cy="2032825"/>
          </a:xfrm>
          <a:prstGeom prst="rect">
            <a:avLst/>
          </a:prstGeom>
          <a:noFill/>
          <a:ln>
            <a:noFill/>
          </a:ln>
        </p:spPr>
      </p:pic>
      <p:pic>
        <p:nvPicPr>
          <p:cNvPr id="195" name="Google Shape;195;p29"/>
          <p:cNvPicPr preferRelativeResize="0"/>
          <p:nvPr/>
        </p:nvPicPr>
        <p:blipFill>
          <a:blip r:embed="rId7">
            <a:alphaModFix/>
          </a:blip>
          <a:stretch>
            <a:fillRect/>
          </a:stretch>
        </p:blipFill>
        <p:spPr>
          <a:xfrm>
            <a:off x="203600" y="2491100"/>
            <a:ext cx="2857500" cy="16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99" name="Shape 199"/>
        <p:cNvGrpSpPr/>
        <p:nvPr/>
      </p:nvGrpSpPr>
      <p:grpSpPr>
        <a:xfrm>
          <a:off x="0" y="0"/>
          <a:ext cx="0" cy="0"/>
          <a:chOff x="0" y="0"/>
          <a:chExt cx="0" cy="0"/>
        </a:xfrm>
      </p:grpSpPr>
      <p:sp>
        <p:nvSpPr>
          <p:cNvPr id="200" name="Google Shape;200;p3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so amazing about these structures?</a:t>
            </a:r>
            <a:endParaRPr/>
          </a:p>
        </p:txBody>
      </p:sp>
      <p:pic>
        <p:nvPicPr>
          <p:cNvPr id="201" name="Google Shape;201;p30"/>
          <p:cNvPicPr preferRelativeResize="0"/>
          <p:nvPr/>
        </p:nvPicPr>
        <p:blipFill>
          <a:blip r:embed="rId3">
            <a:alphaModFix/>
          </a:blip>
          <a:stretch>
            <a:fillRect/>
          </a:stretch>
        </p:blipFill>
        <p:spPr>
          <a:xfrm>
            <a:off x="152400" y="152400"/>
            <a:ext cx="2466975" cy="1847850"/>
          </a:xfrm>
          <a:prstGeom prst="rect">
            <a:avLst/>
          </a:prstGeom>
          <a:noFill/>
          <a:ln>
            <a:noFill/>
          </a:ln>
        </p:spPr>
      </p:pic>
      <p:pic>
        <p:nvPicPr>
          <p:cNvPr id="202" name="Google Shape;202;p30"/>
          <p:cNvPicPr preferRelativeResize="0"/>
          <p:nvPr/>
        </p:nvPicPr>
        <p:blipFill>
          <a:blip r:embed="rId4">
            <a:alphaModFix/>
          </a:blip>
          <a:stretch>
            <a:fillRect/>
          </a:stretch>
        </p:blipFill>
        <p:spPr>
          <a:xfrm>
            <a:off x="2771775" y="152400"/>
            <a:ext cx="2857500" cy="1600200"/>
          </a:xfrm>
          <a:prstGeom prst="rect">
            <a:avLst/>
          </a:prstGeom>
          <a:noFill/>
          <a:ln>
            <a:noFill/>
          </a:ln>
        </p:spPr>
      </p:pic>
      <p:pic>
        <p:nvPicPr>
          <p:cNvPr id="203" name="Google Shape;203;p30"/>
          <p:cNvPicPr preferRelativeResize="0"/>
          <p:nvPr/>
        </p:nvPicPr>
        <p:blipFill>
          <a:blip r:embed="rId5">
            <a:alphaModFix/>
          </a:blip>
          <a:stretch>
            <a:fillRect/>
          </a:stretch>
        </p:blipFill>
        <p:spPr>
          <a:xfrm>
            <a:off x="4933950" y="3800475"/>
            <a:ext cx="3467100" cy="1314450"/>
          </a:xfrm>
          <a:prstGeom prst="rect">
            <a:avLst/>
          </a:prstGeom>
          <a:noFill/>
          <a:ln>
            <a:noFill/>
          </a:ln>
        </p:spPr>
      </p:pic>
      <p:pic>
        <p:nvPicPr>
          <p:cNvPr id="204" name="Google Shape;204;p30"/>
          <p:cNvPicPr preferRelativeResize="0"/>
          <p:nvPr/>
        </p:nvPicPr>
        <p:blipFill>
          <a:blip r:embed="rId6">
            <a:alphaModFix/>
          </a:blip>
          <a:stretch>
            <a:fillRect/>
          </a:stretch>
        </p:blipFill>
        <p:spPr>
          <a:xfrm>
            <a:off x="5781675" y="152400"/>
            <a:ext cx="2619375" cy="1743075"/>
          </a:xfrm>
          <a:prstGeom prst="rect">
            <a:avLst/>
          </a:prstGeom>
          <a:noFill/>
          <a:ln>
            <a:noFill/>
          </a:ln>
        </p:spPr>
      </p:pic>
      <p:pic>
        <p:nvPicPr>
          <p:cNvPr id="205" name="Google Shape;205;p30"/>
          <p:cNvPicPr preferRelativeResize="0"/>
          <p:nvPr/>
        </p:nvPicPr>
        <p:blipFill>
          <a:blip r:embed="rId7">
            <a:alphaModFix/>
          </a:blip>
          <a:stretch>
            <a:fillRect/>
          </a:stretch>
        </p:blipFill>
        <p:spPr>
          <a:xfrm>
            <a:off x="3075700" y="2047875"/>
            <a:ext cx="2857500" cy="1600200"/>
          </a:xfrm>
          <a:prstGeom prst="rect">
            <a:avLst/>
          </a:prstGeom>
          <a:noFill/>
          <a:ln>
            <a:noFill/>
          </a:ln>
        </p:spPr>
      </p:pic>
      <p:pic>
        <p:nvPicPr>
          <p:cNvPr id="206" name="Google Shape;206;p30"/>
          <p:cNvPicPr preferRelativeResize="0"/>
          <p:nvPr/>
        </p:nvPicPr>
        <p:blipFill>
          <a:blip r:embed="rId8">
            <a:alphaModFix/>
          </a:blip>
          <a:stretch>
            <a:fillRect/>
          </a:stretch>
        </p:blipFill>
        <p:spPr>
          <a:xfrm>
            <a:off x="245913" y="2193338"/>
            <a:ext cx="2619375" cy="1743075"/>
          </a:xfrm>
          <a:prstGeom prst="rect">
            <a:avLst/>
          </a:prstGeom>
          <a:noFill/>
          <a:ln>
            <a:noFill/>
          </a:ln>
        </p:spPr>
      </p:pic>
      <p:pic>
        <p:nvPicPr>
          <p:cNvPr id="207" name="Google Shape;207;p30"/>
          <p:cNvPicPr preferRelativeResize="0"/>
          <p:nvPr/>
        </p:nvPicPr>
        <p:blipFill>
          <a:blip r:embed="rId9">
            <a:alphaModFix/>
          </a:blip>
          <a:stretch>
            <a:fillRect/>
          </a:stretch>
        </p:blipFill>
        <p:spPr>
          <a:xfrm>
            <a:off x="6085600" y="2047875"/>
            <a:ext cx="2725922" cy="1600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idx="1" type="body"/>
          </p:nvPr>
        </p:nvSpPr>
        <p:spPr>
          <a:xfrm>
            <a:off x="309200" y="4436725"/>
            <a:ext cx="59988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Who are these people and what is their claim to fame?</a:t>
            </a:r>
            <a:endParaRPr/>
          </a:p>
        </p:txBody>
      </p:sp>
      <p:pic>
        <p:nvPicPr>
          <p:cNvPr id="213" name="Google Shape;213;p31"/>
          <p:cNvPicPr preferRelativeResize="0"/>
          <p:nvPr/>
        </p:nvPicPr>
        <p:blipFill>
          <a:blip r:embed="rId3">
            <a:alphaModFix/>
          </a:blip>
          <a:stretch>
            <a:fillRect/>
          </a:stretch>
        </p:blipFill>
        <p:spPr>
          <a:xfrm>
            <a:off x="6048350" y="80250"/>
            <a:ext cx="2924175" cy="1562100"/>
          </a:xfrm>
          <a:prstGeom prst="rect">
            <a:avLst/>
          </a:prstGeom>
          <a:noFill/>
          <a:ln>
            <a:noFill/>
          </a:ln>
        </p:spPr>
      </p:pic>
      <p:pic>
        <p:nvPicPr>
          <p:cNvPr id="214" name="Google Shape;214;p31"/>
          <p:cNvPicPr preferRelativeResize="0"/>
          <p:nvPr/>
        </p:nvPicPr>
        <p:blipFill rotWithShape="1">
          <a:blip r:embed="rId4">
            <a:alphaModFix/>
          </a:blip>
          <a:srcRect b="0" l="19804" r="19108" t="0"/>
          <a:stretch/>
        </p:blipFill>
        <p:spPr>
          <a:xfrm>
            <a:off x="6512863" y="1700638"/>
            <a:ext cx="1803825" cy="1552575"/>
          </a:xfrm>
          <a:prstGeom prst="rect">
            <a:avLst/>
          </a:prstGeom>
          <a:noFill/>
          <a:ln>
            <a:noFill/>
          </a:ln>
        </p:spPr>
      </p:pic>
      <p:pic>
        <p:nvPicPr>
          <p:cNvPr id="215" name="Google Shape;215;p31"/>
          <p:cNvPicPr preferRelativeResize="0"/>
          <p:nvPr/>
        </p:nvPicPr>
        <p:blipFill>
          <a:blip r:embed="rId5">
            <a:alphaModFix/>
          </a:blip>
          <a:stretch>
            <a:fillRect/>
          </a:stretch>
        </p:blipFill>
        <p:spPr>
          <a:xfrm>
            <a:off x="471700" y="2571738"/>
            <a:ext cx="2466975" cy="1847850"/>
          </a:xfrm>
          <a:prstGeom prst="rect">
            <a:avLst/>
          </a:prstGeom>
          <a:noFill/>
          <a:ln>
            <a:noFill/>
          </a:ln>
        </p:spPr>
      </p:pic>
      <p:pic>
        <p:nvPicPr>
          <p:cNvPr id="216" name="Google Shape;216;p31"/>
          <p:cNvPicPr preferRelativeResize="0"/>
          <p:nvPr/>
        </p:nvPicPr>
        <p:blipFill>
          <a:blip r:embed="rId6">
            <a:alphaModFix/>
          </a:blip>
          <a:stretch>
            <a:fillRect/>
          </a:stretch>
        </p:blipFill>
        <p:spPr>
          <a:xfrm>
            <a:off x="6090800" y="3311500"/>
            <a:ext cx="2647950" cy="1724025"/>
          </a:xfrm>
          <a:prstGeom prst="rect">
            <a:avLst/>
          </a:prstGeom>
          <a:noFill/>
          <a:ln>
            <a:noFill/>
          </a:ln>
        </p:spPr>
      </p:pic>
      <p:pic>
        <p:nvPicPr>
          <p:cNvPr id="217" name="Google Shape;217;p31"/>
          <p:cNvPicPr preferRelativeResize="0"/>
          <p:nvPr/>
        </p:nvPicPr>
        <p:blipFill>
          <a:blip r:embed="rId7">
            <a:alphaModFix/>
          </a:blip>
          <a:stretch>
            <a:fillRect/>
          </a:stretch>
        </p:blipFill>
        <p:spPr>
          <a:xfrm>
            <a:off x="746550" y="80250"/>
            <a:ext cx="2349100" cy="2349100"/>
          </a:xfrm>
          <a:prstGeom prst="rect">
            <a:avLst/>
          </a:prstGeom>
          <a:noFill/>
          <a:ln>
            <a:noFill/>
          </a:ln>
        </p:spPr>
      </p:pic>
      <p:pic>
        <p:nvPicPr>
          <p:cNvPr id="218" name="Google Shape;218;p31"/>
          <p:cNvPicPr preferRelativeResize="0"/>
          <p:nvPr/>
        </p:nvPicPr>
        <p:blipFill>
          <a:blip r:embed="rId8">
            <a:alphaModFix/>
          </a:blip>
          <a:stretch>
            <a:fillRect/>
          </a:stretch>
        </p:blipFill>
        <p:spPr>
          <a:xfrm>
            <a:off x="3397450" y="487488"/>
            <a:ext cx="2349091" cy="356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3690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How to use this resource...</a:t>
            </a:r>
            <a:r>
              <a:rPr b="0" lang="en" sz="1800">
                <a:solidFill>
                  <a:srgbClr val="0000FF"/>
                </a:solidFill>
                <a:latin typeface="Special Elite"/>
                <a:ea typeface="Special Elite"/>
                <a:cs typeface="Special Elite"/>
                <a:sym typeface="Special Elite"/>
              </a:rPr>
              <a:t>a message for students</a:t>
            </a:r>
            <a:endParaRPr b="0" sz="1800">
              <a:solidFill>
                <a:srgbClr val="0000FF"/>
              </a:solidFill>
              <a:latin typeface="Special Elite"/>
              <a:ea typeface="Special Elite"/>
              <a:cs typeface="Special Elite"/>
              <a:sym typeface="Special Elite"/>
            </a:endParaRPr>
          </a:p>
        </p:txBody>
      </p:sp>
      <p:sp>
        <p:nvSpPr>
          <p:cNvPr id="63" name="Google Shape;63;p14"/>
          <p:cNvSpPr txBox="1"/>
          <p:nvPr>
            <p:ph idx="1" type="body"/>
          </p:nvPr>
        </p:nvSpPr>
        <p:spPr>
          <a:xfrm>
            <a:off x="311700" y="1228675"/>
            <a:ext cx="4977300" cy="35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Bad Script"/>
                <a:ea typeface="Bad Script"/>
                <a:cs typeface="Bad Script"/>
                <a:sym typeface="Bad Script"/>
              </a:rPr>
              <a:t>Dear Students,</a:t>
            </a:r>
            <a:endParaRPr sz="1800">
              <a:solidFill>
                <a:srgbClr val="000000"/>
              </a:solidFill>
              <a:latin typeface="Bad Script"/>
              <a:ea typeface="Bad Script"/>
              <a:cs typeface="Bad Script"/>
              <a:sym typeface="Bad Script"/>
            </a:endParaRPr>
          </a:p>
          <a:p>
            <a:pPr indent="0" lvl="0" marL="0" rtl="0" algn="l">
              <a:spcBef>
                <a:spcPts val="1600"/>
              </a:spcBef>
              <a:spcAft>
                <a:spcPts val="1600"/>
              </a:spcAft>
              <a:buNone/>
            </a:pPr>
            <a:r>
              <a:rPr lang="en" sz="1800">
                <a:solidFill>
                  <a:srgbClr val="000000"/>
                </a:solidFill>
                <a:latin typeface="Bad Script"/>
                <a:ea typeface="Bad Script"/>
                <a:cs typeface="Bad Script"/>
                <a:sym typeface="Bad Script"/>
              </a:rPr>
              <a:t>This slideshow has been designed for you. It is like a virtual inspiration station that you can use if you are trying to find ideas for your next project. You don’t need to read every slide or click on every link. The idea is you browse through it and stop at something that takes your interest. </a:t>
            </a:r>
            <a:r>
              <a:rPr lang="en" sz="1800">
                <a:solidFill>
                  <a:srgbClr val="000000"/>
                </a:solidFill>
                <a:latin typeface="Bad Script"/>
                <a:ea typeface="Bad Script"/>
                <a:cs typeface="Bad Script"/>
                <a:sym typeface="Bad Script"/>
              </a:rPr>
              <a:t>It has been divided into sections that match the pathways of </a:t>
            </a:r>
            <a:r>
              <a:rPr b="1" lang="en" sz="1800">
                <a:solidFill>
                  <a:srgbClr val="0000FF"/>
                </a:solidFill>
                <a:latin typeface="Bad Script"/>
                <a:ea typeface="Bad Script"/>
                <a:cs typeface="Bad Script"/>
                <a:sym typeface="Bad Script"/>
              </a:rPr>
              <a:t>Make</a:t>
            </a:r>
            <a:r>
              <a:rPr b="1" lang="en" sz="1800">
                <a:solidFill>
                  <a:srgbClr val="000000"/>
                </a:solidFill>
                <a:latin typeface="Bad Script"/>
                <a:ea typeface="Bad Script"/>
                <a:cs typeface="Bad Script"/>
                <a:sym typeface="Bad Script"/>
              </a:rPr>
              <a:t>, </a:t>
            </a:r>
            <a:r>
              <a:rPr b="1" lang="en" sz="1800">
                <a:solidFill>
                  <a:srgbClr val="BF9000"/>
                </a:solidFill>
                <a:latin typeface="Bad Script"/>
                <a:ea typeface="Bad Script"/>
                <a:cs typeface="Bad Script"/>
                <a:sym typeface="Bad Script"/>
              </a:rPr>
              <a:t>Know</a:t>
            </a:r>
            <a:r>
              <a:rPr b="1" lang="en" sz="1800">
                <a:solidFill>
                  <a:srgbClr val="000000"/>
                </a:solidFill>
                <a:latin typeface="Bad Script"/>
                <a:ea typeface="Bad Script"/>
                <a:cs typeface="Bad Script"/>
                <a:sym typeface="Bad Script"/>
              </a:rPr>
              <a:t>, </a:t>
            </a:r>
            <a:r>
              <a:rPr b="1" lang="en" sz="1800">
                <a:solidFill>
                  <a:srgbClr val="FF00FF"/>
                </a:solidFill>
                <a:latin typeface="Bad Script"/>
                <a:ea typeface="Bad Script"/>
                <a:cs typeface="Bad Script"/>
                <a:sym typeface="Bad Script"/>
              </a:rPr>
              <a:t>Do</a:t>
            </a:r>
            <a:r>
              <a:rPr lang="en" sz="1800">
                <a:solidFill>
                  <a:srgbClr val="000000"/>
                </a:solidFill>
                <a:latin typeface="Bad Script"/>
                <a:ea typeface="Bad Script"/>
                <a:cs typeface="Bad Script"/>
                <a:sym typeface="Bad Script"/>
              </a:rPr>
              <a:t> and </a:t>
            </a:r>
            <a:r>
              <a:rPr b="1" lang="en" sz="1800">
                <a:solidFill>
                  <a:srgbClr val="674EA7"/>
                </a:solidFill>
                <a:latin typeface="Bad Script"/>
                <a:ea typeface="Bad Script"/>
                <a:cs typeface="Bad Script"/>
                <a:sym typeface="Bad Script"/>
              </a:rPr>
              <a:t>Act</a:t>
            </a:r>
            <a:r>
              <a:rPr b="1" lang="en" sz="1800">
                <a:solidFill>
                  <a:srgbClr val="000000"/>
                </a:solidFill>
                <a:latin typeface="Bad Script"/>
                <a:ea typeface="Bad Script"/>
                <a:cs typeface="Bad Script"/>
                <a:sym typeface="Bad Script"/>
              </a:rPr>
              <a:t>.</a:t>
            </a:r>
            <a:r>
              <a:rPr lang="en" sz="1800">
                <a:solidFill>
                  <a:srgbClr val="000000"/>
                </a:solidFill>
                <a:latin typeface="Bad Script"/>
                <a:ea typeface="Bad Script"/>
                <a:cs typeface="Bad Script"/>
                <a:sym typeface="Bad Script"/>
              </a:rPr>
              <a:t> So if you know what pathway you want to take you could jump straight to that section.</a:t>
            </a:r>
            <a:r>
              <a:rPr lang="en" sz="2000">
                <a:solidFill>
                  <a:srgbClr val="000000"/>
                </a:solidFill>
                <a:latin typeface="Bad Script"/>
                <a:ea typeface="Bad Script"/>
                <a:cs typeface="Bad Script"/>
                <a:sym typeface="Bad Script"/>
              </a:rPr>
              <a:t> </a:t>
            </a:r>
            <a:endParaRPr sz="2000">
              <a:solidFill>
                <a:srgbClr val="000000"/>
              </a:solidFill>
              <a:latin typeface="Bad Script"/>
              <a:ea typeface="Bad Script"/>
              <a:cs typeface="Bad Script"/>
              <a:sym typeface="Bad Script"/>
            </a:endParaRPr>
          </a:p>
        </p:txBody>
      </p:sp>
      <p:sp>
        <p:nvSpPr>
          <p:cNvPr id="64" name="Google Shape;64;p14"/>
          <p:cNvSpPr txBox="1"/>
          <p:nvPr/>
        </p:nvSpPr>
        <p:spPr>
          <a:xfrm>
            <a:off x="5673425" y="1205350"/>
            <a:ext cx="2961300" cy="3377100"/>
          </a:xfrm>
          <a:prstGeom prst="rect">
            <a:avLst/>
          </a:prstGeom>
          <a:solidFill>
            <a:srgbClr val="C9DAF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pecial Elite"/>
                <a:ea typeface="Special Elite"/>
                <a:cs typeface="Special Elite"/>
                <a:sym typeface="Special Elite"/>
              </a:rPr>
              <a:t>You may see something here that you want to explore further, or you might see something that sparks a different idea and sends you off on a tangent! There are so many possibilities and just a few ideas presented here. Sometimes we just have to open our eyes and look around us to find so many more.</a:t>
            </a:r>
            <a:endParaRPr>
              <a:latin typeface="Special Elite"/>
              <a:ea typeface="Special Elite"/>
              <a:cs typeface="Special Elite"/>
              <a:sym typeface="Special Elite"/>
            </a:endParaRPr>
          </a:p>
          <a:p>
            <a:pPr indent="0" lvl="0" marL="0" rtl="0" algn="ctr">
              <a:spcBef>
                <a:spcPts val="0"/>
              </a:spcBef>
              <a:spcAft>
                <a:spcPts val="0"/>
              </a:spcAft>
              <a:buNone/>
            </a:pPr>
            <a:r>
              <a:t/>
            </a:r>
            <a:endParaRPr>
              <a:latin typeface="Special Elite"/>
              <a:ea typeface="Special Elite"/>
              <a:cs typeface="Special Elite"/>
              <a:sym typeface="Special Elite"/>
            </a:endParaRPr>
          </a:p>
          <a:p>
            <a:pPr indent="0" lvl="0" marL="0" rtl="0" algn="ctr">
              <a:spcBef>
                <a:spcPts val="0"/>
              </a:spcBef>
              <a:spcAft>
                <a:spcPts val="0"/>
              </a:spcAft>
              <a:buNone/>
            </a:pPr>
            <a:r>
              <a:rPr lang="en">
                <a:solidFill>
                  <a:srgbClr val="980000"/>
                </a:solidFill>
                <a:latin typeface="Special Elite"/>
                <a:ea typeface="Special Elite"/>
                <a:cs typeface="Special Elite"/>
                <a:sym typeface="Special Elite"/>
              </a:rPr>
              <a:t>Good luck, be curious, be persistent, and have fun!!!</a:t>
            </a:r>
            <a:endParaRPr>
              <a:solidFill>
                <a:srgbClr val="980000"/>
              </a:solidFill>
              <a:latin typeface="Special Elite"/>
              <a:ea typeface="Special Elite"/>
              <a:cs typeface="Special Elite"/>
              <a:sym typeface="Special Elit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22" name="Shape 222"/>
        <p:cNvGrpSpPr/>
        <p:nvPr/>
      </p:nvGrpSpPr>
      <p:grpSpPr>
        <a:xfrm>
          <a:off x="0" y="0"/>
          <a:ext cx="0" cy="0"/>
          <a:chOff x="0" y="0"/>
          <a:chExt cx="0" cy="0"/>
        </a:xfrm>
      </p:grpSpPr>
      <p:sp>
        <p:nvSpPr>
          <p:cNvPr id="223" name="Google Shape;223;p32"/>
          <p:cNvSpPr txBox="1"/>
          <p:nvPr>
            <p:ph idx="1" type="body"/>
          </p:nvPr>
        </p:nvSpPr>
        <p:spPr>
          <a:xfrm>
            <a:off x="215575" y="4035125"/>
            <a:ext cx="5998800" cy="90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are these moments in history so important?</a:t>
            </a:r>
            <a:endParaRPr/>
          </a:p>
          <a:p>
            <a:pPr indent="0" lvl="0" marL="0" rtl="0" algn="l">
              <a:spcBef>
                <a:spcPts val="0"/>
              </a:spcBef>
              <a:spcAft>
                <a:spcPts val="0"/>
              </a:spcAft>
              <a:buNone/>
            </a:pPr>
            <a:r>
              <a:rPr b="0" lang="en" sz="1200">
                <a:latin typeface="Arial"/>
                <a:ea typeface="Arial"/>
                <a:cs typeface="Arial"/>
                <a:sym typeface="Arial"/>
              </a:rPr>
              <a:t>Check out this Australian history timeline to see more </a:t>
            </a:r>
            <a:r>
              <a:rPr b="0" lang="en" sz="1200" u="sng">
                <a:solidFill>
                  <a:schemeClr val="hlink"/>
                </a:solidFill>
                <a:latin typeface="Arial"/>
                <a:ea typeface="Arial"/>
                <a:cs typeface="Arial"/>
                <a:sym typeface="Arial"/>
                <a:hlinkClick r:id="rId3"/>
              </a:rPr>
              <a:t>Defining moments timeline</a:t>
            </a:r>
            <a:endParaRPr b="0" sz="1200">
              <a:latin typeface="Arial"/>
              <a:ea typeface="Arial"/>
              <a:cs typeface="Arial"/>
              <a:sym typeface="Arial"/>
            </a:endParaRPr>
          </a:p>
          <a:p>
            <a:pPr indent="0" lvl="0" marL="0" rtl="0" algn="l">
              <a:spcBef>
                <a:spcPts val="0"/>
              </a:spcBef>
              <a:spcAft>
                <a:spcPts val="0"/>
              </a:spcAft>
              <a:buNone/>
            </a:pPr>
            <a:r>
              <a:t/>
            </a:r>
            <a:endParaRPr b="0" sz="1400">
              <a:latin typeface="Arial"/>
              <a:ea typeface="Arial"/>
              <a:cs typeface="Arial"/>
              <a:sym typeface="Arial"/>
            </a:endParaRPr>
          </a:p>
        </p:txBody>
      </p:sp>
      <p:pic>
        <p:nvPicPr>
          <p:cNvPr id="224" name="Google Shape;224;p32"/>
          <p:cNvPicPr preferRelativeResize="0"/>
          <p:nvPr/>
        </p:nvPicPr>
        <p:blipFill>
          <a:blip r:embed="rId4">
            <a:alphaModFix/>
          </a:blip>
          <a:stretch>
            <a:fillRect/>
          </a:stretch>
        </p:blipFill>
        <p:spPr>
          <a:xfrm>
            <a:off x="152400" y="152400"/>
            <a:ext cx="2898770" cy="1929000"/>
          </a:xfrm>
          <a:prstGeom prst="rect">
            <a:avLst/>
          </a:prstGeom>
          <a:noFill/>
          <a:ln>
            <a:noFill/>
          </a:ln>
        </p:spPr>
      </p:pic>
      <p:pic>
        <p:nvPicPr>
          <p:cNvPr id="225" name="Google Shape;225;p32"/>
          <p:cNvPicPr preferRelativeResize="0"/>
          <p:nvPr/>
        </p:nvPicPr>
        <p:blipFill>
          <a:blip r:embed="rId5">
            <a:alphaModFix/>
          </a:blip>
          <a:stretch>
            <a:fillRect/>
          </a:stretch>
        </p:blipFill>
        <p:spPr>
          <a:xfrm>
            <a:off x="3551100" y="97725"/>
            <a:ext cx="2247900" cy="2038350"/>
          </a:xfrm>
          <a:prstGeom prst="rect">
            <a:avLst/>
          </a:prstGeom>
          <a:noFill/>
          <a:ln>
            <a:noFill/>
          </a:ln>
        </p:spPr>
      </p:pic>
      <p:pic>
        <p:nvPicPr>
          <p:cNvPr id="226" name="Google Shape;226;p32"/>
          <p:cNvPicPr preferRelativeResize="0"/>
          <p:nvPr/>
        </p:nvPicPr>
        <p:blipFill>
          <a:blip r:embed="rId6">
            <a:alphaModFix/>
          </a:blip>
          <a:stretch>
            <a:fillRect/>
          </a:stretch>
        </p:blipFill>
        <p:spPr>
          <a:xfrm>
            <a:off x="6363550" y="152400"/>
            <a:ext cx="2247900" cy="2381949"/>
          </a:xfrm>
          <a:prstGeom prst="rect">
            <a:avLst/>
          </a:prstGeom>
          <a:noFill/>
          <a:ln>
            <a:noFill/>
          </a:ln>
        </p:spPr>
      </p:pic>
      <p:pic>
        <p:nvPicPr>
          <p:cNvPr id="227" name="Google Shape;227;p32"/>
          <p:cNvPicPr preferRelativeResize="0"/>
          <p:nvPr/>
        </p:nvPicPr>
        <p:blipFill>
          <a:blip r:embed="rId7">
            <a:alphaModFix/>
          </a:blip>
          <a:stretch>
            <a:fillRect/>
          </a:stretch>
        </p:blipFill>
        <p:spPr>
          <a:xfrm>
            <a:off x="215575" y="2136086"/>
            <a:ext cx="2619375" cy="1844364"/>
          </a:xfrm>
          <a:prstGeom prst="rect">
            <a:avLst/>
          </a:prstGeom>
          <a:noFill/>
          <a:ln>
            <a:noFill/>
          </a:ln>
        </p:spPr>
      </p:pic>
      <p:pic>
        <p:nvPicPr>
          <p:cNvPr id="228" name="Google Shape;228;p32"/>
          <p:cNvPicPr preferRelativeResize="0"/>
          <p:nvPr/>
        </p:nvPicPr>
        <p:blipFill>
          <a:blip r:embed="rId8">
            <a:alphaModFix/>
          </a:blip>
          <a:stretch>
            <a:fillRect/>
          </a:stretch>
        </p:blipFill>
        <p:spPr>
          <a:xfrm>
            <a:off x="3245523" y="2136063"/>
            <a:ext cx="2418405" cy="1844375"/>
          </a:xfrm>
          <a:prstGeom prst="rect">
            <a:avLst/>
          </a:prstGeom>
          <a:noFill/>
          <a:ln>
            <a:noFill/>
          </a:ln>
        </p:spPr>
      </p:pic>
      <p:pic>
        <p:nvPicPr>
          <p:cNvPr id="229" name="Google Shape;229;p32"/>
          <p:cNvPicPr preferRelativeResize="0"/>
          <p:nvPr/>
        </p:nvPicPr>
        <p:blipFill>
          <a:blip r:embed="rId9">
            <a:alphaModFix/>
          </a:blip>
          <a:stretch>
            <a:fillRect/>
          </a:stretch>
        </p:blipFill>
        <p:spPr>
          <a:xfrm>
            <a:off x="5799000" y="2681120"/>
            <a:ext cx="2931475" cy="21482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233" name="Shape 233"/>
        <p:cNvGrpSpPr/>
        <p:nvPr/>
      </p:nvGrpSpPr>
      <p:grpSpPr>
        <a:xfrm>
          <a:off x="0" y="0"/>
          <a:ext cx="0" cy="0"/>
          <a:chOff x="0" y="0"/>
          <a:chExt cx="0" cy="0"/>
        </a:xfrm>
      </p:grpSpPr>
      <p:sp>
        <p:nvSpPr>
          <p:cNvPr id="234" name="Google Shape;234;p33"/>
          <p:cNvSpPr txBox="1"/>
          <p:nvPr>
            <p:ph type="title"/>
          </p:nvPr>
        </p:nvSpPr>
        <p:spPr>
          <a:xfrm>
            <a:off x="304800" y="309350"/>
            <a:ext cx="4267200" cy="7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134F5C"/>
                </a:solidFill>
              </a:rPr>
              <a:t>What makes you curious?</a:t>
            </a:r>
            <a:endParaRPr>
              <a:solidFill>
                <a:srgbClr val="134F5C"/>
              </a:solidFill>
            </a:endParaRPr>
          </a:p>
        </p:txBody>
      </p:sp>
      <p:pic>
        <p:nvPicPr>
          <p:cNvPr descr="Genius Hour Ideas - created at http://animoto.com" id="235" name="Google Shape;235;p33" title="Ideas for Genius Hour">
            <a:hlinkClick r:id="rId3"/>
          </p:cNvPr>
          <p:cNvPicPr preferRelativeResize="0"/>
          <p:nvPr/>
        </p:nvPicPr>
        <p:blipFill>
          <a:blip r:embed="rId4">
            <a:alphaModFix/>
          </a:blip>
          <a:stretch>
            <a:fillRect/>
          </a:stretch>
        </p:blipFill>
        <p:spPr>
          <a:xfrm>
            <a:off x="152400" y="1209950"/>
            <a:ext cx="4572000" cy="3429000"/>
          </a:xfrm>
          <a:prstGeom prst="rect">
            <a:avLst/>
          </a:prstGeom>
          <a:noFill/>
          <a:ln>
            <a:noFill/>
          </a:ln>
        </p:spPr>
      </p:pic>
      <p:sp>
        <p:nvSpPr>
          <p:cNvPr id="236" name="Google Shape;236;p33"/>
          <p:cNvSpPr txBox="1"/>
          <p:nvPr/>
        </p:nvSpPr>
        <p:spPr>
          <a:xfrm>
            <a:off x="5216225" y="2857500"/>
            <a:ext cx="3688800" cy="198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134F5C"/>
                </a:solidFill>
                <a:latin typeface="Amatic SC"/>
                <a:ea typeface="Amatic SC"/>
                <a:cs typeface="Amatic SC"/>
                <a:sym typeface="Amatic SC"/>
              </a:rPr>
              <a:t>Is the Loch Ness monster real???</a:t>
            </a:r>
            <a:endParaRPr b="1" sz="2500">
              <a:solidFill>
                <a:srgbClr val="134F5C"/>
              </a:solidFill>
              <a:latin typeface="Amatic SC"/>
              <a:ea typeface="Amatic SC"/>
              <a:cs typeface="Amatic SC"/>
              <a:sym typeface="Amatic SC"/>
            </a:endParaRPr>
          </a:p>
          <a:p>
            <a:pPr indent="0" lvl="0" marL="0" rtl="0" algn="ctr">
              <a:spcBef>
                <a:spcPts val="0"/>
              </a:spcBef>
              <a:spcAft>
                <a:spcPts val="0"/>
              </a:spcAft>
              <a:buNone/>
            </a:pPr>
            <a:r>
              <a:rPr lang="en">
                <a:latin typeface="Source Code Pro"/>
                <a:ea typeface="Source Code Pro"/>
                <a:cs typeface="Source Code Pro"/>
                <a:sym typeface="Source Code Pro"/>
              </a:rPr>
              <a:t>Ever wondered about some of the greatest mysteries of the world? Read about the top 10 in an article written by kids for kids.</a:t>
            </a:r>
            <a:r>
              <a:rPr lang="en">
                <a:solidFill>
                  <a:srgbClr val="134F5C"/>
                </a:solidFill>
                <a:latin typeface="Source Code Pro"/>
                <a:ea typeface="Source Code Pro"/>
                <a:cs typeface="Source Code Pro"/>
                <a:sym typeface="Source Code Pro"/>
              </a:rPr>
              <a:t> </a:t>
            </a:r>
            <a:r>
              <a:rPr lang="en" u="sng">
                <a:solidFill>
                  <a:srgbClr val="134F5C"/>
                </a:solidFill>
                <a:latin typeface="Source Code Pro"/>
                <a:ea typeface="Source Code Pro"/>
                <a:cs typeface="Source Code Pro"/>
                <a:sym typeface="Source Code Pro"/>
                <a:hlinkClick r:id="rId5">
                  <a:extLst>
                    <a:ext uri="{A12FA001-AC4F-418D-AE19-62706E023703}">
                      <ahyp:hlinkClr val="tx"/>
                    </a:ext>
                  </a:extLst>
                </a:hlinkClick>
              </a:rPr>
              <a:t>The Greatest Mysteries of History</a:t>
            </a:r>
            <a:r>
              <a:rPr lang="en">
                <a:solidFill>
                  <a:srgbClr val="134F5C"/>
                </a:solidFill>
                <a:latin typeface="Source Code Pro"/>
                <a:ea typeface="Source Code Pro"/>
                <a:cs typeface="Source Code Pro"/>
                <a:sym typeface="Source Code Pro"/>
              </a:rPr>
              <a:t>  </a:t>
            </a:r>
            <a:endParaRPr>
              <a:solidFill>
                <a:srgbClr val="134F5C"/>
              </a:solidFill>
              <a:latin typeface="Source Code Pro"/>
              <a:ea typeface="Source Code Pro"/>
              <a:cs typeface="Source Code Pro"/>
              <a:sym typeface="Source Code Pro"/>
            </a:endParaRPr>
          </a:p>
        </p:txBody>
      </p:sp>
      <p:pic>
        <p:nvPicPr>
          <p:cNvPr id="237" name="Google Shape;237;p33"/>
          <p:cNvPicPr preferRelativeResize="0"/>
          <p:nvPr/>
        </p:nvPicPr>
        <p:blipFill>
          <a:blip r:embed="rId6">
            <a:alphaModFix/>
          </a:blip>
          <a:stretch>
            <a:fillRect/>
          </a:stretch>
        </p:blipFill>
        <p:spPr>
          <a:xfrm>
            <a:off x="4980700" y="503998"/>
            <a:ext cx="3924325" cy="21976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a:t>
            </a:r>
            <a:r>
              <a:rPr lang="en"/>
              <a:t> Projects</a:t>
            </a:r>
            <a:endParaRPr/>
          </a:p>
          <a:p>
            <a:pPr indent="0" lvl="0" marL="0" rtl="0" algn="ctr">
              <a:spcBef>
                <a:spcPts val="0"/>
              </a:spcBef>
              <a:spcAft>
                <a:spcPts val="0"/>
              </a:spcAft>
              <a:buNone/>
            </a:pPr>
            <a:r>
              <a:t/>
            </a:r>
            <a:endParaRPr b="0" sz="1800">
              <a:latin typeface="Source Code Pro"/>
              <a:ea typeface="Source Code Pro"/>
              <a:cs typeface="Source Code Pro"/>
              <a:sym typeface="Source Code Pro"/>
            </a:endParaRPr>
          </a:p>
          <a:p>
            <a:pPr indent="0" lvl="0" marL="0" rtl="0" algn="ctr">
              <a:spcBef>
                <a:spcPts val="0"/>
              </a:spcBef>
              <a:spcAft>
                <a:spcPts val="0"/>
              </a:spcAft>
              <a:buNone/>
            </a:pPr>
            <a:r>
              <a:rPr b="0" lang="en" sz="1800">
                <a:solidFill>
                  <a:srgbClr val="CC0000"/>
                </a:solidFill>
                <a:latin typeface="Source Code Pro"/>
                <a:ea typeface="Source Code Pro"/>
                <a:cs typeface="Source Code Pro"/>
                <a:sym typeface="Source Code Pro"/>
              </a:rPr>
              <a:t>Learn how to do something you don’t already know how to do</a:t>
            </a:r>
            <a:endParaRPr b="0" sz="1800">
              <a:solidFill>
                <a:srgbClr val="CC0000"/>
              </a:solidFill>
              <a:latin typeface="Source Code Pro"/>
              <a:ea typeface="Source Code Pro"/>
              <a:cs typeface="Source Code Pro"/>
              <a:sym typeface="Source Code Pro"/>
            </a:endParaRPr>
          </a:p>
        </p:txBody>
      </p:sp>
      <p:sp>
        <p:nvSpPr>
          <p:cNvPr id="243" name="Google Shape;243;p34"/>
          <p:cNvSpPr/>
          <p:nvPr/>
        </p:nvSpPr>
        <p:spPr>
          <a:xfrm>
            <a:off x="398800" y="2403025"/>
            <a:ext cx="1942800" cy="1697400"/>
          </a:xfrm>
          <a:prstGeom prst="wedgeEllipseCallout">
            <a:avLst>
              <a:gd fmla="val 59477" name="adj1"/>
              <a:gd fmla="val -42771" name="adj2"/>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What kinds of things would I like to learn how to do?</a:t>
            </a:r>
            <a:endParaRPr/>
          </a:p>
        </p:txBody>
      </p:sp>
      <p:sp>
        <p:nvSpPr>
          <p:cNvPr id="244" name="Google Shape;244;p34"/>
          <p:cNvSpPr/>
          <p:nvPr/>
        </p:nvSpPr>
        <p:spPr>
          <a:xfrm>
            <a:off x="6802400" y="1181075"/>
            <a:ext cx="2257500" cy="2234400"/>
          </a:xfrm>
          <a:prstGeom prst="wedgeEllipseCallout">
            <a:avLst>
              <a:gd fmla="val -65159" name="adj1"/>
              <a:gd fmla="val 9286" name="adj2"/>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Once you have learned how to do something new you can teach someone else, or use your new skill to make something, or create a performance</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248" name="Shape 248"/>
        <p:cNvGrpSpPr/>
        <p:nvPr/>
      </p:nvGrpSpPr>
      <p:grpSpPr>
        <a:xfrm>
          <a:off x="0" y="0"/>
          <a:ext cx="0" cy="0"/>
          <a:chOff x="0" y="0"/>
          <a:chExt cx="0" cy="0"/>
        </a:xfrm>
      </p:grpSpPr>
      <p:sp>
        <p:nvSpPr>
          <p:cNvPr id="249" name="Google Shape;249;p35"/>
          <p:cNvSpPr txBox="1"/>
          <p:nvPr>
            <p:ph idx="1" type="body"/>
          </p:nvPr>
        </p:nvSpPr>
        <p:spPr>
          <a:xfrm>
            <a:off x="3507400" y="1625875"/>
            <a:ext cx="1820100" cy="1554300"/>
          </a:xfrm>
          <a:prstGeom prst="rect">
            <a:avLst/>
          </a:prstGeom>
          <a:solidFill>
            <a:srgbClr val="FFE599"/>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t>DO</a:t>
            </a:r>
            <a:r>
              <a:rPr lang="en"/>
              <a:t> PROJECTS</a:t>
            </a:r>
            <a:endParaRPr/>
          </a:p>
          <a:p>
            <a:pPr indent="0" lvl="0" marL="0" rtl="0" algn="ctr">
              <a:spcBef>
                <a:spcPts val="0"/>
              </a:spcBef>
              <a:spcAft>
                <a:spcPts val="0"/>
              </a:spcAft>
              <a:buNone/>
            </a:pPr>
            <a:r>
              <a:t/>
            </a:r>
            <a:endParaRPr b="0" sz="1200">
              <a:latin typeface="Calibri"/>
              <a:ea typeface="Calibri"/>
              <a:cs typeface="Calibri"/>
              <a:sym typeface="Calibri"/>
            </a:endParaRPr>
          </a:p>
          <a:p>
            <a:pPr indent="0" lvl="0" marL="0" rtl="0" algn="ctr">
              <a:spcBef>
                <a:spcPts val="0"/>
              </a:spcBef>
              <a:spcAft>
                <a:spcPts val="0"/>
              </a:spcAft>
              <a:buNone/>
            </a:pPr>
            <a:r>
              <a:rPr b="0" lang="en" sz="1800">
                <a:latin typeface="Calibri"/>
                <a:ea typeface="Calibri"/>
                <a:cs typeface="Calibri"/>
                <a:sym typeface="Calibri"/>
              </a:rPr>
              <a:t>The possibilities are endless</a:t>
            </a:r>
            <a:endParaRPr b="0" sz="1800">
              <a:latin typeface="Calibri"/>
              <a:ea typeface="Calibri"/>
              <a:cs typeface="Calibri"/>
              <a:sym typeface="Calibri"/>
            </a:endParaRPr>
          </a:p>
        </p:txBody>
      </p:sp>
      <p:sp>
        <p:nvSpPr>
          <p:cNvPr id="250" name="Google Shape;250;p35"/>
          <p:cNvSpPr txBox="1"/>
          <p:nvPr/>
        </p:nvSpPr>
        <p:spPr>
          <a:xfrm>
            <a:off x="1124850" y="715800"/>
            <a:ext cx="1636200" cy="5727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bake cakes</a:t>
            </a:r>
            <a:endParaRPr>
              <a:latin typeface="Source Code Pro"/>
              <a:ea typeface="Source Code Pro"/>
              <a:cs typeface="Source Code Pro"/>
              <a:sym typeface="Source Code Pro"/>
            </a:endParaRPr>
          </a:p>
        </p:txBody>
      </p:sp>
      <p:sp>
        <p:nvSpPr>
          <p:cNvPr id="251" name="Google Shape;251;p35"/>
          <p:cNvSpPr txBox="1"/>
          <p:nvPr/>
        </p:nvSpPr>
        <p:spPr>
          <a:xfrm>
            <a:off x="3599350" y="367150"/>
            <a:ext cx="1636200" cy="6852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create an animation</a:t>
            </a:r>
            <a:endParaRPr>
              <a:latin typeface="Source Code Pro"/>
              <a:ea typeface="Source Code Pro"/>
              <a:cs typeface="Source Code Pro"/>
              <a:sym typeface="Source Code Pro"/>
            </a:endParaRPr>
          </a:p>
        </p:txBody>
      </p:sp>
      <p:sp>
        <p:nvSpPr>
          <p:cNvPr id="252" name="Google Shape;252;p35"/>
          <p:cNvSpPr txBox="1"/>
          <p:nvPr/>
        </p:nvSpPr>
        <p:spPr>
          <a:xfrm>
            <a:off x="1082925" y="3180175"/>
            <a:ext cx="1636200" cy="8211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sew</a:t>
            </a:r>
            <a:endParaRPr>
              <a:latin typeface="Source Code Pro"/>
              <a:ea typeface="Source Code Pro"/>
              <a:cs typeface="Source Code Pro"/>
              <a:sym typeface="Source Code Pro"/>
            </a:endParaRPr>
          </a:p>
        </p:txBody>
      </p:sp>
      <p:sp>
        <p:nvSpPr>
          <p:cNvPr id="253" name="Google Shape;253;p35"/>
          <p:cNvSpPr txBox="1"/>
          <p:nvPr/>
        </p:nvSpPr>
        <p:spPr>
          <a:xfrm>
            <a:off x="3753900" y="3719200"/>
            <a:ext cx="1636200" cy="8211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code</a:t>
            </a:r>
            <a:endParaRPr>
              <a:latin typeface="Source Code Pro"/>
              <a:ea typeface="Source Code Pro"/>
              <a:cs typeface="Source Code Pro"/>
              <a:sym typeface="Source Code Pro"/>
            </a:endParaRPr>
          </a:p>
        </p:txBody>
      </p:sp>
      <p:sp>
        <p:nvSpPr>
          <p:cNvPr id="254" name="Google Shape;254;p35"/>
          <p:cNvSpPr txBox="1"/>
          <p:nvPr/>
        </p:nvSpPr>
        <p:spPr>
          <a:xfrm>
            <a:off x="6008725" y="3104650"/>
            <a:ext cx="1636200" cy="5727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Learn a language</a:t>
            </a:r>
            <a:endParaRPr>
              <a:latin typeface="Source Code Pro"/>
              <a:ea typeface="Source Code Pro"/>
              <a:cs typeface="Source Code Pro"/>
              <a:sym typeface="Source Code Pro"/>
            </a:endParaRPr>
          </a:p>
        </p:txBody>
      </p:sp>
      <p:sp>
        <p:nvSpPr>
          <p:cNvPr id="255" name="Google Shape;255;p35"/>
          <p:cNvSpPr txBox="1"/>
          <p:nvPr/>
        </p:nvSpPr>
        <p:spPr>
          <a:xfrm>
            <a:off x="6744025" y="1807050"/>
            <a:ext cx="1636200" cy="5727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dance</a:t>
            </a:r>
            <a:endParaRPr>
              <a:latin typeface="Source Code Pro"/>
              <a:ea typeface="Source Code Pro"/>
              <a:cs typeface="Source Code Pro"/>
              <a:sym typeface="Source Code Pro"/>
            </a:endParaRPr>
          </a:p>
        </p:txBody>
      </p:sp>
      <p:sp>
        <p:nvSpPr>
          <p:cNvPr id="256" name="Google Shape;256;p35"/>
          <p:cNvSpPr txBox="1"/>
          <p:nvPr/>
        </p:nvSpPr>
        <p:spPr>
          <a:xfrm>
            <a:off x="6344250" y="652600"/>
            <a:ext cx="1636200" cy="5727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knit</a:t>
            </a:r>
            <a:endParaRPr>
              <a:latin typeface="Source Code Pro"/>
              <a:ea typeface="Source Code Pro"/>
              <a:cs typeface="Source Code Pro"/>
              <a:sym typeface="Source Code Pro"/>
            </a:endParaRPr>
          </a:p>
        </p:txBody>
      </p:sp>
      <p:sp>
        <p:nvSpPr>
          <p:cNvPr id="257" name="Google Shape;257;p35"/>
          <p:cNvSpPr txBox="1"/>
          <p:nvPr/>
        </p:nvSpPr>
        <p:spPr>
          <a:xfrm>
            <a:off x="565750" y="1942875"/>
            <a:ext cx="1636200" cy="6852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How to play chess</a:t>
            </a:r>
            <a:endParaRPr>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61" name="Shape 261"/>
        <p:cNvGrpSpPr/>
        <p:nvPr/>
      </p:nvGrpSpPr>
      <p:grpSpPr>
        <a:xfrm>
          <a:off x="0" y="0"/>
          <a:ext cx="0" cy="0"/>
          <a:chOff x="0" y="0"/>
          <a:chExt cx="0" cy="0"/>
        </a:xfrm>
      </p:grpSpPr>
      <p:sp>
        <p:nvSpPr>
          <p:cNvPr id="262" name="Google Shape;262;p36"/>
          <p:cNvSpPr txBox="1"/>
          <p:nvPr>
            <p:ph idx="1" type="body"/>
          </p:nvPr>
        </p:nvSpPr>
        <p:spPr>
          <a:xfrm>
            <a:off x="319500" y="4230575"/>
            <a:ext cx="44187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Sometimes learning to </a:t>
            </a:r>
            <a:r>
              <a:rPr lang="en">
                <a:highlight>
                  <a:srgbClr val="D5A6BD"/>
                </a:highlight>
              </a:rPr>
              <a:t>do</a:t>
            </a:r>
            <a:r>
              <a:rPr lang="en"/>
              <a:t> then leads to </a:t>
            </a:r>
            <a:r>
              <a:rPr lang="en">
                <a:highlight>
                  <a:srgbClr val="9FC5E8"/>
                </a:highlight>
              </a:rPr>
              <a:t>Make</a:t>
            </a:r>
            <a:endParaRPr>
              <a:highlight>
                <a:srgbClr val="9FC5E8"/>
              </a:highlight>
            </a:endParaRPr>
          </a:p>
        </p:txBody>
      </p:sp>
      <p:pic>
        <p:nvPicPr>
          <p:cNvPr id="263" name="Google Shape;263;p36"/>
          <p:cNvPicPr preferRelativeResize="0"/>
          <p:nvPr/>
        </p:nvPicPr>
        <p:blipFill>
          <a:blip r:embed="rId3">
            <a:alphaModFix/>
          </a:blip>
          <a:stretch>
            <a:fillRect/>
          </a:stretch>
        </p:blipFill>
        <p:spPr>
          <a:xfrm rot="-5400000">
            <a:off x="167261" y="698642"/>
            <a:ext cx="3951672" cy="2963747"/>
          </a:xfrm>
          <a:prstGeom prst="rect">
            <a:avLst/>
          </a:prstGeom>
          <a:noFill/>
          <a:ln>
            <a:noFill/>
          </a:ln>
        </p:spPr>
      </p:pic>
      <p:sp>
        <p:nvSpPr>
          <p:cNvPr id="264" name="Google Shape;264;p36"/>
          <p:cNvSpPr txBox="1"/>
          <p:nvPr/>
        </p:nvSpPr>
        <p:spPr>
          <a:xfrm>
            <a:off x="3137550" y="332500"/>
            <a:ext cx="3106800" cy="12261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Anthony Year 3 wanted to learn how to SEW. Then he used his new sewing skills to make his teacher a pair of pyjamas!</a:t>
            </a:r>
            <a:endParaRPr>
              <a:latin typeface="Source Code Pro"/>
              <a:ea typeface="Source Code Pro"/>
              <a:cs typeface="Source Code Pro"/>
              <a:sym typeface="Source Code Pro"/>
            </a:endParaRPr>
          </a:p>
        </p:txBody>
      </p:sp>
      <p:pic>
        <p:nvPicPr>
          <p:cNvPr id="265" name="Google Shape;265;p36"/>
          <p:cNvPicPr preferRelativeResize="0"/>
          <p:nvPr/>
        </p:nvPicPr>
        <p:blipFill>
          <a:blip r:embed="rId4">
            <a:alphaModFix/>
          </a:blip>
          <a:stretch>
            <a:fillRect/>
          </a:stretch>
        </p:blipFill>
        <p:spPr>
          <a:xfrm>
            <a:off x="6400801" y="2874775"/>
            <a:ext cx="2554537" cy="2215346"/>
          </a:xfrm>
          <a:prstGeom prst="rect">
            <a:avLst/>
          </a:prstGeom>
          <a:noFill/>
          <a:ln>
            <a:noFill/>
          </a:ln>
        </p:spPr>
      </p:pic>
      <p:pic>
        <p:nvPicPr>
          <p:cNvPr id="266" name="Google Shape;266;p36"/>
          <p:cNvPicPr preferRelativeResize="0"/>
          <p:nvPr/>
        </p:nvPicPr>
        <p:blipFill>
          <a:blip r:embed="rId5">
            <a:alphaModFix/>
          </a:blip>
          <a:stretch>
            <a:fillRect/>
          </a:stretch>
        </p:blipFill>
        <p:spPr>
          <a:xfrm>
            <a:off x="6396750" y="269575"/>
            <a:ext cx="1714025" cy="2412350"/>
          </a:xfrm>
          <a:prstGeom prst="rect">
            <a:avLst/>
          </a:prstGeom>
          <a:noFill/>
          <a:ln>
            <a:noFill/>
          </a:ln>
        </p:spPr>
      </p:pic>
      <p:sp>
        <p:nvSpPr>
          <p:cNvPr id="267" name="Google Shape;267;p36"/>
          <p:cNvSpPr txBox="1"/>
          <p:nvPr/>
        </p:nvSpPr>
        <p:spPr>
          <a:xfrm>
            <a:off x="4800600" y="4517675"/>
            <a:ext cx="1537800" cy="31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Source Code Pro"/>
                <a:ea typeface="Source Code Pro"/>
                <a:cs typeface="Source Code Pro"/>
                <a:sym typeface="Source Code Pro"/>
              </a:rPr>
              <a:t>Claymation</a:t>
            </a:r>
            <a:endParaRPr>
              <a:latin typeface="Source Code Pro"/>
              <a:ea typeface="Source Code Pro"/>
              <a:cs typeface="Source Code Pro"/>
              <a:sym typeface="Source Code Pro"/>
            </a:endParaRPr>
          </a:p>
        </p:txBody>
      </p:sp>
      <p:sp>
        <p:nvSpPr>
          <p:cNvPr id="268" name="Google Shape;268;p36"/>
          <p:cNvSpPr txBox="1"/>
          <p:nvPr/>
        </p:nvSpPr>
        <p:spPr>
          <a:xfrm>
            <a:off x="7824350" y="269575"/>
            <a:ext cx="1319700" cy="3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Knitting</a:t>
            </a:r>
            <a:endParaRPr>
              <a:latin typeface="Source Code Pro"/>
              <a:ea typeface="Source Code Pro"/>
              <a:cs typeface="Source Code Pro"/>
              <a:sym typeface="Source Code Pro"/>
            </a:endParaRPr>
          </a:p>
        </p:txBody>
      </p:sp>
      <p:pic>
        <p:nvPicPr>
          <p:cNvPr id="269" name="Google Shape;269;p36"/>
          <p:cNvPicPr preferRelativeResize="0"/>
          <p:nvPr/>
        </p:nvPicPr>
        <p:blipFill>
          <a:blip r:embed="rId6">
            <a:alphaModFix/>
          </a:blip>
          <a:stretch>
            <a:fillRect/>
          </a:stretch>
        </p:blipFill>
        <p:spPr>
          <a:xfrm>
            <a:off x="3777371" y="1711000"/>
            <a:ext cx="2466975" cy="1847850"/>
          </a:xfrm>
          <a:prstGeom prst="rect">
            <a:avLst/>
          </a:prstGeom>
          <a:noFill/>
          <a:ln>
            <a:noFill/>
          </a:ln>
        </p:spPr>
      </p:pic>
      <p:sp>
        <p:nvSpPr>
          <p:cNvPr id="270" name="Google Shape;270;p36"/>
          <p:cNvSpPr txBox="1"/>
          <p:nvPr/>
        </p:nvSpPr>
        <p:spPr>
          <a:xfrm>
            <a:off x="4243975" y="3607350"/>
            <a:ext cx="15378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Coding</a:t>
            </a:r>
            <a:endParaRPr>
              <a:latin typeface="Source Code Pro"/>
              <a:ea typeface="Source Code Pro"/>
              <a:cs typeface="Source Code Pro"/>
              <a:sym typeface="Source Code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74" name="Shape 274"/>
        <p:cNvGrpSpPr/>
        <p:nvPr/>
      </p:nvGrpSpPr>
      <p:grpSpPr>
        <a:xfrm>
          <a:off x="0" y="0"/>
          <a:ext cx="0" cy="0"/>
          <a:chOff x="0" y="0"/>
          <a:chExt cx="0" cy="0"/>
        </a:xfrm>
      </p:grpSpPr>
      <p:pic>
        <p:nvPicPr>
          <p:cNvPr id="275" name="Google Shape;275;p37"/>
          <p:cNvPicPr preferRelativeResize="0"/>
          <p:nvPr/>
        </p:nvPicPr>
        <p:blipFill>
          <a:blip r:embed="rId3">
            <a:alphaModFix/>
          </a:blip>
          <a:stretch>
            <a:fillRect/>
          </a:stretch>
        </p:blipFill>
        <p:spPr>
          <a:xfrm>
            <a:off x="1890650" y="97925"/>
            <a:ext cx="5362698" cy="2473826"/>
          </a:xfrm>
          <a:prstGeom prst="rect">
            <a:avLst/>
          </a:prstGeom>
          <a:noFill/>
          <a:ln>
            <a:noFill/>
          </a:ln>
        </p:spPr>
      </p:pic>
      <p:sp>
        <p:nvSpPr>
          <p:cNvPr id="276" name="Google Shape;276;p37"/>
          <p:cNvSpPr txBox="1"/>
          <p:nvPr>
            <p:ph idx="1" type="body"/>
          </p:nvPr>
        </p:nvSpPr>
        <p:spPr>
          <a:xfrm>
            <a:off x="162823" y="422625"/>
            <a:ext cx="1548300" cy="140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Sometimes learning to </a:t>
            </a:r>
            <a:r>
              <a:rPr lang="en">
                <a:highlight>
                  <a:srgbClr val="FF00FF"/>
                </a:highlight>
              </a:rPr>
              <a:t>do</a:t>
            </a:r>
            <a:r>
              <a:rPr lang="en"/>
              <a:t> leads to </a:t>
            </a:r>
            <a:r>
              <a:rPr lang="en">
                <a:highlight>
                  <a:srgbClr val="00FFFF"/>
                </a:highlight>
              </a:rPr>
              <a:t>performing</a:t>
            </a:r>
            <a:endParaRPr>
              <a:highlight>
                <a:srgbClr val="00FFFF"/>
              </a:highlight>
            </a:endParaRPr>
          </a:p>
        </p:txBody>
      </p:sp>
      <p:pic>
        <p:nvPicPr>
          <p:cNvPr id="277" name="Google Shape;277;p37"/>
          <p:cNvPicPr preferRelativeResize="0"/>
          <p:nvPr/>
        </p:nvPicPr>
        <p:blipFill rotWithShape="1">
          <a:blip r:embed="rId4">
            <a:alphaModFix/>
          </a:blip>
          <a:srcRect b="11720" l="26629" r="11339" t="25263"/>
          <a:stretch/>
        </p:blipFill>
        <p:spPr>
          <a:xfrm>
            <a:off x="257650" y="2339850"/>
            <a:ext cx="3246950" cy="2473851"/>
          </a:xfrm>
          <a:prstGeom prst="rect">
            <a:avLst/>
          </a:prstGeom>
          <a:noFill/>
          <a:ln>
            <a:noFill/>
          </a:ln>
        </p:spPr>
      </p:pic>
      <p:pic>
        <p:nvPicPr>
          <p:cNvPr id="278" name="Google Shape;278;p37"/>
          <p:cNvPicPr preferRelativeResize="0"/>
          <p:nvPr/>
        </p:nvPicPr>
        <p:blipFill rotWithShape="1">
          <a:blip r:embed="rId5">
            <a:alphaModFix/>
          </a:blip>
          <a:srcRect b="0" l="14915" r="0" t="5249"/>
          <a:stretch/>
        </p:blipFill>
        <p:spPr>
          <a:xfrm>
            <a:off x="6442275" y="1288475"/>
            <a:ext cx="2505076" cy="3719626"/>
          </a:xfrm>
          <a:prstGeom prst="rect">
            <a:avLst/>
          </a:prstGeom>
          <a:noFill/>
          <a:ln>
            <a:noFill/>
          </a:ln>
        </p:spPr>
      </p:pic>
      <p:sp>
        <p:nvSpPr>
          <p:cNvPr id="279" name="Google Shape;279;p37"/>
          <p:cNvSpPr txBox="1"/>
          <p:nvPr/>
        </p:nvSpPr>
        <p:spPr>
          <a:xfrm>
            <a:off x="3675725" y="2690300"/>
            <a:ext cx="2578800" cy="22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Aaron (Y6) learned how to play the guitar. He did this by watching youtube tutorials. He discovered a shared passion with Levi for Queen music. They watched videos of Queen and learned how to play Queen songs then practised really hard. They became so good they were asked to play in front of an audience of 200 people.</a:t>
            </a:r>
            <a:endParaRPr sz="13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2988325" y="1735300"/>
            <a:ext cx="2951100" cy="160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Sometimes learning to do leads to teaching someone else</a:t>
            </a:r>
            <a:endParaRPr/>
          </a:p>
        </p:txBody>
      </p:sp>
      <p:pic>
        <p:nvPicPr>
          <p:cNvPr id="285" name="Google Shape;285;p38"/>
          <p:cNvPicPr preferRelativeResize="0"/>
          <p:nvPr/>
        </p:nvPicPr>
        <p:blipFill>
          <a:blip r:embed="rId3">
            <a:alphaModFix/>
          </a:blip>
          <a:stretch>
            <a:fillRect/>
          </a:stretch>
        </p:blipFill>
        <p:spPr>
          <a:xfrm>
            <a:off x="6128975" y="266700"/>
            <a:ext cx="2143125" cy="1605275"/>
          </a:xfrm>
          <a:prstGeom prst="rect">
            <a:avLst/>
          </a:prstGeom>
          <a:noFill/>
          <a:ln>
            <a:noFill/>
          </a:ln>
        </p:spPr>
      </p:pic>
      <p:pic>
        <p:nvPicPr>
          <p:cNvPr id="286" name="Google Shape;286;p38"/>
          <p:cNvPicPr preferRelativeResize="0"/>
          <p:nvPr/>
        </p:nvPicPr>
        <p:blipFill>
          <a:blip r:embed="rId4">
            <a:alphaModFix/>
          </a:blip>
          <a:stretch>
            <a:fillRect/>
          </a:stretch>
        </p:blipFill>
        <p:spPr>
          <a:xfrm>
            <a:off x="3093475" y="3321625"/>
            <a:ext cx="2619375" cy="1743075"/>
          </a:xfrm>
          <a:prstGeom prst="rect">
            <a:avLst/>
          </a:prstGeom>
          <a:noFill/>
          <a:ln>
            <a:noFill/>
          </a:ln>
        </p:spPr>
      </p:pic>
      <p:pic>
        <p:nvPicPr>
          <p:cNvPr id="287" name="Google Shape;287;p38"/>
          <p:cNvPicPr preferRelativeResize="0"/>
          <p:nvPr/>
        </p:nvPicPr>
        <p:blipFill>
          <a:blip r:embed="rId5">
            <a:alphaModFix/>
          </a:blip>
          <a:stretch>
            <a:fillRect/>
          </a:stretch>
        </p:blipFill>
        <p:spPr>
          <a:xfrm>
            <a:off x="6876650" y="1953049"/>
            <a:ext cx="2143125" cy="1679062"/>
          </a:xfrm>
          <a:prstGeom prst="rect">
            <a:avLst/>
          </a:prstGeom>
          <a:noFill/>
          <a:ln>
            <a:noFill/>
          </a:ln>
        </p:spPr>
      </p:pic>
      <p:pic>
        <p:nvPicPr>
          <p:cNvPr id="288" name="Google Shape;288;p38"/>
          <p:cNvPicPr preferRelativeResize="0"/>
          <p:nvPr/>
        </p:nvPicPr>
        <p:blipFill>
          <a:blip r:embed="rId6">
            <a:alphaModFix/>
          </a:blip>
          <a:stretch>
            <a:fillRect/>
          </a:stretch>
        </p:blipFill>
        <p:spPr>
          <a:xfrm>
            <a:off x="220750" y="603500"/>
            <a:ext cx="2524125" cy="1809750"/>
          </a:xfrm>
          <a:prstGeom prst="rect">
            <a:avLst/>
          </a:prstGeom>
          <a:noFill/>
          <a:ln>
            <a:noFill/>
          </a:ln>
        </p:spPr>
      </p:pic>
      <p:pic>
        <p:nvPicPr>
          <p:cNvPr id="289" name="Google Shape;289;p38"/>
          <p:cNvPicPr preferRelativeResize="0"/>
          <p:nvPr/>
        </p:nvPicPr>
        <p:blipFill>
          <a:blip r:embed="rId7">
            <a:alphaModFix/>
          </a:blip>
          <a:stretch>
            <a:fillRect/>
          </a:stretch>
        </p:blipFill>
        <p:spPr>
          <a:xfrm>
            <a:off x="2922450" y="152388"/>
            <a:ext cx="3028950" cy="1514475"/>
          </a:xfrm>
          <a:prstGeom prst="rect">
            <a:avLst/>
          </a:prstGeom>
          <a:noFill/>
          <a:ln>
            <a:noFill/>
          </a:ln>
        </p:spPr>
      </p:pic>
      <p:pic>
        <p:nvPicPr>
          <p:cNvPr id="290" name="Google Shape;290;p38"/>
          <p:cNvPicPr preferRelativeResize="0"/>
          <p:nvPr/>
        </p:nvPicPr>
        <p:blipFill>
          <a:blip r:embed="rId8">
            <a:alphaModFix/>
          </a:blip>
          <a:stretch>
            <a:fillRect/>
          </a:stretch>
        </p:blipFill>
        <p:spPr>
          <a:xfrm>
            <a:off x="411238" y="2650538"/>
            <a:ext cx="2143125" cy="2143125"/>
          </a:xfrm>
          <a:prstGeom prst="rect">
            <a:avLst/>
          </a:prstGeom>
          <a:noFill/>
          <a:ln>
            <a:noFill/>
          </a:ln>
        </p:spPr>
      </p:pic>
      <p:pic>
        <p:nvPicPr>
          <p:cNvPr id="291" name="Google Shape;291;p38"/>
          <p:cNvPicPr preferRelativeResize="0"/>
          <p:nvPr/>
        </p:nvPicPr>
        <p:blipFill>
          <a:blip r:embed="rId9">
            <a:alphaModFix/>
          </a:blip>
          <a:stretch>
            <a:fillRect/>
          </a:stretch>
        </p:blipFill>
        <p:spPr>
          <a:xfrm>
            <a:off x="5939423" y="3435923"/>
            <a:ext cx="2048072" cy="1514475"/>
          </a:xfrm>
          <a:prstGeom prst="rect">
            <a:avLst/>
          </a:prstGeom>
          <a:noFill/>
          <a:ln>
            <a:noFill/>
          </a:ln>
        </p:spPr>
      </p:pic>
      <p:sp>
        <p:nvSpPr>
          <p:cNvPr id="292" name="Google Shape;292;p38"/>
          <p:cNvSpPr txBox="1"/>
          <p:nvPr/>
        </p:nvSpPr>
        <p:spPr>
          <a:xfrm rot="-2471799">
            <a:off x="7125530" y="4506477"/>
            <a:ext cx="1205656" cy="273834"/>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Sketch up</a:t>
            </a:r>
            <a:endParaRPr>
              <a:latin typeface="Source Code Pro"/>
              <a:ea typeface="Source Code Pro"/>
              <a:cs typeface="Source Code Pro"/>
              <a:sym typeface="Source Code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5F06"/>
        </a:solidFill>
      </p:bgPr>
    </p:bg>
    <p:spTree>
      <p:nvGrpSpPr>
        <p:cNvPr id="296" name="Shape 296"/>
        <p:cNvGrpSpPr/>
        <p:nvPr/>
      </p:nvGrpSpPr>
      <p:grpSpPr>
        <a:xfrm>
          <a:off x="0" y="0"/>
          <a:ext cx="0" cy="0"/>
          <a:chOff x="0" y="0"/>
          <a:chExt cx="0" cy="0"/>
        </a:xfrm>
      </p:grpSpPr>
      <p:sp>
        <p:nvSpPr>
          <p:cNvPr id="297" name="Google Shape;297;p39"/>
          <p:cNvSpPr txBox="1"/>
          <p:nvPr>
            <p:ph type="title"/>
          </p:nvPr>
        </p:nvSpPr>
        <p:spPr>
          <a:xfrm>
            <a:off x="5384525" y="172850"/>
            <a:ext cx="3200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do ideas come from?</a:t>
            </a:r>
            <a:endParaRPr/>
          </a:p>
        </p:txBody>
      </p:sp>
      <p:sp>
        <p:nvSpPr>
          <p:cNvPr id="298" name="Google Shape;298;p39"/>
          <p:cNvSpPr txBox="1"/>
          <p:nvPr>
            <p:ph idx="1" type="body"/>
          </p:nvPr>
        </p:nvSpPr>
        <p:spPr>
          <a:xfrm>
            <a:off x="4892800" y="1043025"/>
            <a:ext cx="3927600" cy="358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A need or a solution to a problem.</a:t>
            </a:r>
            <a:endParaRPr sz="1800">
              <a:solidFill>
                <a:srgbClr val="000000"/>
              </a:solidFill>
            </a:endParaRPr>
          </a:p>
          <a:p>
            <a:pPr indent="0" lvl="0" marL="0" rtl="0" algn="ctr">
              <a:spcBef>
                <a:spcPts val="1600"/>
              </a:spcBef>
              <a:spcAft>
                <a:spcPts val="0"/>
              </a:spcAft>
              <a:buNone/>
            </a:pPr>
            <a:r>
              <a:rPr lang="en" sz="1800">
                <a:solidFill>
                  <a:srgbClr val="000000"/>
                </a:solidFill>
              </a:rPr>
              <a:t>An issue at home,school or in the local community.</a:t>
            </a:r>
            <a:endParaRPr sz="1800">
              <a:solidFill>
                <a:srgbClr val="000000"/>
              </a:solidFill>
            </a:endParaRPr>
          </a:p>
          <a:p>
            <a:pPr indent="0" lvl="0" marL="0" rtl="0" algn="ctr">
              <a:spcBef>
                <a:spcPts val="1600"/>
              </a:spcBef>
              <a:spcAft>
                <a:spcPts val="0"/>
              </a:spcAft>
              <a:buNone/>
            </a:pPr>
            <a:r>
              <a:rPr lang="en" sz="1800">
                <a:solidFill>
                  <a:srgbClr val="000000"/>
                </a:solidFill>
              </a:rPr>
              <a:t>Something you personally </a:t>
            </a:r>
            <a:r>
              <a:rPr lang="en" sz="1800">
                <a:solidFill>
                  <a:srgbClr val="000000"/>
                </a:solidFill>
              </a:rPr>
              <a:t>feel </a:t>
            </a:r>
            <a:r>
              <a:rPr lang="en" sz="1800">
                <a:solidFill>
                  <a:srgbClr val="000000"/>
                </a:solidFill>
              </a:rPr>
              <a:t>strongly about.</a:t>
            </a:r>
            <a:endParaRPr sz="1800">
              <a:solidFill>
                <a:srgbClr val="000000"/>
              </a:solidFill>
            </a:endParaRPr>
          </a:p>
          <a:p>
            <a:pPr indent="0" lvl="0" marL="0" rtl="0" algn="ctr">
              <a:spcBef>
                <a:spcPts val="1600"/>
              </a:spcBef>
              <a:spcAft>
                <a:spcPts val="1600"/>
              </a:spcAft>
              <a:buNone/>
            </a:pPr>
            <a:r>
              <a:rPr lang="en" sz="1800">
                <a:solidFill>
                  <a:srgbClr val="000000"/>
                </a:solidFill>
              </a:rPr>
              <a:t>A campaign that you want to join.</a:t>
            </a:r>
            <a:endParaRPr sz="1800">
              <a:solidFill>
                <a:srgbClr val="000000"/>
              </a:solidFill>
            </a:endParaRPr>
          </a:p>
        </p:txBody>
      </p:sp>
      <p:sp>
        <p:nvSpPr>
          <p:cNvPr id="299" name="Google Shape;299;p39"/>
          <p:cNvSpPr txBox="1"/>
          <p:nvPr/>
        </p:nvSpPr>
        <p:spPr>
          <a:xfrm>
            <a:off x="654450" y="490825"/>
            <a:ext cx="3732300" cy="3987900"/>
          </a:xfrm>
          <a:prstGeom prst="rect">
            <a:avLst/>
          </a:prstGeom>
          <a:solidFill>
            <a:srgbClr val="FFFFFF"/>
          </a:solidFill>
          <a:ln cap="flat" cmpd="sng" w="9525">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B45F06"/>
                </a:solidFill>
                <a:latin typeface="Shadows Into Light"/>
                <a:ea typeface="Shadows Into Light"/>
                <a:cs typeface="Shadows Into Light"/>
                <a:sym typeface="Shadows Into Light"/>
              </a:rPr>
              <a:t>Act</a:t>
            </a:r>
            <a:r>
              <a:rPr lang="en" sz="3600">
                <a:solidFill>
                  <a:srgbClr val="B45F06"/>
                </a:solidFill>
                <a:latin typeface="Shadows Into Light"/>
                <a:ea typeface="Shadows Into Light"/>
                <a:cs typeface="Shadows Into Light"/>
                <a:sym typeface="Shadows Into Light"/>
              </a:rPr>
              <a:t> Projects</a:t>
            </a:r>
            <a:endParaRPr sz="3600">
              <a:solidFill>
                <a:srgbClr val="B45F06"/>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ctr">
              <a:spcBef>
                <a:spcPts val="0"/>
              </a:spcBef>
              <a:spcAft>
                <a:spcPts val="0"/>
              </a:spcAft>
              <a:buNone/>
            </a:pPr>
            <a:r>
              <a:rPr lang="en" sz="1800">
                <a:solidFill>
                  <a:srgbClr val="674EA7"/>
                </a:solidFill>
                <a:latin typeface="Source Code Pro"/>
                <a:ea typeface="Source Code Pro"/>
                <a:cs typeface="Source Code Pro"/>
                <a:sym typeface="Source Code Pro"/>
              </a:rPr>
              <a:t>Brainstorm solutions to a need or a problem and take action!</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00" name="Google Shape;300;p39"/>
          <p:cNvSpPr/>
          <p:nvPr/>
        </p:nvSpPr>
        <p:spPr>
          <a:xfrm>
            <a:off x="1129913" y="2397750"/>
            <a:ext cx="2781375" cy="1799725"/>
          </a:xfrm>
          <a:prstGeom prst="flowChartPunchedTap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How can I make a difference and help to make the world a better place</a:t>
            </a:r>
            <a:r>
              <a:rPr lang="en"/>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304" name="Shape 304"/>
        <p:cNvGrpSpPr/>
        <p:nvPr/>
      </p:nvGrpSpPr>
      <p:grpSpPr>
        <a:xfrm>
          <a:off x="0" y="0"/>
          <a:ext cx="0" cy="0"/>
          <a:chOff x="0" y="0"/>
          <a:chExt cx="0" cy="0"/>
        </a:xfrm>
      </p:grpSpPr>
      <p:sp>
        <p:nvSpPr>
          <p:cNvPr id="305" name="Google Shape;305;p40"/>
          <p:cNvSpPr txBox="1"/>
          <p:nvPr>
            <p:ph idx="1" type="body"/>
          </p:nvPr>
        </p:nvSpPr>
        <p:spPr>
          <a:xfrm>
            <a:off x="3507400" y="1625875"/>
            <a:ext cx="1820100" cy="1554300"/>
          </a:xfrm>
          <a:prstGeom prst="rect">
            <a:avLst/>
          </a:prstGeom>
          <a:solidFill>
            <a:srgbClr val="D9D2E9"/>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t>ACT</a:t>
            </a:r>
            <a:r>
              <a:rPr lang="en"/>
              <a:t> PROJECTS</a:t>
            </a:r>
            <a:endParaRPr/>
          </a:p>
          <a:p>
            <a:pPr indent="0" lvl="0" marL="0" rtl="0" algn="ctr">
              <a:spcBef>
                <a:spcPts val="0"/>
              </a:spcBef>
              <a:spcAft>
                <a:spcPts val="0"/>
              </a:spcAft>
              <a:buNone/>
            </a:pPr>
            <a:r>
              <a:t/>
            </a:r>
            <a:endParaRPr b="0" sz="1200">
              <a:latin typeface="Calibri"/>
              <a:ea typeface="Calibri"/>
              <a:cs typeface="Calibri"/>
              <a:sym typeface="Calibri"/>
            </a:endParaRPr>
          </a:p>
          <a:p>
            <a:pPr indent="0" lvl="0" marL="0" rtl="0" algn="ctr">
              <a:spcBef>
                <a:spcPts val="0"/>
              </a:spcBef>
              <a:spcAft>
                <a:spcPts val="0"/>
              </a:spcAft>
              <a:buNone/>
            </a:pPr>
            <a:r>
              <a:rPr b="0" lang="en" sz="1800">
                <a:latin typeface="Calibri"/>
                <a:ea typeface="Calibri"/>
                <a:cs typeface="Calibri"/>
                <a:sym typeface="Calibri"/>
              </a:rPr>
              <a:t>The possibilities are endless</a:t>
            </a:r>
            <a:endParaRPr b="0" sz="1800">
              <a:latin typeface="Calibri"/>
              <a:ea typeface="Calibri"/>
              <a:cs typeface="Calibri"/>
              <a:sym typeface="Calibri"/>
            </a:endParaRPr>
          </a:p>
        </p:txBody>
      </p:sp>
      <p:sp>
        <p:nvSpPr>
          <p:cNvPr id="306" name="Google Shape;306;p40"/>
          <p:cNvSpPr txBox="1"/>
          <p:nvPr/>
        </p:nvSpPr>
        <p:spPr>
          <a:xfrm>
            <a:off x="1124850" y="715800"/>
            <a:ext cx="1636200" cy="5727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Create a native garden</a:t>
            </a:r>
            <a:endParaRPr>
              <a:latin typeface="Source Code Pro"/>
              <a:ea typeface="Source Code Pro"/>
              <a:cs typeface="Source Code Pro"/>
              <a:sym typeface="Source Code Pro"/>
            </a:endParaRPr>
          </a:p>
        </p:txBody>
      </p:sp>
      <p:sp>
        <p:nvSpPr>
          <p:cNvPr id="307" name="Google Shape;307;p40"/>
          <p:cNvSpPr txBox="1"/>
          <p:nvPr/>
        </p:nvSpPr>
        <p:spPr>
          <a:xfrm>
            <a:off x="3599350" y="367150"/>
            <a:ext cx="1636200" cy="7782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Save an animal in danger</a:t>
            </a:r>
            <a:endParaRPr>
              <a:latin typeface="Source Code Pro"/>
              <a:ea typeface="Source Code Pro"/>
              <a:cs typeface="Source Code Pro"/>
              <a:sym typeface="Source Code Pro"/>
            </a:endParaRPr>
          </a:p>
        </p:txBody>
      </p:sp>
      <p:sp>
        <p:nvSpPr>
          <p:cNvPr id="308" name="Google Shape;308;p40"/>
          <p:cNvSpPr txBox="1"/>
          <p:nvPr/>
        </p:nvSpPr>
        <p:spPr>
          <a:xfrm>
            <a:off x="1082925" y="3180175"/>
            <a:ext cx="1636200" cy="8211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Reduce, reuse, recycle</a:t>
            </a:r>
            <a:endParaRPr>
              <a:latin typeface="Source Code Pro"/>
              <a:ea typeface="Source Code Pro"/>
              <a:cs typeface="Source Code Pro"/>
              <a:sym typeface="Source Code Pro"/>
            </a:endParaRPr>
          </a:p>
        </p:txBody>
      </p:sp>
      <p:sp>
        <p:nvSpPr>
          <p:cNvPr id="309" name="Google Shape;309;p40"/>
          <p:cNvSpPr txBox="1"/>
          <p:nvPr/>
        </p:nvSpPr>
        <p:spPr>
          <a:xfrm>
            <a:off x="3599350" y="3729425"/>
            <a:ext cx="1636200" cy="10470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Promote the use of use ‘fair trade’ products</a:t>
            </a:r>
            <a:endParaRPr>
              <a:latin typeface="Source Code Pro"/>
              <a:ea typeface="Source Code Pro"/>
              <a:cs typeface="Source Code Pro"/>
              <a:sym typeface="Source Code Pro"/>
            </a:endParaRPr>
          </a:p>
        </p:txBody>
      </p:sp>
      <p:sp>
        <p:nvSpPr>
          <p:cNvPr id="310" name="Google Shape;310;p40"/>
          <p:cNvSpPr txBox="1"/>
          <p:nvPr/>
        </p:nvSpPr>
        <p:spPr>
          <a:xfrm>
            <a:off x="6008725" y="3104650"/>
            <a:ext cx="1636200" cy="10470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Bring awareness of an issue to the community</a:t>
            </a:r>
            <a:endParaRPr>
              <a:latin typeface="Source Code Pro"/>
              <a:ea typeface="Source Code Pro"/>
              <a:cs typeface="Source Code Pro"/>
              <a:sym typeface="Source Code Pro"/>
            </a:endParaRPr>
          </a:p>
        </p:txBody>
      </p:sp>
      <p:sp>
        <p:nvSpPr>
          <p:cNvPr id="311" name="Google Shape;311;p40"/>
          <p:cNvSpPr txBox="1"/>
          <p:nvPr/>
        </p:nvSpPr>
        <p:spPr>
          <a:xfrm>
            <a:off x="6744025" y="1807050"/>
            <a:ext cx="1636200" cy="8211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Promote alternatives to palm oil</a:t>
            </a:r>
            <a:endParaRPr>
              <a:latin typeface="Source Code Pro"/>
              <a:ea typeface="Source Code Pro"/>
              <a:cs typeface="Source Code Pro"/>
              <a:sym typeface="Source Code Pro"/>
            </a:endParaRPr>
          </a:p>
        </p:txBody>
      </p:sp>
      <p:sp>
        <p:nvSpPr>
          <p:cNvPr id="312" name="Google Shape;312;p40"/>
          <p:cNvSpPr txBox="1"/>
          <p:nvPr/>
        </p:nvSpPr>
        <p:spPr>
          <a:xfrm>
            <a:off x="6344250" y="652600"/>
            <a:ext cx="1636200" cy="7782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Support a local food locker</a:t>
            </a:r>
            <a:endParaRPr>
              <a:latin typeface="Source Code Pro"/>
              <a:ea typeface="Source Code Pro"/>
              <a:cs typeface="Source Code Pro"/>
              <a:sym typeface="Source Code Pro"/>
            </a:endParaRPr>
          </a:p>
        </p:txBody>
      </p:sp>
      <p:sp>
        <p:nvSpPr>
          <p:cNvPr id="313" name="Google Shape;313;p40"/>
          <p:cNvSpPr txBox="1"/>
          <p:nvPr/>
        </p:nvSpPr>
        <p:spPr>
          <a:xfrm>
            <a:off x="565750" y="1942875"/>
            <a:ext cx="1636200" cy="7782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Perform a ‘random act of kindness’</a:t>
            </a:r>
            <a:endParaRPr>
              <a:latin typeface="Source Code Pro"/>
              <a:ea typeface="Source Code Pro"/>
              <a:cs typeface="Source Code Pro"/>
              <a:sym typeface="Source Code Pr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317" name="Shape 317"/>
        <p:cNvGrpSpPr/>
        <p:nvPr/>
      </p:nvGrpSpPr>
      <p:grpSpPr>
        <a:xfrm>
          <a:off x="0" y="0"/>
          <a:ext cx="0" cy="0"/>
          <a:chOff x="0" y="0"/>
          <a:chExt cx="0" cy="0"/>
        </a:xfrm>
      </p:grpSpPr>
      <p:sp>
        <p:nvSpPr>
          <p:cNvPr id="318" name="Google Shape;318;p41"/>
          <p:cNvSpPr txBox="1"/>
          <p:nvPr>
            <p:ph idx="1" type="body"/>
          </p:nvPr>
        </p:nvSpPr>
        <p:spPr>
          <a:xfrm>
            <a:off x="259750" y="251075"/>
            <a:ext cx="2106000" cy="2376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solidFill>
                  <a:srgbClr val="000000"/>
                </a:solidFill>
              </a:rPr>
              <a:t>Actions can be global or local. What things do you want to change at home or at school? Can you see a need or a problem you can fix?</a:t>
            </a:r>
            <a:endParaRPr sz="1400">
              <a:solidFill>
                <a:srgbClr val="000000"/>
              </a:solidFill>
            </a:endParaRPr>
          </a:p>
        </p:txBody>
      </p:sp>
      <p:pic>
        <p:nvPicPr>
          <p:cNvPr id="319" name="Google Shape;319;p41"/>
          <p:cNvPicPr preferRelativeResize="0"/>
          <p:nvPr/>
        </p:nvPicPr>
        <p:blipFill>
          <a:blip r:embed="rId3">
            <a:alphaModFix/>
          </a:blip>
          <a:stretch>
            <a:fillRect/>
          </a:stretch>
        </p:blipFill>
        <p:spPr>
          <a:xfrm>
            <a:off x="259750" y="2833250"/>
            <a:ext cx="2947725" cy="1972296"/>
          </a:xfrm>
          <a:prstGeom prst="rect">
            <a:avLst/>
          </a:prstGeom>
          <a:noFill/>
          <a:ln>
            <a:noFill/>
          </a:ln>
        </p:spPr>
      </p:pic>
      <p:pic>
        <p:nvPicPr>
          <p:cNvPr id="320" name="Google Shape;320;p41"/>
          <p:cNvPicPr preferRelativeResize="0"/>
          <p:nvPr/>
        </p:nvPicPr>
        <p:blipFill>
          <a:blip r:embed="rId4">
            <a:alphaModFix/>
          </a:blip>
          <a:stretch>
            <a:fillRect/>
          </a:stretch>
        </p:blipFill>
        <p:spPr>
          <a:xfrm>
            <a:off x="3328488" y="2427900"/>
            <a:ext cx="2106000" cy="2106000"/>
          </a:xfrm>
          <a:prstGeom prst="rect">
            <a:avLst/>
          </a:prstGeom>
          <a:noFill/>
          <a:ln>
            <a:noFill/>
          </a:ln>
        </p:spPr>
      </p:pic>
      <p:pic>
        <p:nvPicPr>
          <p:cNvPr id="321" name="Google Shape;321;p41"/>
          <p:cNvPicPr preferRelativeResize="0"/>
          <p:nvPr/>
        </p:nvPicPr>
        <p:blipFill>
          <a:blip r:embed="rId5">
            <a:alphaModFix/>
          </a:blip>
          <a:stretch>
            <a:fillRect/>
          </a:stretch>
        </p:blipFill>
        <p:spPr>
          <a:xfrm>
            <a:off x="2547388" y="251075"/>
            <a:ext cx="2947725" cy="2023162"/>
          </a:xfrm>
          <a:prstGeom prst="rect">
            <a:avLst/>
          </a:prstGeom>
          <a:noFill/>
          <a:ln>
            <a:noFill/>
          </a:ln>
        </p:spPr>
      </p:pic>
      <p:pic>
        <p:nvPicPr>
          <p:cNvPr id="322" name="Google Shape;322;p41"/>
          <p:cNvPicPr preferRelativeResize="0"/>
          <p:nvPr/>
        </p:nvPicPr>
        <p:blipFill>
          <a:blip r:embed="rId6">
            <a:alphaModFix/>
          </a:blip>
          <a:stretch>
            <a:fillRect/>
          </a:stretch>
        </p:blipFill>
        <p:spPr>
          <a:xfrm>
            <a:off x="5652825" y="883225"/>
            <a:ext cx="3338775" cy="1744775"/>
          </a:xfrm>
          <a:prstGeom prst="rect">
            <a:avLst/>
          </a:prstGeom>
          <a:noFill/>
          <a:ln>
            <a:noFill/>
          </a:ln>
        </p:spPr>
      </p:pic>
      <p:pic>
        <p:nvPicPr>
          <p:cNvPr id="323" name="Google Shape;323;p41"/>
          <p:cNvPicPr preferRelativeResize="0"/>
          <p:nvPr/>
        </p:nvPicPr>
        <p:blipFill>
          <a:blip r:embed="rId7">
            <a:alphaModFix/>
          </a:blip>
          <a:stretch>
            <a:fillRect/>
          </a:stretch>
        </p:blipFill>
        <p:spPr>
          <a:xfrm>
            <a:off x="5555525" y="2869450"/>
            <a:ext cx="3392678" cy="189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490250" y="526350"/>
            <a:ext cx="40818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1155CC"/>
                </a:solidFill>
              </a:rPr>
              <a:t>This is great!</a:t>
            </a:r>
            <a:endParaRPr sz="3600">
              <a:solidFill>
                <a:srgbClr val="1155CC"/>
              </a:solidFill>
            </a:endParaRPr>
          </a:p>
          <a:p>
            <a:pPr indent="0" lvl="0" marL="0" rtl="0" algn="ctr">
              <a:spcBef>
                <a:spcPts val="0"/>
              </a:spcBef>
              <a:spcAft>
                <a:spcPts val="0"/>
              </a:spcAft>
              <a:buNone/>
            </a:pPr>
            <a:r>
              <a:t/>
            </a:r>
            <a:endParaRPr b="0" sz="2400">
              <a:solidFill>
                <a:srgbClr val="980000"/>
              </a:solidFill>
              <a:latin typeface="Special Elite"/>
              <a:ea typeface="Special Elite"/>
              <a:cs typeface="Special Elite"/>
              <a:sym typeface="Special Elite"/>
            </a:endParaRPr>
          </a:p>
          <a:p>
            <a:pPr indent="0" lvl="0" marL="0" rtl="0" algn="ctr">
              <a:spcBef>
                <a:spcPts val="0"/>
              </a:spcBef>
              <a:spcAft>
                <a:spcPts val="0"/>
              </a:spcAft>
              <a:buNone/>
            </a:pPr>
            <a:r>
              <a:rPr b="0" lang="en" sz="2400">
                <a:solidFill>
                  <a:srgbClr val="980000"/>
                </a:solidFill>
                <a:latin typeface="Special Elite"/>
                <a:ea typeface="Special Elite"/>
                <a:cs typeface="Special Elite"/>
                <a:sym typeface="Special Elite"/>
              </a:rPr>
              <a:t>You get to design and complete your own personal project on a topic of your choice!</a:t>
            </a:r>
            <a:endParaRPr b="0" sz="2400">
              <a:solidFill>
                <a:srgbClr val="980000"/>
              </a:solidFill>
              <a:latin typeface="Special Elite"/>
              <a:ea typeface="Special Elite"/>
              <a:cs typeface="Special Elite"/>
              <a:sym typeface="Special Elite"/>
            </a:endParaRPr>
          </a:p>
          <a:p>
            <a:pPr indent="0" lvl="0" marL="0" rtl="0" algn="ctr">
              <a:spcBef>
                <a:spcPts val="0"/>
              </a:spcBef>
              <a:spcAft>
                <a:spcPts val="0"/>
              </a:spcAft>
              <a:buNone/>
            </a:pPr>
            <a:r>
              <a:t/>
            </a:r>
            <a:endParaRPr b="0" sz="1800">
              <a:solidFill>
                <a:srgbClr val="FF0000"/>
              </a:solidFill>
              <a:latin typeface="Source Code Pro"/>
              <a:ea typeface="Source Code Pro"/>
              <a:cs typeface="Source Code Pro"/>
              <a:sym typeface="Source Code Pro"/>
            </a:endParaRPr>
          </a:p>
          <a:p>
            <a:pPr indent="0" lvl="0" marL="0" rtl="0" algn="ctr">
              <a:spcBef>
                <a:spcPts val="0"/>
              </a:spcBef>
              <a:spcAft>
                <a:spcPts val="0"/>
              </a:spcAft>
              <a:buNone/>
            </a:pPr>
            <a:r>
              <a:rPr b="0" lang="en" sz="2600">
                <a:solidFill>
                  <a:srgbClr val="38761D"/>
                </a:solidFill>
                <a:latin typeface="Architects Daughter"/>
                <a:ea typeface="Architects Daughter"/>
                <a:cs typeface="Architects Daughter"/>
                <a:sym typeface="Architects Daughter"/>
              </a:rPr>
              <a:t>What will you choose???</a:t>
            </a:r>
            <a:endParaRPr b="0" sz="2600">
              <a:solidFill>
                <a:srgbClr val="38761D"/>
              </a:solidFill>
              <a:latin typeface="Architects Daughter"/>
              <a:ea typeface="Architects Daughter"/>
              <a:cs typeface="Architects Daughter"/>
              <a:sym typeface="Architects Daughter"/>
            </a:endParaRPr>
          </a:p>
        </p:txBody>
      </p:sp>
      <p:pic>
        <p:nvPicPr>
          <p:cNvPr descr="The following is a video you can use in your classroom as you introduce Genius Hour (or 20% Time). &#10;&#10;Unsure about what Genius Hour is? Check out this video I created on the topic: https://www.youtube.com/watch?v=2n7EelMbzG0&#10;&#10;Or check out this blog post:&#10;http://www.spencerauthor.com/genius-hour-reasons/" id="70" name="Google Shape;70;p15" title="You Get to Have Your Own Genius Hour (A Video for Students)">
            <a:hlinkClick r:id="rId3"/>
          </p:cNvPr>
          <p:cNvPicPr preferRelativeResize="0"/>
          <p:nvPr/>
        </p:nvPicPr>
        <p:blipFill>
          <a:blip r:embed="rId4">
            <a:alphaModFix/>
          </a:blip>
          <a:stretch>
            <a:fillRect/>
          </a:stretch>
        </p:blipFill>
        <p:spPr>
          <a:xfrm>
            <a:off x="4760975" y="1248225"/>
            <a:ext cx="4267150" cy="32003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7" name="Shape 327"/>
        <p:cNvGrpSpPr/>
        <p:nvPr/>
      </p:nvGrpSpPr>
      <p:grpSpPr>
        <a:xfrm>
          <a:off x="0" y="0"/>
          <a:ext cx="0" cy="0"/>
          <a:chOff x="0" y="0"/>
          <a:chExt cx="0" cy="0"/>
        </a:xfrm>
      </p:grpSpPr>
      <p:sp>
        <p:nvSpPr>
          <p:cNvPr id="328" name="Google Shape;328;p42"/>
          <p:cNvSpPr txBox="1"/>
          <p:nvPr>
            <p:ph idx="1" type="body"/>
          </p:nvPr>
        </p:nvSpPr>
        <p:spPr>
          <a:xfrm>
            <a:off x="332475" y="1808025"/>
            <a:ext cx="2808000" cy="2075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solidFill>
                  <a:srgbClr val="FFFFFF"/>
                </a:solidFill>
              </a:rPr>
              <a:t>Do you feel strongly about making the planet more sustainable? Here are some alternative ways of taking action to help spread the message and help save the environment!</a:t>
            </a:r>
            <a:endParaRPr sz="1400">
              <a:solidFill>
                <a:srgbClr val="FFFFFF"/>
              </a:solidFill>
            </a:endParaRPr>
          </a:p>
        </p:txBody>
      </p:sp>
      <p:pic>
        <p:nvPicPr>
          <p:cNvPr id="329" name="Google Shape;329;p42"/>
          <p:cNvPicPr preferRelativeResize="0"/>
          <p:nvPr/>
        </p:nvPicPr>
        <p:blipFill>
          <a:blip r:embed="rId4">
            <a:alphaModFix/>
          </a:blip>
          <a:stretch>
            <a:fillRect/>
          </a:stretch>
        </p:blipFill>
        <p:spPr>
          <a:xfrm>
            <a:off x="4738250" y="349825"/>
            <a:ext cx="3938850" cy="2391956"/>
          </a:xfrm>
          <a:prstGeom prst="rect">
            <a:avLst/>
          </a:prstGeom>
          <a:noFill/>
          <a:ln>
            <a:noFill/>
          </a:ln>
        </p:spPr>
      </p:pic>
      <p:sp>
        <p:nvSpPr>
          <p:cNvPr id="330" name="Google Shape;330;p42"/>
          <p:cNvSpPr txBox="1"/>
          <p:nvPr/>
        </p:nvSpPr>
        <p:spPr>
          <a:xfrm>
            <a:off x="519550" y="259775"/>
            <a:ext cx="4634400" cy="1236600"/>
          </a:xfrm>
          <a:prstGeom prst="rect">
            <a:avLst/>
          </a:prstGeom>
          <a:solidFill>
            <a:srgbClr val="FFF2CC"/>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Mobilemuster want you to create a one minute film encouraging your community to recycle their old mobile phones. The theme for our 2020 competition is Small actions. Big Impact.Find details on this website: </a:t>
            </a:r>
            <a:r>
              <a:rPr lang="en" u="sng">
                <a:solidFill>
                  <a:schemeClr val="hlink"/>
                </a:solidFill>
                <a:hlinkClick r:id="rId5"/>
              </a:rPr>
              <a:t>https://www.mobilemuster.com.au/competition/</a:t>
            </a:r>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331" name="Google Shape;331;p42"/>
          <p:cNvPicPr preferRelativeResize="0"/>
          <p:nvPr/>
        </p:nvPicPr>
        <p:blipFill>
          <a:blip r:embed="rId6">
            <a:alphaModFix/>
          </a:blip>
          <a:stretch>
            <a:fillRect/>
          </a:stretch>
        </p:blipFill>
        <p:spPr>
          <a:xfrm>
            <a:off x="3200400" y="2422096"/>
            <a:ext cx="1898075" cy="2520100"/>
          </a:xfrm>
          <a:prstGeom prst="rect">
            <a:avLst/>
          </a:prstGeom>
          <a:noFill/>
          <a:ln>
            <a:noFill/>
          </a:ln>
        </p:spPr>
      </p:pic>
      <p:sp>
        <p:nvSpPr>
          <p:cNvPr id="332" name="Google Shape;332;p42"/>
          <p:cNvSpPr txBox="1"/>
          <p:nvPr/>
        </p:nvSpPr>
        <p:spPr>
          <a:xfrm>
            <a:off x="5392900" y="2867100"/>
            <a:ext cx="3470700" cy="20751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Code Pro"/>
                <a:ea typeface="Source Code Pro"/>
                <a:cs typeface="Source Code Pro"/>
                <a:sym typeface="Source Code Pro"/>
              </a:rPr>
              <a:t>How can switching to recyclable toilet paper save wombats, koalas and many other Australian animals? Could you convince other people to ‘give a crap???’Find out about this and more on this website: </a:t>
            </a:r>
            <a:r>
              <a:rPr lang="en" u="sng">
                <a:solidFill>
                  <a:schemeClr val="hlink"/>
                </a:solidFill>
                <a:latin typeface="Source Code Pro"/>
                <a:ea typeface="Source Code Pro"/>
                <a:cs typeface="Source Code Pro"/>
                <a:sym typeface="Source Code Pro"/>
                <a:hlinkClick r:id="rId7"/>
              </a:rPr>
              <a:t>Community Conservation Campaigns</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311700" y="56825"/>
            <a:ext cx="4468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7 year old boy makes a difference!</a:t>
            </a:r>
            <a:endParaRPr/>
          </a:p>
        </p:txBody>
      </p:sp>
      <p:sp>
        <p:nvSpPr>
          <p:cNvPr id="338" name="Google Shape;338;p43"/>
          <p:cNvSpPr txBox="1"/>
          <p:nvPr>
            <p:ph idx="1" type="body"/>
          </p:nvPr>
        </p:nvSpPr>
        <p:spPr>
          <a:xfrm>
            <a:off x="311700" y="812525"/>
            <a:ext cx="3345900" cy="39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Special Elite"/>
                <a:ea typeface="Special Elite"/>
                <a:cs typeface="Special Elite"/>
                <a:sym typeface="Special Elite"/>
              </a:rPr>
              <a:t>Kids of any age can make a difference! Seven-year-old Jake Croker's mission to save sleepy lizards has become a success after road warning signs inspired by his design have been installed at Innes National Park.</a:t>
            </a:r>
            <a:endParaRPr sz="1400">
              <a:solidFill>
                <a:srgbClr val="000000"/>
              </a:solidFill>
              <a:latin typeface="Special Elite"/>
              <a:ea typeface="Special Elite"/>
              <a:cs typeface="Special Elite"/>
              <a:sym typeface="Special Elite"/>
            </a:endParaRPr>
          </a:p>
          <a:p>
            <a:pPr indent="0" lvl="0" marL="0" rtl="0" algn="l">
              <a:spcBef>
                <a:spcPts val="1600"/>
              </a:spcBef>
              <a:spcAft>
                <a:spcPts val="0"/>
              </a:spcAft>
              <a:buNone/>
            </a:pPr>
            <a:r>
              <a:rPr lang="en" sz="1400">
                <a:solidFill>
                  <a:srgbClr val="000000"/>
                </a:solidFill>
                <a:latin typeface="Special Elite"/>
                <a:ea typeface="Special Elite"/>
                <a:cs typeface="Special Elite"/>
                <a:sym typeface="Special Elite"/>
              </a:rPr>
              <a:t>For more than a year, the young lizard advocate has been trying to get </a:t>
            </a:r>
            <a:r>
              <a:rPr lang="en" sz="1400">
                <a:solidFill>
                  <a:srgbClr val="000000"/>
                </a:solidFill>
                <a:uFill>
                  <a:noFill/>
                </a:uFill>
                <a:latin typeface="Special Elite"/>
                <a:ea typeface="Special Elite"/>
                <a:cs typeface="Special Elite"/>
                <a:sym typeface="Special Elite"/>
                <a:hlinkClick r:id="rId3">
                  <a:extLst>
                    <a:ext uri="{A12FA001-AC4F-418D-AE19-62706E023703}">
                      <ahyp:hlinkClr val="tx"/>
                    </a:ext>
                  </a:extLst>
                </a:hlinkClick>
              </a:rPr>
              <a:t>a sign he designed to warn road users of shingleback lizard populations</a:t>
            </a:r>
            <a:r>
              <a:rPr lang="en" sz="1400">
                <a:solidFill>
                  <a:srgbClr val="000000"/>
                </a:solidFill>
                <a:latin typeface="Special Elite"/>
                <a:ea typeface="Special Elite"/>
                <a:cs typeface="Special Elite"/>
                <a:sym typeface="Special Elite"/>
              </a:rPr>
              <a:t> erected around his local area.</a:t>
            </a:r>
            <a:endParaRPr sz="1400">
              <a:solidFill>
                <a:srgbClr val="000000"/>
              </a:solidFill>
              <a:latin typeface="Special Elite"/>
              <a:ea typeface="Special Elite"/>
              <a:cs typeface="Special Elite"/>
              <a:sym typeface="Special Elite"/>
            </a:endParaRPr>
          </a:p>
          <a:p>
            <a:pPr indent="0" lvl="0" marL="0" rtl="0" algn="l">
              <a:spcBef>
                <a:spcPts val="1600"/>
              </a:spcBef>
              <a:spcAft>
                <a:spcPts val="1600"/>
              </a:spcAft>
              <a:buNone/>
            </a:pPr>
            <a:r>
              <a:rPr lang="en" sz="2100">
                <a:solidFill>
                  <a:srgbClr val="000000"/>
                </a:solidFill>
                <a:highlight>
                  <a:schemeClr val="dk1"/>
                </a:highlight>
                <a:latin typeface="Amatic SC"/>
                <a:ea typeface="Amatic SC"/>
                <a:cs typeface="Amatic SC"/>
                <a:sym typeface="Amatic SC"/>
              </a:rPr>
              <a:t>What could you do to make a difference?</a:t>
            </a:r>
            <a:endParaRPr sz="2100">
              <a:solidFill>
                <a:srgbClr val="000000"/>
              </a:solidFill>
              <a:highlight>
                <a:schemeClr val="dk1"/>
              </a:highlight>
              <a:latin typeface="Amatic SC"/>
              <a:ea typeface="Amatic SC"/>
              <a:cs typeface="Amatic SC"/>
              <a:sym typeface="Amatic SC"/>
            </a:endParaRPr>
          </a:p>
        </p:txBody>
      </p:sp>
      <p:pic>
        <p:nvPicPr>
          <p:cNvPr id="339" name="Google Shape;339;p43"/>
          <p:cNvPicPr preferRelativeResize="0"/>
          <p:nvPr/>
        </p:nvPicPr>
        <p:blipFill>
          <a:blip r:embed="rId4">
            <a:alphaModFix/>
          </a:blip>
          <a:stretch>
            <a:fillRect/>
          </a:stretch>
        </p:blipFill>
        <p:spPr>
          <a:xfrm>
            <a:off x="4572000" y="223100"/>
            <a:ext cx="4294900" cy="2416500"/>
          </a:xfrm>
          <a:prstGeom prst="rect">
            <a:avLst/>
          </a:prstGeom>
          <a:noFill/>
          <a:ln>
            <a:noFill/>
          </a:ln>
        </p:spPr>
      </p:pic>
      <p:pic>
        <p:nvPicPr>
          <p:cNvPr id="340" name="Google Shape;340;p43"/>
          <p:cNvPicPr preferRelativeResize="0"/>
          <p:nvPr/>
        </p:nvPicPr>
        <p:blipFill>
          <a:blip r:embed="rId5">
            <a:alphaModFix/>
          </a:blip>
          <a:stretch>
            <a:fillRect/>
          </a:stretch>
        </p:blipFill>
        <p:spPr>
          <a:xfrm>
            <a:off x="3602100" y="2792000"/>
            <a:ext cx="2929867" cy="2199100"/>
          </a:xfrm>
          <a:prstGeom prst="rect">
            <a:avLst/>
          </a:prstGeom>
          <a:noFill/>
          <a:ln>
            <a:noFill/>
          </a:ln>
        </p:spPr>
      </p:pic>
      <p:sp>
        <p:nvSpPr>
          <p:cNvPr id="341" name="Google Shape;341;p43"/>
          <p:cNvSpPr txBox="1"/>
          <p:nvPr/>
        </p:nvSpPr>
        <p:spPr>
          <a:xfrm>
            <a:off x="6858000" y="3086200"/>
            <a:ext cx="1953600" cy="16107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900">
                <a:latin typeface="Bad Script"/>
                <a:ea typeface="Bad Script"/>
                <a:cs typeface="Bad Script"/>
                <a:sym typeface="Bad Script"/>
              </a:rPr>
              <a:t>Read more about it:</a:t>
            </a:r>
            <a:r>
              <a:rPr lang="en" sz="1700">
                <a:solidFill>
                  <a:schemeClr val="dk2"/>
                </a:solidFill>
                <a:latin typeface="Source Code Pro"/>
                <a:ea typeface="Source Code Pro"/>
                <a:cs typeface="Source Code Pro"/>
                <a:sym typeface="Source Code Pro"/>
              </a:rPr>
              <a:t> </a:t>
            </a:r>
            <a:r>
              <a:rPr lang="en" sz="1700" u="sng">
                <a:solidFill>
                  <a:schemeClr val="accent5"/>
                </a:solidFill>
                <a:latin typeface="Source Code Pro"/>
                <a:ea typeface="Source Code Pro"/>
                <a:cs typeface="Source Code Pro"/>
                <a:sym typeface="Source Code Pro"/>
                <a:hlinkClick r:id="rId6">
                  <a:extLst>
                    <a:ext uri="{A12FA001-AC4F-418D-AE19-62706E023703}">
                      <ahyp:hlinkClr val="tx"/>
                    </a:ext>
                  </a:extLst>
                </a:hlinkClick>
              </a:rPr>
              <a:t>Save the sleepy lizards!</a:t>
            </a:r>
            <a:endParaRPr sz="1700">
              <a:solidFill>
                <a:schemeClr val="dk2"/>
              </a:solidFill>
              <a:latin typeface="Source Code Pro"/>
              <a:ea typeface="Source Code Pro"/>
              <a:cs typeface="Source Code Pro"/>
              <a:sym typeface="Source Code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5" name="Shape 345"/>
        <p:cNvGrpSpPr/>
        <p:nvPr/>
      </p:nvGrpSpPr>
      <p:grpSpPr>
        <a:xfrm>
          <a:off x="0" y="0"/>
          <a:ext cx="0" cy="0"/>
          <a:chOff x="0" y="0"/>
          <a:chExt cx="0" cy="0"/>
        </a:xfrm>
      </p:grpSpPr>
      <p:sp>
        <p:nvSpPr>
          <p:cNvPr id="346" name="Google Shape;346;p44"/>
          <p:cNvSpPr txBox="1"/>
          <p:nvPr>
            <p:ph idx="1" type="body"/>
          </p:nvPr>
        </p:nvSpPr>
        <p:spPr>
          <a:xfrm>
            <a:off x="4572000" y="212350"/>
            <a:ext cx="4031700" cy="145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9900"/>
                </a:solidFill>
              </a:rPr>
              <a:t>Racism doesn’t just happen in America! Who is affected in our country or local community? </a:t>
            </a:r>
            <a:r>
              <a:rPr lang="en">
                <a:solidFill>
                  <a:srgbClr val="FFFF00"/>
                </a:solidFill>
              </a:rPr>
              <a:t>What can you do?</a:t>
            </a:r>
            <a:r>
              <a:rPr lang="en">
                <a:solidFill>
                  <a:srgbClr val="FF9900"/>
                </a:solidFill>
              </a:rPr>
              <a:t> </a:t>
            </a:r>
            <a:r>
              <a:rPr lang="en">
                <a:solidFill>
                  <a:srgbClr val="FFFF00"/>
                </a:solidFill>
              </a:rPr>
              <a:t>Learn more on this website:</a:t>
            </a:r>
            <a:r>
              <a:rPr lang="en"/>
              <a:t> </a:t>
            </a:r>
            <a:r>
              <a:rPr lang="en" u="sng">
                <a:solidFill>
                  <a:schemeClr val="hlink"/>
                </a:solidFill>
                <a:hlinkClick r:id="rId3"/>
              </a:rPr>
              <a:t>Share Our Pride</a:t>
            </a:r>
            <a:endParaRPr/>
          </a:p>
          <a:p>
            <a:pPr indent="0" lvl="0" marL="0" rtl="0" algn="l">
              <a:spcBef>
                <a:spcPts val="1600"/>
              </a:spcBef>
              <a:spcAft>
                <a:spcPts val="1600"/>
              </a:spcAft>
              <a:buNone/>
            </a:pPr>
            <a:r>
              <a:t/>
            </a:r>
            <a:endParaRPr/>
          </a:p>
        </p:txBody>
      </p:sp>
      <p:pic>
        <p:nvPicPr>
          <p:cNvPr descr="Racism has serious negative physical and psychological consequences for the people who experience it, and for wider society. Understanding racism is an essential first step in overcoming it. Schools and early learning services can take action to counter racism by building awareness of racism, its impacts, and how to respond effectively to racism.&#10;&#10;Learn more about the Narragunnawali RAP Action ‘Take Action Against Racism’: https://www.narragunnawali.org.au/rap/actions/30/take-action-against-racism" id="347" name="Google Shape;347;p44" title="Take Action Against Racism">
            <a:hlinkClick r:id="rId4"/>
          </p:cNvPr>
          <p:cNvPicPr preferRelativeResize="0"/>
          <p:nvPr/>
        </p:nvPicPr>
        <p:blipFill>
          <a:blip r:embed="rId5">
            <a:alphaModFix/>
          </a:blip>
          <a:stretch>
            <a:fillRect/>
          </a:stretch>
        </p:blipFill>
        <p:spPr>
          <a:xfrm>
            <a:off x="4324050" y="1591950"/>
            <a:ext cx="4527600" cy="3395700"/>
          </a:xfrm>
          <a:prstGeom prst="rect">
            <a:avLst/>
          </a:prstGeom>
          <a:noFill/>
          <a:ln>
            <a:noFill/>
          </a:ln>
        </p:spPr>
      </p:pic>
      <p:pic>
        <p:nvPicPr>
          <p:cNvPr id="348" name="Google Shape;348;p44"/>
          <p:cNvPicPr preferRelativeResize="0"/>
          <p:nvPr/>
        </p:nvPicPr>
        <p:blipFill>
          <a:blip r:embed="rId6">
            <a:alphaModFix/>
          </a:blip>
          <a:stretch>
            <a:fillRect/>
          </a:stretch>
        </p:blipFill>
        <p:spPr>
          <a:xfrm>
            <a:off x="311700" y="212350"/>
            <a:ext cx="3436225" cy="2286650"/>
          </a:xfrm>
          <a:prstGeom prst="rect">
            <a:avLst/>
          </a:prstGeom>
          <a:noFill/>
          <a:ln>
            <a:noFill/>
          </a:ln>
        </p:spPr>
      </p:pic>
      <p:sp>
        <p:nvSpPr>
          <p:cNvPr id="349" name="Google Shape;349;p44"/>
          <p:cNvSpPr txBox="1"/>
          <p:nvPr/>
        </p:nvSpPr>
        <p:spPr>
          <a:xfrm>
            <a:off x="322125" y="2701625"/>
            <a:ext cx="3688800" cy="223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FFFF00"/>
                </a:solidFill>
                <a:latin typeface="Source Code Pro"/>
                <a:ea typeface="Source Code Pro"/>
                <a:cs typeface="Source Code Pro"/>
                <a:sym typeface="Source Code Pro"/>
              </a:rPr>
              <a:t>Sometimes current events can cause strong feelings and challenge us to take action to change something we know is not right. Recently racism has been in the news and the ‘Black Lives Matter’ movement has inspired us all to end racism. </a:t>
            </a:r>
            <a:r>
              <a:rPr lang="en" sz="1300">
                <a:solidFill>
                  <a:srgbClr val="FF0000"/>
                </a:solidFill>
                <a:latin typeface="Source Code Pro"/>
                <a:ea typeface="Source Code Pro"/>
                <a:cs typeface="Source Code Pro"/>
                <a:sym typeface="Source Code Pro"/>
              </a:rPr>
              <a:t>What do you feel strongly about?</a:t>
            </a:r>
            <a:r>
              <a:rPr lang="en" sz="1300">
                <a:solidFill>
                  <a:srgbClr val="FFFF00"/>
                </a:solidFill>
                <a:latin typeface="Source Code Pro"/>
                <a:ea typeface="Source Code Pro"/>
                <a:cs typeface="Source Code Pro"/>
                <a:sym typeface="Source Code Pro"/>
              </a:rPr>
              <a:t> </a:t>
            </a:r>
            <a:r>
              <a:rPr lang="en" sz="1300">
                <a:solidFill>
                  <a:srgbClr val="FF9900"/>
                </a:solidFill>
                <a:latin typeface="Source Code Pro"/>
                <a:ea typeface="Source Code Pro"/>
                <a:cs typeface="Source Code Pro"/>
                <a:sym typeface="Source Code Pro"/>
              </a:rPr>
              <a:t>What could you do to bring about change?</a:t>
            </a:r>
            <a:endParaRPr sz="1300">
              <a:solidFill>
                <a:srgbClr val="FF9900"/>
              </a:solidFill>
              <a:latin typeface="Source Code Pro"/>
              <a:ea typeface="Source Code Pro"/>
              <a:cs typeface="Source Code Pro"/>
              <a:sym typeface="Source Code Pro"/>
            </a:endParaRPr>
          </a:p>
          <a:p>
            <a:pPr indent="0" lvl="0" marL="0" rtl="0" algn="l">
              <a:spcBef>
                <a:spcPts val="160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353" name="Shape 353"/>
        <p:cNvGrpSpPr/>
        <p:nvPr/>
      </p:nvGrpSpPr>
      <p:grpSpPr>
        <a:xfrm>
          <a:off x="0" y="0"/>
          <a:ext cx="0" cy="0"/>
          <a:chOff x="0" y="0"/>
          <a:chExt cx="0" cy="0"/>
        </a:xfrm>
      </p:grpSpPr>
      <p:sp>
        <p:nvSpPr>
          <p:cNvPr id="354" name="Google Shape;354;p45"/>
          <p:cNvSpPr txBox="1"/>
          <p:nvPr>
            <p:ph idx="1" type="body"/>
          </p:nvPr>
        </p:nvSpPr>
        <p:spPr>
          <a:xfrm>
            <a:off x="311700" y="152400"/>
            <a:ext cx="2808000" cy="484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33333"/>
                </a:solidFill>
                <a:highlight>
                  <a:srgbClr val="FFFF00"/>
                </a:highlight>
                <a:latin typeface="Special Elite"/>
                <a:ea typeface="Special Elite"/>
                <a:cs typeface="Special Elite"/>
                <a:sym typeface="Special Elite"/>
              </a:rPr>
              <a:t>Helping the Homeless</a:t>
            </a:r>
            <a:endParaRPr sz="1600">
              <a:solidFill>
                <a:srgbClr val="333333"/>
              </a:solidFill>
              <a:highlight>
                <a:srgbClr val="FFFF00"/>
              </a:highlight>
              <a:latin typeface="Special Elite"/>
              <a:ea typeface="Special Elite"/>
              <a:cs typeface="Special Elite"/>
              <a:sym typeface="Special Elite"/>
            </a:endParaRPr>
          </a:p>
          <a:p>
            <a:pPr indent="0" lvl="0" marL="0" rtl="0" algn="l">
              <a:spcBef>
                <a:spcPts val="1600"/>
              </a:spcBef>
              <a:spcAft>
                <a:spcPts val="1600"/>
              </a:spcAft>
              <a:buNone/>
            </a:pPr>
            <a:r>
              <a:rPr lang="en" sz="1500">
                <a:solidFill>
                  <a:srgbClr val="333333"/>
                </a:solidFill>
                <a:highlight>
                  <a:srgbClr val="FFFFFF"/>
                </a:highlight>
                <a:latin typeface="Arial"/>
                <a:ea typeface="Arial"/>
                <a:cs typeface="Arial"/>
                <a:sym typeface="Arial"/>
              </a:rPr>
              <a:t>Approximately 116,000 people across Australia classified as homeless. In winter living on the streets can be a very challenging time. There are many ways you can help the homeless including donating warm coats, scarves, hats, blankets, non-perishable foods. Imagine if you started a campaign amongst your class, school, local community…. How many homeless people could you help. </a:t>
            </a:r>
            <a:endParaRPr sz="1600"/>
          </a:p>
        </p:txBody>
      </p:sp>
      <p:pic>
        <p:nvPicPr>
          <p:cNvPr id="355" name="Google Shape;355;p45"/>
          <p:cNvPicPr preferRelativeResize="0"/>
          <p:nvPr/>
        </p:nvPicPr>
        <p:blipFill>
          <a:blip r:embed="rId3">
            <a:alphaModFix/>
          </a:blip>
          <a:stretch>
            <a:fillRect/>
          </a:stretch>
        </p:blipFill>
        <p:spPr>
          <a:xfrm>
            <a:off x="3594200" y="152400"/>
            <a:ext cx="4905550" cy="3264425"/>
          </a:xfrm>
          <a:prstGeom prst="rect">
            <a:avLst/>
          </a:prstGeom>
          <a:noFill/>
          <a:ln>
            <a:noFill/>
          </a:ln>
        </p:spPr>
      </p:pic>
      <p:sp>
        <p:nvSpPr>
          <p:cNvPr id="356" name="Google Shape;356;p45"/>
          <p:cNvSpPr txBox="1"/>
          <p:nvPr/>
        </p:nvSpPr>
        <p:spPr>
          <a:xfrm>
            <a:off x="3595250" y="3480950"/>
            <a:ext cx="4905600" cy="15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latin typeface="Special Elite"/>
                <a:ea typeface="Special Elite"/>
                <a:cs typeface="Special Elite"/>
                <a:sym typeface="Special Elite"/>
              </a:rPr>
              <a:t>Here are a few</a:t>
            </a:r>
            <a:r>
              <a:rPr lang="en" sz="1500">
                <a:latin typeface="Special Elite"/>
                <a:ea typeface="Special Elite"/>
                <a:cs typeface="Special Elite"/>
                <a:sym typeface="Special Elite"/>
              </a:rPr>
              <a:t> organisations and campaigns you can investigate, but there are many more:</a:t>
            </a:r>
            <a:endParaRPr sz="1500">
              <a:latin typeface="Special Elite"/>
              <a:ea typeface="Special Elite"/>
              <a:cs typeface="Special Elite"/>
              <a:sym typeface="Special Elite"/>
            </a:endParaRPr>
          </a:p>
          <a:p>
            <a:pPr indent="0" lvl="0" marL="0" rtl="0" algn="ctr">
              <a:spcBef>
                <a:spcPts val="0"/>
              </a:spcBef>
              <a:spcAft>
                <a:spcPts val="0"/>
              </a:spcAft>
              <a:buNone/>
            </a:pPr>
            <a:r>
              <a:rPr lang="en" sz="1500">
                <a:latin typeface="Special Elite"/>
                <a:ea typeface="Special Elite"/>
                <a:cs typeface="Special Elite"/>
                <a:sym typeface="Special Elite"/>
              </a:rPr>
              <a:t>300blankets.org.au </a:t>
            </a:r>
            <a:endParaRPr sz="1500">
              <a:latin typeface="Special Elite"/>
              <a:ea typeface="Special Elite"/>
              <a:cs typeface="Special Elite"/>
              <a:sym typeface="Special Elite"/>
            </a:endParaRPr>
          </a:p>
          <a:p>
            <a:pPr indent="0" lvl="0" marL="0" rtl="0" algn="ctr">
              <a:spcBef>
                <a:spcPts val="0"/>
              </a:spcBef>
              <a:spcAft>
                <a:spcPts val="0"/>
              </a:spcAft>
              <a:buNone/>
            </a:pPr>
            <a:r>
              <a:rPr lang="en" sz="1500">
                <a:latin typeface="Special Elite"/>
                <a:ea typeface="Special Elite"/>
                <a:cs typeface="Special Elite"/>
                <a:sym typeface="Special Elite"/>
              </a:rPr>
              <a:t>XTM heat the homeless</a:t>
            </a:r>
            <a:endParaRPr sz="1500">
              <a:latin typeface="Special Elite"/>
              <a:ea typeface="Special Elite"/>
              <a:cs typeface="Special Elite"/>
              <a:sym typeface="Special Elite"/>
            </a:endParaRPr>
          </a:p>
          <a:p>
            <a:pPr indent="0" lvl="0" marL="0" rtl="0" algn="ctr">
              <a:spcBef>
                <a:spcPts val="0"/>
              </a:spcBef>
              <a:spcAft>
                <a:spcPts val="0"/>
              </a:spcAft>
              <a:buNone/>
            </a:pPr>
            <a:r>
              <a:rPr lang="en" sz="1500">
                <a:latin typeface="Special Elite"/>
                <a:ea typeface="Special Elite"/>
                <a:cs typeface="Special Elite"/>
                <a:sym typeface="Special Elite"/>
              </a:rPr>
              <a:t>Salvation Army</a:t>
            </a:r>
            <a:endParaRPr sz="1500">
              <a:latin typeface="Special Elite"/>
              <a:ea typeface="Special Elite"/>
              <a:cs typeface="Special Elite"/>
              <a:sym typeface="Special Elite"/>
            </a:endParaRPr>
          </a:p>
          <a:p>
            <a:pPr indent="0" lvl="0" marL="0" rtl="0" algn="ctr">
              <a:spcBef>
                <a:spcPts val="0"/>
              </a:spcBef>
              <a:spcAft>
                <a:spcPts val="0"/>
              </a:spcAft>
              <a:buNone/>
            </a:pPr>
            <a:r>
              <a:rPr lang="en" sz="1500">
                <a:latin typeface="Special Elite"/>
                <a:ea typeface="Special Elite"/>
                <a:cs typeface="Special Elite"/>
                <a:sym typeface="Special Elite"/>
              </a:rPr>
              <a:t>Lighthouse foundation</a:t>
            </a:r>
            <a:endParaRPr sz="1500">
              <a:latin typeface="Special Elite"/>
              <a:ea typeface="Special Elite"/>
              <a:cs typeface="Special Elite"/>
              <a:sym typeface="Special Elit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60" name="Shape 360"/>
        <p:cNvGrpSpPr/>
        <p:nvPr/>
      </p:nvGrpSpPr>
      <p:grpSpPr>
        <a:xfrm>
          <a:off x="0" y="0"/>
          <a:ext cx="0" cy="0"/>
          <a:chOff x="0" y="0"/>
          <a:chExt cx="0" cy="0"/>
        </a:xfrm>
      </p:grpSpPr>
      <p:sp>
        <p:nvSpPr>
          <p:cNvPr id="361" name="Google Shape;361;p46"/>
          <p:cNvSpPr txBox="1"/>
          <p:nvPr>
            <p:ph idx="1" type="body"/>
          </p:nvPr>
        </p:nvSpPr>
        <p:spPr>
          <a:xfrm>
            <a:off x="4073225" y="3792675"/>
            <a:ext cx="4665300" cy="1080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700">
                <a:solidFill>
                  <a:srgbClr val="000000"/>
                </a:solidFill>
              </a:rPr>
              <a:t>Sometimes an action can be as simple as a random act of kindness or ‘paying it forward!</a:t>
            </a:r>
            <a:endParaRPr sz="1700">
              <a:solidFill>
                <a:srgbClr val="000000"/>
              </a:solidFill>
            </a:endParaRPr>
          </a:p>
        </p:txBody>
      </p:sp>
      <p:pic>
        <p:nvPicPr>
          <p:cNvPr descr="Everyone, can help to make the world a better place!" id="362" name="Google Shape;362;p46" title="Inspirational Video - Pay It Forward">
            <a:hlinkClick r:id="rId3"/>
          </p:cNvPr>
          <p:cNvPicPr preferRelativeResize="0"/>
          <p:nvPr/>
        </p:nvPicPr>
        <p:blipFill>
          <a:blip r:embed="rId4">
            <a:alphaModFix/>
          </a:blip>
          <a:stretch>
            <a:fillRect/>
          </a:stretch>
        </p:blipFill>
        <p:spPr>
          <a:xfrm>
            <a:off x="4021000" y="115000"/>
            <a:ext cx="4572000" cy="3429000"/>
          </a:xfrm>
          <a:prstGeom prst="rect">
            <a:avLst/>
          </a:prstGeom>
          <a:noFill/>
          <a:ln>
            <a:noFill/>
          </a:ln>
        </p:spPr>
      </p:pic>
      <p:pic>
        <p:nvPicPr>
          <p:cNvPr id="363" name="Google Shape;363;p46"/>
          <p:cNvPicPr preferRelativeResize="0"/>
          <p:nvPr/>
        </p:nvPicPr>
        <p:blipFill rotWithShape="1">
          <a:blip r:embed="rId5">
            <a:alphaModFix/>
          </a:blip>
          <a:srcRect b="19465" l="0" r="0" t="0"/>
          <a:stretch/>
        </p:blipFill>
        <p:spPr>
          <a:xfrm>
            <a:off x="831675" y="115000"/>
            <a:ext cx="2100600" cy="2665075"/>
          </a:xfrm>
          <a:prstGeom prst="rect">
            <a:avLst/>
          </a:prstGeom>
          <a:noFill/>
          <a:ln>
            <a:noFill/>
          </a:ln>
        </p:spPr>
      </p:pic>
      <p:pic>
        <p:nvPicPr>
          <p:cNvPr id="364" name="Google Shape;364;p46"/>
          <p:cNvPicPr preferRelativeResize="0"/>
          <p:nvPr/>
        </p:nvPicPr>
        <p:blipFill>
          <a:blip r:embed="rId6">
            <a:alphaModFix/>
          </a:blip>
          <a:stretch>
            <a:fillRect/>
          </a:stretch>
        </p:blipFill>
        <p:spPr>
          <a:xfrm>
            <a:off x="364075" y="2906000"/>
            <a:ext cx="3361314" cy="2133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368" name="Shape 368"/>
        <p:cNvGrpSpPr/>
        <p:nvPr/>
      </p:nvGrpSpPr>
      <p:grpSpPr>
        <a:xfrm>
          <a:off x="0" y="0"/>
          <a:ext cx="0" cy="0"/>
          <a:chOff x="0" y="0"/>
          <a:chExt cx="0" cy="0"/>
        </a:xfrm>
      </p:grpSpPr>
      <p:sp>
        <p:nvSpPr>
          <p:cNvPr id="369" name="Google Shape;369;p47"/>
          <p:cNvSpPr txBox="1"/>
          <p:nvPr>
            <p:ph idx="1" type="body"/>
          </p:nvPr>
        </p:nvSpPr>
        <p:spPr>
          <a:xfrm>
            <a:off x="319500" y="4230575"/>
            <a:ext cx="82113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There are many organisations you can support with actions and current campaigns that you can join. Here are some of them! Check out the links to the websites.</a:t>
            </a:r>
            <a:endParaRPr/>
          </a:p>
        </p:txBody>
      </p:sp>
      <p:sp>
        <p:nvSpPr>
          <p:cNvPr id="370" name="Google Shape;370;p47"/>
          <p:cNvSpPr txBox="1"/>
          <p:nvPr/>
        </p:nvSpPr>
        <p:spPr>
          <a:xfrm>
            <a:off x="363675" y="2968575"/>
            <a:ext cx="2618400" cy="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Source Code Pro"/>
                <a:ea typeface="Source Code Pro"/>
                <a:cs typeface="Source Code Pro"/>
                <a:sym typeface="Source Code Pro"/>
                <a:hlinkClick r:id="rId3"/>
              </a:rPr>
              <a:t>Kids take action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
        <p:nvSpPr>
          <p:cNvPr id="371" name="Google Shape;371;p47"/>
          <p:cNvSpPr txBox="1"/>
          <p:nvPr/>
        </p:nvSpPr>
        <p:spPr>
          <a:xfrm>
            <a:off x="3344550" y="1940100"/>
            <a:ext cx="2161200" cy="17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Source Code Pro"/>
                <a:ea typeface="Source Code Pro"/>
                <a:cs typeface="Source Code Pro"/>
                <a:sym typeface="Source Code Pro"/>
                <a:hlinkClick r:id="rId4"/>
              </a:rPr>
              <a:t>Actions for Justice - Advocacy Campaigns and Action to help children and their families, here and around the world</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sp>
        <p:nvSpPr>
          <p:cNvPr id="372" name="Google Shape;372;p47"/>
          <p:cNvSpPr txBox="1"/>
          <p:nvPr/>
        </p:nvSpPr>
        <p:spPr>
          <a:xfrm>
            <a:off x="6574000" y="685775"/>
            <a:ext cx="2269200" cy="7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Source Code Pro"/>
                <a:ea typeface="Source Code Pro"/>
                <a:cs typeface="Source Code Pro"/>
                <a:sym typeface="Source Code Pro"/>
                <a:hlinkClick r:id="rId5"/>
              </a:rPr>
              <a:t>Take Action to End Poverty</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p:txBody>
      </p:sp>
      <p:pic>
        <p:nvPicPr>
          <p:cNvPr id="373" name="Google Shape;373;p47"/>
          <p:cNvPicPr preferRelativeResize="0"/>
          <p:nvPr/>
        </p:nvPicPr>
        <p:blipFill>
          <a:blip r:embed="rId6">
            <a:alphaModFix/>
          </a:blip>
          <a:stretch>
            <a:fillRect/>
          </a:stretch>
        </p:blipFill>
        <p:spPr>
          <a:xfrm>
            <a:off x="6574000" y="1508675"/>
            <a:ext cx="2076450" cy="2200275"/>
          </a:xfrm>
          <a:prstGeom prst="rect">
            <a:avLst/>
          </a:prstGeom>
          <a:noFill/>
          <a:ln>
            <a:noFill/>
          </a:ln>
        </p:spPr>
      </p:pic>
      <p:pic>
        <p:nvPicPr>
          <p:cNvPr id="374" name="Google Shape;374;p47"/>
          <p:cNvPicPr preferRelativeResize="0"/>
          <p:nvPr/>
        </p:nvPicPr>
        <p:blipFill>
          <a:blip r:embed="rId7">
            <a:alphaModFix/>
          </a:blip>
          <a:stretch>
            <a:fillRect/>
          </a:stretch>
        </p:blipFill>
        <p:spPr>
          <a:xfrm>
            <a:off x="363675" y="561100"/>
            <a:ext cx="2019300" cy="2257425"/>
          </a:xfrm>
          <a:prstGeom prst="rect">
            <a:avLst/>
          </a:prstGeom>
          <a:noFill/>
          <a:ln>
            <a:noFill/>
          </a:ln>
        </p:spPr>
      </p:pic>
      <p:pic>
        <p:nvPicPr>
          <p:cNvPr id="375" name="Google Shape;375;p47"/>
          <p:cNvPicPr preferRelativeResize="0"/>
          <p:nvPr/>
        </p:nvPicPr>
        <p:blipFill>
          <a:blip r:embed="rId8">
            <a:alphaModFix/>
          </a:blip>
          <a:stretch>
            <a:fillRect/>
          </a:stretch>
        </p:blipFill>
        <p:spPr>
          <a:xfrm>
            <a:off x="3044963" y="349413"/>
            <a:ext cx="2867025" cy="1590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490250" y="526350"/>
            <a:ext cx="2824500" cy="410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Give the world a reason to dance!</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Create something that will make the world awesome!</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What will be your space jam?</a:t>
            </a:r>
            <a:endParaRPr sz="2500"/>
          </a:p>
          <a:p>
            <a:pPr indent="0" lvl="0" marL="0" rtl="0" algn="l">
              <a:spcBef>
                <a:spcPts val="0"/>
              </a:spcBef>
              <a:spcAft>
                <a:spcPts val="0"/>
              </a:spcAft>
              <a:buNone/>
            </a:pPr>
            <a:r>
              <a:t/>
            </a:r>
            <a:endParaRPr sz="2500"/>
          </a:p>
          <a:p>
            <a:pPr indent="0" lvl="0" marL="0" rtl="0" algn="r">
              <a:spcBef>
                <a:spcPts val="0"/>
              </a:spcBef>
              <a:spcAft>
                <a:spcPts val="0"/>
              </a:spcAft>
              <a:buNone/>
            </a:pPr>
            <a:r>
              <a:rPr b="0" lang="en" sz="1500">
                <a:latin typeface="Special Elite"/>
                <a:ea typeface="Special Elite"/>
                <a:cs typeface="Special Elite"/>
                <a:sym typeface="Special Elite"/>
              </a:rPr>
              <a:t>Kid President</a:t>
            </a:r>
            <a:endParaRPr b="0" sz="1500">
              <a:latin typeface="Special Elite"/>
              <a:ea typeface="Special Elite"/>
              <a:cs typeface="Special Elite"/>
              <a:sym typeface="Special Elite"/>
            </a:endParaRPr>
          </a:p>
        </p:txBody>
      </p:sp>
      <p:pic>
        <p:nvPicPr>
          <p:cNvPr descr="We all need a little encouragement every now and then. Kid President, knowing this, has put together a video you can play each morning as you wake up or to share with your friend who needs a kick in the right direction. Take a moment and spread some encouragement. &quot;It's everybody's duty to give the world a reason to dance.&quot;&#10;&#10;Featuring the song &quot;Households&quot; by Sleeping At Last - http://sleepingatlast.com&#10;with additional music by our pal Skewby - http://somethingaboutskewby.com&#10;&#10;Follow on Twitter: http://twitter.com/iamkidpresident&#10;Be a friend on Facebook: http://facebook.com/kidpresident&#10;Send an email: kid@kidpresident.com&#10;For Press Inquiries, contact: YTpress@soulpancake.com&#10;&#10;Created by Kid President and Brad Montague&#10;&#10;Special thanks to Robert Frost, that dude from Journey and the movie Space Jam.&#10;&#10;Subscribe to our youtube channel: http://www.youtube.com/subscription_center?add_user=SoulPancake&#10;Buy our book! http://book.soulpancake.com&#10;Follow us on Facebook: http://facebook.com/SoulPancake&#10;Tweet us at: http://twitter.com/SoulPancake" id="76" name="Google Shape;76;p16" title="A Pep Talk from Kid President to You">
            <a:hlinkClick r:id="rId3"/>
          </p:cNvPr>
          <p:cNvPicPr preferRelativeResize="0"/>
          <p:nvPr/>
        </p:nvPicPr>
        <p:blipFill>
          <a:blip r:embed="rId4">
            <a:alphaModFix/>
          </a:blip>
          <a:stretch>
            <a:fillRect/>
          </a:stretch>
        </p:blipFill>
        <p:spPr>
          <a:xfrm>
            <a:off x="3947700" y="8572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490250" y="526350"/>
            <a:ext cx="1380900" cy="547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Choose your own pathway</a:t>
            </a:r>
            <a:endParaRPr sz="2400"/>
          </a:p>
        </p:txBody>
      </p:sp>
      <p:pic>
        <p:nvPicPr>
          <p:cNvPr id="82" name="Google Shape;82;p17"/>
          <p:cNvPicPr preferRelativeResize="0"/>
          <p:nvPr/>
        </p:nvPicPr>
        <p:blipFill>
          <a:blip r:embed="rId3">
            <a:alphaModFix/>
          </a:blip>
          <a:stretch>
            <a:fillRect/>
          </a:stretch>
        </p:blipFill>
        <p:spPr>
          <a:xfrm>
            <a:off x="2317202" y="274975"/>
            <a:ext cx="6488200" cy="4592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5629950" y="152400"/>
            <a:ext cx="32007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do ideas come from?</a:t>
            </a:r>
            <a:endParaRPr/>
          </a:p>
        </p:txBody>
      </p:sp>
      <p:sp>
        <p:nvSpPr>
          <p:cNvPr id="88" name="Google Shape;88;p18"/>
          <p:cNvSpPr txBox="1"/>
          <p:nvPr>
            <p:ph idx="1" type="body"/>
          </p:nvPr>
        </p:nvSpPr>
        <p:spPr>
          <a:xfrm>
            <a:off x="4821375" y="1043025"/>
            <a:ext cx="4223700" cy="372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A </a:t>
            </a:r>
            <a:r>
              <a:rPr lang="en" sz="1600">
                <a:solidFill>
                  <a:srgbClr val="000000"/>
                </a:solidFill>
                <a:highlight>
                  <a:srgbClr val="FFFFFF"/>
                </a:highlight>
              </a:rPr>
              <a:t>need</a:t>
            </a:r>
            <a:r>
              <a:rPr lang="en" sz="1600">
                <a:solidFill>
                  <a:srgbClr val="000000"/>
                </a:solidFill>
              </a:rPr>
              <a:t> or a solution to a problem- personal, local or global</a:t>
            </a:r>
            <a:endParaRPr sz="1600">
              <a:solidFill>
                <a:srgbClr val="000000"/>
              </a:solidFill>
            </a:endParaRPr>
          </a:p>
          <a:p>
            <a:pPr indent="0" lvl="0" marL="0" rtl="0" algn="l">
              <a:spcBef>
                <a:spcPts val="1600"/>
              </a:spcBef>
              <a:spcAft>
                <a:spcPts val="0"/>
              </a:spcAft>
              <a:buNone/>
            </a:pPr>
            <a:r>
              <a:rPr lang="en" sz="1600">
                <a:solidFill>
                  <a:srgbClr val="000000"/>
                </a:solidFill>
              </a:rPr>
              <a:t>Your own interests, something you really </a:t>
            </a:r>
            <a:r>
              <a:rPr lang="en" sz="1600">
                <a:solidFill>
                  <a:srgbClr val="000000"/>
                </a:solidFill>
                <a:highlight>
                  <a:srgbClr val="FFFFFF"/>
                </a:highlight>
              </a:rPr>
              <a:t>want</a:t>
            </a:r>
            <a:r>
              <a:rPr lang="en" sz="1600">
                <a:solidFill>
                  <a:srgbClr val="000000"/>
                </a:solidFill>
              </a:rPr>
              <a:t> to make. </a:t>
            </a:r>
            <a:endParaRPr sz="1600">
              <a:solidFill>
                <a:srgbClr val="000000"/>
              </a:solidFill>
            </a:endParaRPr>
          </a:p>
          <a:p>
            <a:pPr indent="0" lvl="0" marL="0" rtl="0" algn="l">
              <a:spcBef>
                <a:spcPts val="1600"/>
              </a:spcBef>
              <a:spcAft>
                <a:spcPts val="0"/>
              </a:spcAft>
              <a:buNone/>
            </a:pPr>
            <a:r>
              <a:rPr lang="en" sz="1600">
                <a:solidFill>
                  <a:srgbClr val="000000"/>
                </a:solidFill>
              </a:rPr>
              <a:t>Your </a:t>
            </a:r>
            <a:r>
              <a:rPr lang="en" sz="1600">
                <a:solidFill>
                  <a:srgbClr val="000000"/>
                </a:solidFill>
                <a:highlight>
                  <a:srgbClr val="FFFFFF"/>
                </a:highlight>
              </a:rPr>
              <a:t>imagination</a:t>
            </a:r>
            <a:r>
              <a:rPr lang="en" sz="1600">
                <a:solidFill>
                  <a:srgbClr val="000000"/>
                </a:solidFill>
              </a:rPr>
              <a:t>, something that’s ‘out there’-be creative!</a:t>
            </a:r>
            <a:endParaRPr sz="1600">
              <a:solidFill>
                <a:srgbClr val="000000"/>
              </a:solidFill>
            </a:endParaRPr>
          </a:p>
          <a:p>
            <a:pPr indent="0" lvl="0" marL="0" rtl="0" algn="l">
              <a:spcBef>
                <a:spcPts val="1600"/>
              </a:spcBef>
              <a:spcAft>
                <a:spcPts val="0"/>
              </a:spcAft>
              <a:buNone/>
            </a:pPr>
            <a:r>
              <a:rPr lang="en" sz="1600">
                <a:solidFill>
                  <a:srgbClr val="000000"/>
                </a:solidFill>
              </a:rPr>
              <a:t>Something you have seen or done that </a:t>
            </a:r>
            <a:r>
              <a:rPr lang="en" sz="1600">
                <a:solidFill>
                  <a:srgbClr val="000000"/>
                </a:solidFill>
                <a:highlight>
                  <a:srgbClr val="FFFFFF"/>
                </a:highlight>
              </a:rPr>
              <a:t>sparks</a:t>
            </a:r>
            <a:r>
              <a:rPr lang="en" sz="1600">
                <a:solidFill>
                  <a:srgbClr val="000000"/>
                </a:solidFill>
              </a:rPr>
              <a:t> an idea!</a:t>
            </a:r>
            <a:endParaRPr sz="1600">
              <a:solidFill>
                <a:srgbClr val="000000"/>
              </a:solidFill>
            </a:endParaRPr>
          </a:p>
          <a:p>
            <a:pPr indent="0" lvl="0" marL="0" rtl="0" algn="l">
              <a:spcBef>
                <a:spcPts val="1600"/>
              </a:spcBef>
              <a:spcAft>
                <a:spcPts val="1600"/>
              </a:spcAft>
              <a:buNone/>
            </a:pPr>
            <a:r>
              <a:rPr lang="en" sz="1600">
                <a:solidFill>
                  <a:srgbClr val="000000"/>
                </a:solidFill>
              </a:rPr>
              <a:t>A </a:t>
            </a:r>
            <a:r>
              <a:rPr lang="en" sz="1600">
                <a:solidFill>
                  <a:srgbClr val="000000"/>
                </a:solidFill>
                <a:highlight>
                  <a:srgbClr val="FFFFFF"/>
                </a:highlight>
              </a:rPr>
              <a:t>competition</a:t>
            </a:r>
            <a:r>
              <a:rPr lang="en" sz="1600">
                <a:solidFill>
                  <a:srgbClr val="000000"/>
                </a:solidFill>
              </a:rPr>
              <a:t> that appeals to your maker skills</a:t>
            </a:r>
            <a:endParaRPr sz="1600">
              <a:solidFill>
                <a:srgbClr val="000000"/>
              </a:solidFill>
            </a:endParaRPr>
          </a:p>
        </p:txBody>
      </p:sp>
      <p:sp>
        <p:nvSpPr>
          <p:cNvPr id="89" name="Google Shape;89;p18"/>
          <p:cNvSpPr txBox="1"/>
          <p:nvPr/>
        </p:nvSpPr>
        <p:spPr>
          <a:xfrm>
            <a:off x="654450" y="490825"/>
            <a:ext cx="3732300" cy="3987900"/>
          </a:xfrm>
          <a:prstGeom prst="rect">
            <a:avLst/>
          </a:prstGeom>
          <a:solidFill>
            <a:schemeClr val="dk1"/>
          </a:solidFill>
          <a:ln cap="flat" cmpd="sng" w="9525">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B45F06"/>
                </a:solidFill>
                <a:latin typeface="Shadows Into Light"/>
                <a:ea typeface="Shadows Into Light"/>
                <a:cs typeface="Shadows Into Light"/>
                <a:sym typeface="Shadows Into Light"/>
              </a:rPr>
              <a:t>Make Projects</a:t>
            </a:r>
            <a:endParaRPr sz="3600">
              <a:solidFill>
                <a:srgbClr val="B45F06"/>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ctr">
              <a:spcBef>
                <a:spcPts val="0"/>
              </a:spcBef>
              <a:spcAft>
                <a:spcPts val="0"/>
              </a:spcAft>
              <a:buNone/>
            </a:pPr>
            <a:r>
              <a:rPr lang="en" sz="1800">
                <a:solidFill>
                  <a:srgbClr val="674EA7"/>
                </a:solidFill>
                <a:latin typeface="Source Code Pro"/>
                <a:ea typeface="Source Code Pro"/>
                <a:cs typeface="Source Code Pro"/>
                <a:sym typeface="Source Code Pro"/>
              </a:rPr>
              <a:t>Design and Make something unique</a:t>
            </a:r>
            <a:endParaRPr sz="1800">
              <a:solidFill>
                <a:srgbClr val="674EA7"/>
              </a:solidFill>
              <a:latin typeface="Source Code Pro"/>
              <a:ea typeface="Source Code Pro"/>
              <a:cs typeface="Source Code Pro"/>
              <a:sym typeface="Source Code Pro"/>
            </a:endParaRPr>
          </a:p>
          <a:p>
            <a:pPr indent="0" lvl="0" marL="0" rtl="0" algn="ctr">
              <a:spcBef>
                <a:spcPts val="0"/>
              </a:spcBef>
              <a:spcAft>
                <a:spcPts val="0"/>
              </a:spcAft>
              <a:buNone/>
            </a:pPr>
            <a:r>
              <a:t/>
            </a:r>
            <a:endParaRPr sz="1800">
              <a:solidFill>
                <a:srgbClr val="674EA7"/>
              </a:solidFill>
              <a:latin typeface="Source Code Pro"/>
              <a:ea typeface="Source Code Pro"/>
              <a:cs typeface="Source Code Pro"/>
              <a:sym typeface="Source Code Pro"/>
            </a:endParaRPr>
          </a:p>
          <a:p>
            <a:pPr indent="0" lvl="0" marL="0" rtl="0" algn="ctr">
              <a:lnSpc>
                <a:spcPct val="115000"/>
              </a:lnSpc>
              <a:spcBef>
                <a:spcPts val="0"/>
              </a:spcBef>
              <a:spcAft>
                <a:spcPts val="0"/>
              </a:spcAft>
              <a:buNone/>
            </a:pPr>
            <a:r>
              <a:rPr lang="en" sz="2000">
                <a:latin typeface="Shadows Into Light"/>
                <a:ea typeface="Shadows Into Light"/>
                <a:cs typeface="Shadows Into Light"/>
                <a:sym typeface="Shadows Into Light"/>
              </a:rPr>
              <a:t>The aim of a Make project is to design and make a product, or a prototype, or a service for yourself or others. Make projects have a purpose, and that can be a need, a want, or an opportunity. </a:t>
            </a:r>
            <a:endParaRPr sz="2600">
              <a:solidFill>
                <a:srgbClr val="674EA7"/>
              </a:solidFill>
              <a:latin typeface="Shadows Into Light"/>
              <a:ea typeface="Shadows Into Light"/>
              <a:cs typeface="Shadows Into Light"/>
              <a:sym typeface="Shadows Into Light"/>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2201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There are many different types of make projects:</a:t>
            </a:r>
            <a:endParaRPr sz="3900"/>
          </a:p>
        </p:txBody>
      </p:sp>
      <p:sp>
        <p:nvSpPr>
          <p:cNvPr id="95" name="Google Shape;95;p19"/>
          <p:cNvSpPr txBox="1"/>
          <p:nvPr>
            <p:ph idx="1" type="body"/>
          </p:nvPr>
        </p:nvSpPr>
        <p:spPr>
          <a:xfrm>
            <a:off x="311700" y="1093850"/>
            <a:ext cx="8520600" cy="3474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Construction using; wood, cardboard, recycled materials, metal, textiles, lego, papier mache, modelling clay, natural materials eg. sticks, logs, stones, plants.</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Craft projects such as tie-dyeing, fabric, sewing, jewelry-making, pottery, origami, mask making.</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Engineering or mechanical projects such as making simple machines, things that move, robotics, electronics, circuits.</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Making with technology eg. apps, websites, games, coding, spheros. </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Arts projects using a range of mediums: paint, pastels, charcoal, photography, printing, sculpture, graffiti, music, dance.</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Media projects; making a movie, puppet show, stop motion, soundscapes</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Literary projects; write a novel, picture story book, graphic novel, script.</a:t>
            </a:r>
            <a:endParaRPr sz="1500">
              <a:solidFill>
                <a:srgbClr val="000000"/>
              </a:solidFill>
              <a:latin typeface="Special Elite"/>
              <a:ea typeface="Special Elite"/>
              <a:cs typeface="Special Elite"/>
              <a:sym typeface="Special Elite"/>
            </a:endParaRPr>
          </a:p>
          <a:p>
            <a:pPr indent="-323850" lvl="0" marL="457200" rtl="0" algn="l">
              <a:spcBef>
                <a:spcPts val="0"/>
              </a:spcBef>
              <a:spcAft>
                <a:spcPts val="0"/>
              </a:spcAft>
              <a:buClr>
                <a:srgbClr val="000000"/>
              </a:buClr>
              <a:buSzPts val="1500"/>
              <a:buFont typeface="Special Elite"/>
              <a:buChar char="●"/>
            </a:pPr>
            <a:r>
              <a:rPr lang="en" sz="1500">
                <a:solidFill>
                  <a:srgbClr val="000000"/>
                </a:solidFill>
                <a:latin typeface="Special Elite"/>
                <a:ea typeface="Special Elite"/>
                <a:cs typeface="Special Elite"/>
                <a:sym typeface="Special Elite"/>
              </a:rPr>
              <a:t>Projects involving food; growing your own food, designing recipes, designing a restaurant.</a:t>
            </a:r>
            <a:endParaRPr sz="2100">
              <a:latin typeface="Special Elite"/>
              <a:ea typeface="Special Elite"/>
              <a:cs typeface="Special Elite"/>
              <a:sym typeface="Special Elit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idx="1" type="body"/>
          </p:nvPr>
        </p:nvSpPr>
        <p:spPr>
          <a:xfrm>
            <a:off x="3507400" y="1625875"/>
            <a:ext cx="1820100" cy="1554300"/>
          </a:xfrm>
          <a:prstGeom prst="rect">
            <a:avLst/>
          </a:prstGeom>
          <a:solidFill>
            <a:srgbClr val="FFE599"/>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t>MAKER PROJECTS</a:t>
            </a:r>
            <a:endParaRPr/>
          </a:p>
          <a:p>
            <a:pPr indent="0" lvl="0" marL="0" rtl="0" algn="ctr">
              <a:spcBef>
                <a:spcPts val="0"/>
              </a:spcBef>
              <a:spcAft>
                <a:spcPts val="0"/>
              </a:spcAft>
              <a:buNone/>
            </a:pPr>
            <a:r>
              <a:t/>
            </a:r>
            <a:endParaRPr b="0" sz="1200">
              <a:latin typeface="Calibri"/>
              <a:ea typeface="Calibri"/>
              <a:cs typeface="Calibri"/>
              <a:sym typeface="Calibri"/>
            </a:endParaRPr>
          </a:p>
          <a:p>
            <a:pPr indent="0" lvl="0" marL="0" rtl="0" algn="ctr">
              <a:spcBef>
                <a:spcPts val="0"/>
              </a:spcBef>
              <a:spcAft>
                <a:spcPts val="0"/>
              </a:spcAft>
              <a:buNone/>
            </a:pPr>
            <a:r>
              <a:rPr b="0" lang="en" sz="1800">
                <a:latin typeface="Calibri"/>
                <a:ea typeface="Calibri"/>
                <a:cs typeface="Calibri"/>
                <a:sym typeface="Calibri"/>
              </a:rPr>
              <a:t>The possibilities are endless</a:t>
            </a:r>
            <a:endParaRPr b="0" sz="1800">
              <a:latin typeface="Calibri"/>
              <a:ea typeface="Calibri"/>
              <a:cs typeface="Calibri"/>
              <a:sym typeface="Calibri"/>
            </a:endParaRPr>
          </a:p>
        </p:txBody>
      </p:sp>
      <p:sp>
        <p:nvSpPr>
          <p:cNvPr id="101" name="Google Shape;101;p20"/>
          <p:cNvSpPr txBox="1"/>
          <p:nvPr/>
        </p:nvSpPr>
        <p:spPr>
          <a:xfrm>
            <a:off x="1124850" y="715800"/>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Rube Goldberg machine</a:t>
            </a:r>
            <a:endParaRPr>
              <a:latin typeface="Source Code Pro"/>
              <a:ea typeface="Source Code Pro"/>
              <a:cs typeface="Source Code Pro"/>
              <a:sym typeface="Source Code Pro"/>
            </a:endParaRPr>
          </a:p>
        </p:txBody>
      </p:sp>
      <p:sp>
        <p:nvSpPr>
          <p:cNvPr id="102" name="Google Shape;102;p20"/>
          <p:cNvSpPr txBox="1"/>
          <p:nvPr/>
        </p:nvSpPr>
        <p:spPr>
          <a:xfrm>
            <a:off x="3599350" y="367150"/>
            <a:ext cx="1636200" cy="6852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Hat or fashion item</a:t>
            </a:r>
            <a:endParaRPr>
              <a:latin typeface="Source Code Pro"/>
              <a:ea typeface="Source Code Pro"/>
              <a:cs typeface="Source Code Pro"/>
              <a:sym typeface="Source Code Pro"/>
            </a:endParaRPr>
          </a:p>
        </p:txBody>
      </p:sp>
      <p:sp>
        <p:nvSpPr>
          <p:cNvPr id="103" name="Google Shape;103;p20"/>
          <p:cNvSpPr txBox="1"/>
          <p:nvPr/>
        </p:nvSpPr>
        <p:spPr>
          <a:xfrm>
            <a:off x="1124850" y="3383150"/>
            <a:ext cx="1636200" cy="7362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Superhero city</a:t>
            </a:r>
            <a:endParaRPr>
              <a:latin typeface="Source Code Pro"/>
              <a:ea typeface="Source Code Pro"/>
              <a:cs typeface="Source Code Pro"/>
              <a:sym typeface="Source Code Pro"/>
            </a:endParaRPr>
          </a:p>
        </p:txBody>
      </p:sp>
      <p:sp>
        <p:nvSpPr>
          <p:cNvPr id="104" name="Google Shape;104;p20"/>
          <p:cNvSpPr txBox="1"/>
          <p:nvPr/>
        </p:nvSpPr>
        <p:spPr>
          <a:xfrm>
            <a:off x="3753900" y="3719200"/>
            <a:ext cx="1636200" cy="6852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Picture Story Book</a:t>
            </a:r>
            <a:endParaRPr>
              <a:latin typeface="Source Code Pro"/>
              <a:ea typeface="Source Code Pro"/>
              <a:cs typeface="Source Code Pro"/>
              <a:sym typeface="Source Code Pro"/>
            </a:endParaRPr>
          </a:p>
        </p:txBody>
      </p:sp>
      <p:sp>
        <p:nvSpPr>
          <p:cNvPr id="105" name="Google Shape;105;p20"/>
          <p:cNvSpPr txBox="1"/>
          <p:nvPr/>
        </p:nvSpPr>
        <p:spPr>
          <a:xfrm>
            <a:off x="6479350" y="2443725"/>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Furniture</a:t>
            </a:r>
            <a:endParaRPr>
              <a:latin typeface="Source Code Pro"/>
              <a:ea typeface="Source Code Pro"/>
              <a:cs typeface="Source Code Pro"/>
              <a:sym typeface="Source Code Pro"/>
            </a:endParaRPr>
          </a:p>
        </p:txBody>
      </p:sp>
      <p:sp>
        <p:nvSpPr>
          <p:cNvPr id="106" name="Google Shape;106;p20"/>
          <p:cNvSpPr txBox="1"/>
          <p:nvPr/>
        </p:nvSpPr>
        <p:spPr>
          <a:xfrm>
            <a:off x="6546600" y="1496213"/>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Puppet show </a:t>
            </a:r>
            <a:endParaRPr>
              <a:latin typeface="Source Code Pro"/>
              <a:ea typeface="Source Code Pro"/>
              <a:cs typeface="Source Code Pro"/>
              <a:sym typeface="Source Code Pro"/>
            </a:endParaRPr>
          </a:p>
        </p:txBody>
      </p:sp>
      <p:sp>
        <p:nvSpPr>
          <p:cNvPr id="107" name="Google Shape;107;p20"/>
          <p:cNvSpPr txBox="1"/>
          <p:nvPr/>
        </p:nvSpPr>
        <p:spPr>
          <a:xfrm>
            <a:off x="5897450" y="548700"/>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Model car</a:t>
            </a:r>
            <a:endParaRPr>
              <a:latin typeface="Source Code Pro"/>
              <a:ea typeface="Source Code Pro"/>
              <a:cs typeface="Source Code Pro"/>
              <a:sym typeface="Source Code Pro"/>
            </a:endParaRPr>
          </a:p>
        </p:txBody>
      </p:sp>
      <p:sp>
        <p:nvSpPr>
          <p:cNvPr id="108" name="Google Shape;108;p20"/>
          <p:cNvSpPr txBox="1"/>
          <p:nvPr/>
        </p:nvSpPr>
        <p:spPr>
          <a:xfrm>
            <a:off x="652100" y="1548025"/>
            <a:ext cx="1636200" cy="6852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Musical instrument</a:t>
            </a:r>
            <a:endParaRPr>
              <a:latin typeface="Source Code Pro"/>
              <a:ea typeface="Source Code Pro"/>
              <a:cs typeface="Source Code Pro"/>
              <a:sym typeface="Source Code Pro"/>
            </a:endParaRPr>
          </a:p>
        </p:txBody>
      </p:sp>
      <p:sp>
        <p:nvSpPr>
          <p:cNvPr id="109" name="Google Shape;109;p20"/>
          <p:cNvSpPr txBox="1"/>
          <p:nvPr/>
        </p:nvSpPr>
        <p:spPr>
          <a:xfrm>
            <a:off x="5953300" y="3464900"/>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Video</a:t>
            </a:r>
            <a:endParaRPr>
              <a:latin typeface="Source Code Pro"/>
              <a:ea typeface="Source Code Pro"/>
              <a:cs typeface="Source Code Pro"/>
              <a:sym typeface="Source Code Pro"/>
            </a:endParaRPr>
          </a:p>
        </p:txBody>
      </p:sp>
      <p:sp>
        <p:nvSpPr>
          <p:cNvPr id="110" name="Google Shape;110;p20"/>
          <p:cNvSpPr txBox="1"/>
          <p:nvPr/>
        </p:nvSpPr>
        <p:spPr>
          <a:xfrm>
            <a:off x="652100" y="2521838"/>
            <a:ext cx="1636200" cy="572700"/>
          </a:xfrm>
          <a:prstGeom prst="rect">
            <a:avLst/>
          </a:prstGeom>
          <a:solidFill>
            <a:srgbClr val="EAD1D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Code Pro"/>
                <a:ea typeface="Source Code Pro"/>
                <a:cs typeface="Source Code Pro"/>
                <a:sym typeface="Source Code Pro"/>
              </a:rPr>
              <a:t>Game</a:t>
            </a:r>
            <a:endParaRPr>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4101450" y="3753850"/>
            <a:ext cx="1117200" cy="59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construct</a:t>
            </a:r>
            <a:endParaRPr/>
          </a:p>
        </p:txBody>
      </p:sp>
      <p:pic>
        <p:nvPicPr>
          <p:cNvPr id="116" name="Google Shape;116;p21"/>
          <p:cNvPicPr preferRelativeResize="0"/>
          <p:nvPr/>
        </p:nvPicPr>
        <p:blipFill>
          <a:blip r:embed="rId3">
            <a:alphaModFix/>
          </a:blip>
          <a:stretch>
            <a:fillRect/>
          </a:stretch>
        </p:blipFill>
        <p:spPr>
          <a:xfrm>
            <a:off x="152400" y="152400"/>
            <a:ext cx="3551563" cy="1988875"/>
          </a:xfrm>
          <a:prstGeom prst="rect">
            <a:avLst/>
          </a:prstGeom>
          <a:noFill/>
          <a:ln>
            <a:noFill/>
          </a:ln>
        </p:spPr>
      </p:pic>
      <p:pic>
        <p:nvPicPr>
          <p:cNvPr id="117" name="Google Shape;117;p21"/>
          <p:cNvPicPr preferRelativeResize="0"/>
          <p:nvPr/>
        </p:nvPicPr>
        <p:blipFill rotWithShape="1">
          <a:blip r:embed="rId4">
            <a:alphaModFix/>
          </a:blip>
          <a:srcRect b="12673" l="0" r="0" t="12245"/>
          <a:stretch/>
        </p:blipFill>
        <p:spPr>
          <a:xfrm>
            <a:off x="152400" y="2900476"/>
            <a:ext cx="3727650" cy="2096374"/>
          </a:xfrm>
          <a:prstGeom prst="rect">
            <a:avLst/>
          </a:prstGeom>
          <a:noFill/>
          <a:ln>
            <a:noFill/>
          </a:ln>
        </p:spPr>
      </p:pic>
      <p:pic>
        <p:nvPicPr>
          <p:cNvPr id="118" name="Google Shape;118;p21"/>
          <p:cNvPicPr preferRelativeResize="0"/>
          <p:nvPr/>
        </p:nvPicPr>
        <p:blipFill>
          <a:blip r:embed="rId5">
            <a:alphaModFix/>
          </a:blip>
          <a:stretch>
            <a:fillRect/>
          </a:stretch>
        </p:blipFill>
        <p:spPr>
          <a:xfrm>
            <a:off x="5440050" y="2862775"/>
            <a:ext cx="3284850" cy="2047250"/>
          </a:xfrm>
          <a:prstGeom prst="rect">
            <a:avLst/>
          </a:prstGeom>
          <a:noFill/>
          <a:ln>
            <a:noFill/>
          </a:ln>
        </p:spPr>
      </p:pic>
      <p:pic>
        <p:nvPicPr>
          <p:cNvPr id="119" name="Google Shape;119;p21"/>
          <p:cNvPicPr preferRelativeResize="0"/>
          <p:nvPr/>
        </p:nvPicPr>
        <p:blipFill>
          <a:blip r:embed="rId6">
            <a:alphaModFix/>
          </a:blip>
          <a:stretch>
            <a:fillRect/>
          </a:stretch>
        </p:blipFill>
        <p:spPr>
          <a:xfrm>
            <a:off x="5440050" y="152400"/>
            <a:ext cx="3551550" cy="1988882"/>
          </a:xfrm>
          <a:prstGeom prst="rect">
            <a:avLst/>
          </a:prstGeom>
          <a:noFill/>
          <a:ln>
            <a:noFill/>
          </a:ln>
        </p:spPr>
      </p:pic>
      <p:pic>
        <p:nvPicPr>
          <p:cNvPr id="120" name="Google Shape;120;p21"/>
          <p:cNvPicPr preferRelativeResize="0"/>
          <p:nvPr/>
        </p:nvPicPr>
        <p:blipFill rotWithShape="1">
          <a:blip r:embed="rId7">
            <a:alphaModFix/>
          </a:blip>
          <a:srcRect b="0" l="7573" r="7428" t="0"/>
          <a:stretch/>
        </p:blipFill>
        <p:spPr>
          <a:xfrm>
            <a:off x="3074725" y="1077425"/>
            <a:ext cx="2927725" cy="1928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