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Amatic SC"/>
      <p:regular r:id="rId34"/>
      <p:bold r:id="rId35"/>
    </p:embeddedFont>
    <p:embeddedFont>
      <p:font typeface="Source Code Pro"/>
      <p:regular r:id="rId36"/>
      <p:bold r:id="rId37"/>
      <p:italic r:id="rId38"/>
      <p:boldItalic r:id="rId39"/>
    </p:embeddedFont>
    <p:embeddedFont>
      <p:font typeface="Average"/>
      <p:regular r:id="rId40"/>
    </p:embeddedFont>
    <p:embeddedFont>
      <p:font typeface="Oswald"/>
      <p:regular r:id="rId41"/>
      <p:bold r:id="rId42"/>
    </p:embeddedFont>
    <p:embeddedFont>
      <p:font typeface="Bree Serif"/>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verage-regular.fntdata"/><Relationship Id="rId20" Type="http://schemas.openxmlformats.org/officeDocument/2006/relationships/slide" Target="slides/slide15.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BreeSerif-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maticSC-bold.fntdata"/><Relationship Id="rId12" Type="http://schemas.openxmlformats.org/officeDocument/2006/relationships/slide" Target="slides/slide7.xml"/><Relationship Id="rId34" Type="http://schemas.openxmlformats.org/officeDocument/2006/relationships/font" Target="fonts/AmaticSC-regular.fntdata"/><Relationship Id="rId15" Type="http://schemas.openxmlformats.org/officeDocument/2006/relationships/slide" Target="slides/slide10.xml"/><Relationship Id="rId37" Type="http://schemas.openxmlformats.org/officeDocument/2006/relationships/font" Target="fonts/SourceCodePro-bold.fntdata"/><Relationship Id="rId14" Type="http://schemas.openxmlformats.org/officeDocument/2006/relationships/slide" Target="slides/slide9.xml"/><Relationship Id="rId36" Type="http://schemas.openxmlformats.org/officeDocument/2006/relationships/font" Target="fonts/SourceCodePro-regular.fntdata"/><Relationship Id="rId17" Type="http://schemas.openxmlformats.org/officeDocument/2006/relationships/slide" Target="slides/slide12.xml"/><Relationship Id="rId39" Type="http://schemas.openxmlformats.org/officeDocument/2006/relationships/font" Target="fonts/SourceCodePro-boldItalic.fntdata"/><Relationship Id="rId16" Type="http://schemas.openxmlformats.org/officeDocument/2006/relationships/slide" Target="slides/slide11.xml"/><Relationship Id="rId38" Type="http://schemas.openxmlformats.org/officeDocument/2006/relationships/font" Target="fonts/SourceCodePr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e36dc11a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7e36dc11a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ae057d2b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ae057d2b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ae057d2bf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ae057d2bf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e36dc11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7e36dc11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68f83f1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b68f83f1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b68f83f1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b68f83f1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68f83f1e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b68f83f1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e36dc11a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7e36dc11a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e36dc11a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7e36dc11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e36dc11a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7e36dc11a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1190ff392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1190ff39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ae057d2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ae057d2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ae057d2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ae057d2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e36dc11a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7e36dc11a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e36dc11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7e36dc11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e36dc11a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7e36dc11a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e36dc11a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7e36dc11a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7e36dc11a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7e36dc11a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e36dc11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7e36dc11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1920e853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1920e853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190ff392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190ff39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e057d2bf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ae057d2bf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ae057d2b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ae057d2b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ae057d2bf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ae057d2bf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e057d2bf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e057d2bf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ae057d2bf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ae057d2b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ae057d2bf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ae057d2bf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62" name="Google Shape;62;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6" name="Google Shape;6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9" name="Google Shape;69;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3" name="Google Shape;73;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4" name="Google Shape;74;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81" name="Google Shape;81;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83" name="Shape 83"/>
        <p:cNvGrpSpPr/>
        <p:nvPr/>
      </p:nvGrpSpPr>
      <p:grpSpPr>
        <a:xfrm>
          <a:off x="0" y="0"/>
          <a:ext cx="0" cy="0"/>
          <a:chOff x="0" y="0"/>
          <a:chExt cx="0" cy="0"/>
        </a:xfrm>
      </p:grpSpPr>
      <p:sp>
        <p:nvSpPr>
          <p:cNvPr id="84" name="Google Shape;84;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9" name="Google Shape;89;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90" name="Google Shape;90;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91" name="Google Shape;91;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5" name="Google Shape;9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6" name="Shape 96"/>
        <p:cNvGrpSpPr/>
        <p:nvPr/>
      </p:nvGrpSpPr>
      <p:grpSpPr>
        <a:xfrm>
          <a:off x="0" y="0"/>
          <a:ext cx="0" cy="0"/>
          <a:chOff x="0" y="0"/>
          <a:chExt cx="0" cy="0"/>
        </a:xfrm>
      </p:grpSpPr>
      <p:sp>
        <p:nvSpPr>
          <p:cNvPr id="97" name="Google Shape;97;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8" name="Google Shape;98;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7" name="Google Shape;57;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youtube.com/watch?v=JxWybvns1jg" TargetMode="Externa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hyperlink" Target="https://www.bie.org/people/person/bob_lenz/noarrow"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5"/>
          <p:cNvSpPr txBox="1"/>
          <p:nvPr>
            <p:ph type="ctrTitle"/>
          </p:nvPr>
        </p:nvSpPr>
        <p:spPr>
          <a:xfrm>
            <a:off x="671250" y="554225"/>
            <a:ext cx="7801500" cy="216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3-6 Cluster</a:t>
            </a:r>
            <a:endParaRPr/>
          </a:p>
          <a:p>
            <a:pPr indent="0" lvl="0" marL="0" rtl="0" algn="ctr">
              <a:spcBef>
                <a:spcPts val="0"/>
              </a:spcBef>
              <a:spcAft>
                <a:spcPts val="0"/>
              </a:spcAft>
              <a:buNone/>
            </a:pPr>
            <a:r>
              <a:rPr i="1" lang="en" sz="3600">
                <a:solidFill>
                  <a:srgbClr val="FFFF00"/>
                </a:solidFill>
              </a:rPr>
              <a:t>#Makedoknowact</a:t>
            </a:r>
            <a:endParaRPr i="1" sz="3600">
              <a:solidFill>
                <a:srgbClr val="FFFF00"/>
              </a:solidFill>
            </a:endParaRPr>
          </a:p>
          <a:p>
            <a:pPr indent="0" lvl="0" marL="0" rtl="0" algn="ctr">
              <a:spcBef>
                <a:spcPts val="0"/>
              </a:spcBef>
              <a:spcAft>
                <a:spcPts val="0"/>
              </a:spcAft>
              <a:buNone/>
            </a:pPr>
            <a:r>
              <a:rPr lang="en"/>
              <a:t>29th May 2018</a:t>
            </a:r>
            <a:endParaRPr/>
          </a:p>
        </p:txBody>
      </p:sp>
      <p:sp>
        <p:nvSpPr>
          <p:cNvPr id="107" name="Google Shape;107;p25"/>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4A7D6"/>
                </a:solidFill>
              </a:rPr>
              <a:t>@ </a:t>
            </a:r>
            <a:r>
              <a:rPr lang="en">
                <a:solidFill>
                  <a:srgbClr val="B4A7D6"/>
                </a:solidFill>
              </a:rPr>
              <a:t>Our Lady of the Rosary, Kyneton</a:t>
            </a:r>
            <a:endParaRPr>
              <a:solidFill>
                <a:srgbClr val="B4A7D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4"/>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en" sz="3000"/>
              <a:t>How can we ensure the ‘projects our students engage in are high quality?</a:t>
            </a:r>
            <a:endParaRPr sz="3000"/>
          </a:p>
        </p:txBody>
      </p:sp>
      <p:sp>
        <p:nvSpPr>
          <p:cNvPr id="169" name="Google Shape;169;p34"/>
          <p:cNvSpPr txBox="1"/>
          <p:nvPr>
            <p:ph idx="1" type="body"/>
          </p:nvPr>
        </p:nvSpPr>
        <p:spPr>
          <a:xfrm>
            <a:off x="311700" y="1228675"/>
            <a:ext cx="2157900" cy="37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Engagement + Rigour = powerful learning</a:t>
            </a:r>
            <a:endParaRPr/>
          </a:p>
          <a:p>
            <a:pPr indent="0" lvl="0" marL="0" rtl="0" algn="l">
              <a:spcBef>
                <a:spcPts val="1600"/>
              </a:spcBef>
              <a:spcAft>
                <a:spcPts val="0"/>
              </a:spcAft>
              <a:buNone/>
            </a:pPr>
            <a:r>
              <a:rPr lang="en"/>
              <a:t>Criteria </a:t>
            </a:r>
            <a:endParaRPr/>
          </a:p>
          <a:p>
            <a:pPr indent="0" lvl="0" marL="0" rtl="0" algn="l">
              <a:spcBef>
                <a:spcPts val="1600"/>
              </a:spcBef>
              <a:spcAft>
                <a:spcPts val="0"/>
              </a:spcAft>
              <a:buNone/>
            </a:pPr>
            <a:r>
              <a:rPr lang="en"/>
              <a:t>Showing the whole community this learning is valued</a:t>
            </a:r>
            <a:endParaRPr/>
          </a:p>
          <a:p>
            <a:pPr indent="0" lvl="0" marL="0" rtl="0" algn="l">
              <a:spcBef>
                <a:spcPts val="1600"/>
              </a:spcBef>
              <a:spcAft>
                <a:spcPts val="1600"/>
              </a:spcAft>
              <a:buNone/>
            </a:pPr>
            <a:r>
              <a:rPr lang="en"/>
              <a:t>Scaffolding but not over-scaffolding the process</a:t>
            </a:r>
            <a:endParaRPr/>
          </a:p>
        </p:txBody>
      </p:sp>
      <p:sp>
        <p:nvSpPr>
          <p:cNvPr id="170" name="Google Shape;170;p34"/>
          <p:cNvSpPr txBox="1"/>
          <p:nvPr>
            <p:ph idx="2" type="body"/>
          </p:nvPr>
        </p:nvSpPr>
        <p:spPr>
          <a:xfrm>
            <a:off x="4832400" y="1285291"/>
            <a:ext cx="3999900" cy="38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role in guiding and and challenging students</a:t>
            </a:r>
            <a:endParaRPr/>
          </a:p>
          <a:p>
            <a:pPr indent="-317500" lvl="0" marL="457200" rtl="0" algn="l">
              <a:spcBef>
                <a:spcPts val="1600"/>
              </a:spcBef>
              <a:spcAft>
                <a:spcPts val="0"/>
              </a:spcAft>
              <a:buSzPts val="1400"/>
              <a:buChar char="●"/>
            </a:pPr>
            <a:r>
              <a:rPr lang="en"/>
              <a:t>Having high expectations</a:t>
            </a:r>
            <a:endParaRPr/>
          </a:p>
          <a:p>
            <a:pPr indent="-317500" lvl="0" marL="457200" rtl="0" algn="l">
              <a:spcBef>
                <a:spcPts val="0"/>
              </a:spcBef>
              <a:spcAft>
                <a:spcPts val="0"/>
              </a:spcAft>
              <a:buSzPts val="1400"/>
              <a:buChar char="●"/>
            </a:pPr>
            <a:r>
              <a:rPr lang="en"/>
              <a:t>Watching, listening and intervening (100% present 100% of the time)</a:t>
            </a:r>
            <a:endParaRPr/>
          </a:p>
          <a:p>
            <a:pPr indent="-317500" lvl="0" marL="457200" rtl="0" algn="l">
              <a:spcBef>
                <a:spcPts val="0"/>
              </a:spcBef>
              <a:spcAft>
                <a:spcPts val="0"/>
              </a:spcAft>
              <a:buSzPts val="1400"/>
              <a:buChar char="●"/>
            </a:pPr>
            <a:r>
              <a:rPr lang="en"/>
              <a:t>Quality provocations</a:t>
            </a:r>
            <a:endParaRPr/>
          </a:p>
          <a:p>
            <a:pPr indent="-317500" lvl="0" marL="457200" rtl="0" algn="l">
              <a:spcBef>
                <a:spcPts val="0"/>
              </a:spcBef>
              <a:spcAft>
                <a:spcPts val="0"/>
              </a:spcAft>
              <a:buSzPts val="1400"/>
              <a:buChar char="●"/>
            </a:pPr>
            <a:r>
              <a:rPr lang="en"/>
              <a:t>Quality time</a:t>
            </a:r>
            <a:endParaRPr/>
          </a:p>
          <a:p>
            <a:pPr indent="-317500" lvl="0" marL="457200" rtl="0" algn="l">
              <a:spcBef>
                <a:spcPts val="0"/>
              </a:spcBef>
              <a:spcAft>
                <a:spcPts val="0"/>
              </a:spcAft>
              <a:buSzPts val="1400"/>
              <a:buChar char="●"/>
            </a:pPr>
            <a:r>
              <a:rPr lang="en"/>
              <a:t>Creating a culture of collaborative learning and thinking</a:t>
            </a:r>
            <a:endParaRPr/>
          </a:p>
          <a:p>
            <a:pPr indent="-317500" lvl="0" marL="457200" rtl="0" algn="l">
              <a:spcBef>
                <a:spcPts val="0"/>
              </a:spcBef>
              <a:spcAft>
                <a:spcPts val="0"/>
              </a:spcAft>
              <a:buSzPts val="1400"/>
              <a:buChar char="●"/>
            </a:pPr>
            <a:r>
              <a:rPr lang="en"/>
              <a:t>Each student is an individual </a:t>
            </a:r>
            <a:endParaRPr/>
          </a:p>
          <a:p>
            <a:pPr indent="-317500" lvl="0" marL="457200" rtl="0" algn="l">
              <a:spcBef>
                <a:spcPts val="0"/>
              </a:spcBef>
              <a:spcAft>
                <a:spcPts val="0"/>
              </a:spcAft>
              <a:buSzPts val="1400"/>
              <a:buChar char="●"/>
            </a:pPr>
            <a:r>
              <a:rPr lang="en"/>
              <a:t>Strategic use of introductions and share time</a:t>
            </a:r>
            <a:endParaRPr/>
          </a:p>
          <a:p>
            <a:pPr indent="0" lvl="0" marL="0" rtl="0" algn="l">
              <a:spcBef>
                <a:spcPts val="1600"/>
              </a:spcBef>
              <a:spcAft>
                <a:spcPts val="1600"/>
              </a:spcAft>
              <a:buNone/>
            </a:pPr>
            <a:r>
              <a:t/>
            </a:r>
            <a:endParaRPr/>
          </a:p>
        </p:txBody>
      </p:sp>
      <p:pic>
        <p:nvPicPr>
          <p:cNvPr id="171" name="Google Shape;171;p34"/>
          <p:cNvPicPr preferRelativeResize="0"/>
          <p:nvPr/>
        </p:nvPicPr>
        <p:blipFill>
          <a:blip r:embed="rId3">
            <a:alphaModFix/>
          </a:blip>
          <a:stretch>
            <a:fillRect/>
          </a:stretch>
        </p:blipFill>
        <p:spPr>
          <a:xfrm>
            <a:off x="2427576" y="1362475"/>
            <a:ext cx="2297850" cy="32064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5"/>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Session 3 </a:t>
            </a:r>
            <a:endParaRPr/>
          </a:p>
        </p:txBody>
      </p:sp>
      <p:sp>
        <p:nvSpPr>
          <p:cNvPr id="177" name="Google Shape;177;p3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learning opportunities does a ‘student-initiated inquiry’ approach present?</a:t>
            </a:r>
            <a:endParaRPr/>
          </a:p>
        </p:txBody>
      </p:sp>
      <p:sp>
        <p:nvSpPr>
          <p:cNvPr id="178" name="Google Shape;178;p35"/>
          <p:cNvSpPr txBox="1"/>
          <p:nvPr>
            <p:ph idx="2" type="body"/>
          </p:nvPr>
        </p:nvSpPr>
        <p:spPr>
          <a:xfrm>
            <a:off x="4939500" y="3038025"/>
            <a:ext cx="3837000" cy="1923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i="1" lang="en" sz="1400">
                <a:solidFill>
                  <a:srgbClr val="000000"/>
                </a:solidFill>
                <a:latin typeface="Cambria"/>
                <a:ea typeface="Cambria"/>
                <a:cs typeface="Cambria"/>
                <a:sym typeface="Cambria"/>
              </a:rPr>
              <a:t>How does Design Thinking stretch students?</a:t>
            </a:r>
            <a:endParaRPr i="1" sz="14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i="1" lang="en" sz="1400">
                <a:solidFill>
                  <a:srgbClr val="000000"/>
                </a:solidFill>
                <a:latin typeface="Cambria"/>
                <a:ea typeface="Cambria"/>
                <a:cs typeface="Cambria"/>
                <a:sym typeface="Cambria"/>
              </a:rPr>
              <a:t>What’s important to learn?</a:t>
            </a:r>
            <a:endParaRPr i="1" sz="14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i="1" lang="en" sz="1400">
                <a:solidFill>
                  <a:srgbClr val="000000"/>
                </a:solidFill>
                <a:latin typeface="Cambria"/>
                <a:ea typeface="Cambria"/>
                <a:cs typeface="Cambria"/>
                <a:sym typeface="Cambria"/>
              </a:rPr>
              <a:t>If we want to support our students to develop their capacities as self-managing and self-motivated learners, what learner skills and dispositions will they need?</a:t>
            </a:r>
            <a:endParaRPr i="1" sz="14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i="1" lang="en" sz="1400">
                <a:solidFill>
                  <a:srgbClr val="000000"/>
                </a:solidFill>
                <a:latin typeface="Cambria"/>
                <a:ea typeface="Cambria"/>
                <a:cs typeface="Cambria"/>
                <a:sym typeface="Cambria"/>
              </a:rPr>
              <a:t>What strategies and resources can we put into place?</a:t>
            </a:r>
            <a:endParaRPr sz="1400"/>
          </a:p>
        </p:txBody>
      </p:sp>
      <p:pic>
        <p:nvPicPr>
          <p:cNvPr id="179" name="Google Shape;179;p35"/>
          <p:cNvPicPr preferRelativeResize="0"/>
          <p:nvPr/>
        </p:nvPicPr>
        <p:blipFill>
          <a:blip r:embed="rId3">
            <a:alphaModFix/>
          </a:blip>
          <a:stretch>
            <a:fillRect/>
          </a:stretch>
        </p:blipFill>
        <p:spPr>
          <a:xfrm>
            <a:off x="4726320" y="0"/>
            <a:ext cx="4183749" cy="2961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6"/>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 challenge</a:t>
            </a:r>
            <a:endParaRPr/>
          </a:p>
        </p:txBody>
      </p:sp>
      <p:sp>
        <p:nvSpPr>
          <p:cNvPr id="185" name="Google Shape;185;p36"/>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 and create your ideal classroom</a:t>
            </a:r>
            <a:endParaRPr/>
          </a:p>
        </p:txBody>
      </p:sp>
      <p:sp>
        <p:nvSpPr>
          <p:cNvPr id="186" name="Google Shape;186;p3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Learning Intentions: </a:t>
            </a:r>
            <a:endParaRPr/>
          </a:p>
          <a:p>
            <a:pPr indent="0" lvl="0" marL="0" rtl="0" algn="l">
              <a:spcBef>
                <a:spcPts val="1600"/>
              </a:spcBef>
              <a:spcAft>
                <a:spcPts val="0"/>
              </a:spcAft>
              <a:buNone/>
            </a:pPr>
            <a:r>
              <a:rPr lang="en"/>
              <a:t>To identify the learner skills and dispositions required when engaging in design thinking</a:t>
            </a:r>
            <a:endParaRPr/>
          </a:p>
          <a:p>
            <a:pPr indent="0" lvl="0" marL="0" rtl="0" algn="l">
              <a:spcBef>
                <a:spcPts val="1600"/>
              </a:spcBef>
              <a:spcAft>
                <a:spcPts val="1600"/>
              </a:spcAft>
              <a:buNone/>
            </a:pPr>
            <a:r>
              <a:rPr lang="en"/>
              <a:t>To think about the role the environment plays in supporting our philosophy of learning (Claxon)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7"/>
          <p:cNvSpPr txBox="1"/>
          <p:nvPr>
            <p:ph type="title"/>
          </p:nvPr>
        </p:nvSpPr>
        <p:spPr>
          <a:xfrm>
            <a:off x="490250" y="526350"/>
            <a:ext cx="6996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Design brief:</a:t>
            </a:r>
            <a:endParaRPr/>
          </a:p>
          <a:p>
            <a:pPr indent="0" lvl="0" marL="0" rtl="0" algn="l">
              <a:spcBef>
                <a:spcPts val="0"/>
              </a:spcBef>
              <a:spcAft>
                <a:spcPts val="0"/>
              </a:spcAft>
              <a:buNone/>
            </a:pPr>
            <a:r>
              <a:rPr b="0" lang="en" sz="1800">
                <a:latin typeface="Source Code Pro"/>
                <a:ea typeface="Source Code Pro"/>
                <a:cs typeface="Source Code Pro"/>
                <a:sym typeface="Source Code Pro"/>
              </a:rPr>
              <a:t>The learning space you are designing needs to support a belief about learning that encourages students to become:</a:t>
            </a:r>
            <a:endParaRPr b="0" sz="1800">
              <a:latin typeface="Source Code Pro"/>
              <a:ea typeface="Source Code Pro"/>
              <a:cs typeface="Source Code Pro"/>
              <a:sym typeface="Source Code Pro"/>
            </a:endParaRPr>
          </a:p>
          <a:p>
            <a:pPr indent="0" lvl="0" marL="0" rtl="0" algn="l">
              <a:spcBef>
                <a:spcPts val="0"/>
              </a:spcBef>
              <a:spcAft>
                <a:spcPts val="0"/>
              </a:spcAft>
              <a:buNone/>
            </a:pPr>
            <a:r>
              <a:t/>
            </a:r>
            <a:endParaRPr b="0" sz="1800">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b="0" lang="en" sz="1400">
                <a:solidFill>
                  <a:schemeClr val="accent1"/>
                </a:solidFill>
                <a:highlight>
                  <a:schemeClr val="lt1"/>
                </a:highlight>
                <a:latin typeface="Source Code Pro"/>
                <a:ea typeface="Source Code Pro"/>
                <a:cs typeface="Source Code Pro"/>
                <a:sym typeface="Source Code Pro"/>
              </a:rPr>
              <a:t>Curious/Inquisitive</a:t>
            </a:r>
            <a:endParaRPr b="0" sz="1400">
              <a:solidFill>
                <a:schemeClr val="accent1"/>
              </a:solidFill>
              <a:highlight>
                <a:schemeClr val="lt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b="0" lang="en" sz="1400">
                <a:solidFill>
                  <a:schemeClr val="accent1"/>
                </a:solidFill>
                <a:highlight>
                  <a:schemeClr val="lt1"/>
                </a:highlight>
                <a:latin typeface="Source Code Pro"/>
                <a:ea typeface="Source Code Pro"/>
                <a:cs typeface="Source Code Pro"/>
                <a:sym typeface="Source Code Pro"/>
              </a:rPr>
              <a:t>Independent</a:t>
            </a:r>
            <a:endParaRPr b="0" sz="1400">
              <a:solidFill>
                <a:schemeClr val="accent1"/>
              </a:solidFill>
              <a:highlight>
                <a:schemeClr val="lt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b="0" lang="en" sz="1400">
                <a:solidFill>
                  <a:schemeClr val="accent1"/>
                </a:solidFill>
                <a:highlight>
                  <a:schemeClr val="lt1"/>
                </a:highlight>
                <a:latin typeface="Source Code Pro"/>
                <a:ea typeface="Source Code Pro"/>
                <a:cs typeface="Source Code Pro"/>
                <a:sym typeface="Source Code Pro"/>
              </a:rPr>
              <a:t>Confident</a:t>
            </a:r>
            <a:endParaRPr b="0" sz="1400">
              <a:solidFill>
                <a:schemeClr val="accent1"/>
              </a:solidFill>
              <a:highlight>
                <a:schemeClr val="lt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b="0" lang="en" sz="1400">
                <a:solidFill>
                  <a:schemeClr val="accent1"/>
                </a:solidFill>
                <a:highlight>
                  <a:schemeClr val="lt1"/>
                </a:highlight>
                <a:latin typeface="Source Code Pro"/>
                <a:ea typeface="Source Code Pro"/>
                <a:cs typeface="Source Code Pro"/>
                <a:sym typeface="Source Code Pro"/>
              </a:rPr>
              <a:t>Self-reliant </a:t>
            </a:r>
            <a:endParaRPr b="0" sz="1400">
              <a:solidFill>
                <a:schemeClr val="accent1"/>
              </a:solidFill>
              <a:highlight>
                <a:schemeClr val="lt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b="0" lang="en" sz="1400">
                <a:solidFill>
                  <a:schemeClr val="accent1"/>
                </a:solidFill>
                <a:highlight>
                  <a:schemeClr val="lt1"/>
                </a:highlight>
                <a:latin typeface="Source Code Pro"/>
                <a:ea typeface="Source Code Pro"/>
                <a:cs typeface="Source Code Pro"/>
                <a:sym typeface="Source Code Pro"/>
              </a:rPr>
              <a:t>Creative </a:t>
            </a:r>
            <a:endParaRPr b="0" sz="1400">
              <a:solidFill>
                <a:schemeClr val="accent1"/>
              </a:solidFill>
              <a:highlight>
                <a:schemeClr val="lt1"/>
              </a:highlight>
              <a:latin typeface="Source Code Pro"/>
              <a:ea typeface="Source Code Pro"/>
              <a:cs typeface="Source Code Pro"/>
              <a:sym typeface="Source Code Pro"/>
            </a:endParaRPr>
          </a:p>
          <a:p>
            <a:pPr indent="0" lvl="0" marL="0" rtl="0" algn="l">
              <a:spcBef>
                <a:spcPts val="1600"/>
              </a:spcBef>
              <a:spcAft>
                <a:spcPts val="0"/>
              </a:spcAft>
              <a:buNone/>
            </a:pPr>
            <a:r>
              <a:t/>
            </a:r>
            <a:endParaRPr b="0" sz="2400">
              <a:latin typeface="Source Code Pro"/>
              <a:ea typeface="Source Code Pro"/>
              <a:cs typeface="Source Code Pro"/>
              <a:sym typeface="Source Code Pro"/>
            </a:endParaRPr>
          </a:p>
        </p:txBody>
      </p:sp>
      <p:sp>
        <p:nvSpPr>
          <p:cNvPr id="192" name="Google Shape;192;p37"/>
          <p:cNvSpPr/>
          <p:nvPr/>
        </p:nvSpPr>
        <p:spPr>
          <a:xfrm>
            <a:off x="4472600" y="2294625"/>
            <a:ext cx="2070900" cy="21003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Not passive, compliant, anxious about making mistakes (Guy Claxon)</a:t>
            </a:r>
            <a:endParaRPr/>
          </a:p>
        </p:txBody>
      </p:sp>
      <p:sp>
        <p:nvSpPr>
          <p:cNvPr id="193" name="Google Shape;193;p37"/>
          <p:cNvSpPr/>
          <p:nvPr/>
        </p:nvSpPr>
        <p:spPr>
          <a:xfrm>
            <a:off x="7078375" y="573650"/>
            <a:ext cx="1769580" cy="1166724"/>
          </a:xfrm>
          <a:prstGeom prst="cloud">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Cross school groups of 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8"/>
          <p:cNvSpPr txBox="1"/>
          <p:nvPr>
            <p:ph idx="1" type="subTitle"/>
          </p:nvPr>
        </p:nvSpPr>
        <p:spPr>
          <a:xfrm>
            <a:off x="265500" y="2845226"/>
            <a:ext cx="4045200" cy="212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 name="Google Shape;199;p38"/>
          <p:cNvSpPr txBox="1"/>
          <p:nvPr>
            <p:ph idx="2" type="body"/>
          </p:nvPr>
        </p:nvSpPr>
        <p:spPr>
          <a:xfrm>
            <a:off x="4939500" y="262525"/>
            <a:ext cx="3837000" cy="456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rgbClr val="FFFF00"/>
                </a:highlight>
              </a:rPr>
              <a:t>No talking!!!</a:t>
            </a:r>
            <a:endParaRPr>
              <a:highlight>
                <a:srgbClr val="FFFF00"/>
              </a:highlight>
            </a:endParaRPr>
          </a:p>
          <a:p>
            <a:pPr indent="0" lvl="0" marL="0" rtl="0" algn="l">
              <a:spcBef>
                <a:spcPts val="1600"/>
              </a:spcBef>
              <a:spcAft>
                <a:spcPts val="0"/>
              </a:spcAft>
              <a:buNone/>
            </a:pPr>
            <a:r>
              <a:rPr lang="en"/>
              <a:t>Think about what you already know about;</a:t>
            </a:r>
            <a:endParaRPr/>
          </a:p>
          <a:p>
            <a:pPr indent="0" lvl="0" marL="0" rtl="0" algn="l">
              <a:spcBef>
                <a:spcPts val="1600"/>
              </a:spcBef>
              <a:spcAft>
                <a:spcPts val="0"/>
              </a:spcAft>
              <a:buNone/>
            </a:pPr>
            <a:r>
              <a:rPr lang="en"/>
              <a:t>What kids need to be creative, curious, independent, confident and self-reliant (empathise)</a:t>
            </a:r>
            <a:endParaRPr/>
          </a:p>
          <a:p>
            <a:pPr indent="0" lvl="0" marL="0" rtl="0" algn="l">
              <a:spcBef>
                <a:spcPts val="1600"/>
              </a:spcBef>
              <a:spcAft>
                <a:spcPts val="1600"/>
              </a:spcAft>
              <a:buNone/>
            </a:pPr>
            <a:r>
              <a:rPr lang="en"/>
              <a:t>Elements of effective learning spaces you have seen before (prior knowledge)</a:t>
            </a:r>
            <a:endParaRPr/>
          </a:p>
        </p:txBody>
      </p:sp>
      <p:pic>
        <p:nvPicPr>
          <p:cNvPr id="200" name="Google Shape;200;p38"/>
          <p:cNvPicPr preferRelativeResize="0"/>
          <p:nvPr/>
        </p:nvPicPr>
        <p:blipFill>
          <a:blip r:embed="rId3">
            <a:alphaModFix/>
          </a:blip>
          <a:stretch>
            <a:fillRect/>
          </a:stretch>
        </p:blipFill>
        <p:spPr>
          <a:xfrm>
            <a:off x="233670" y="262513"/>
            <a:ext cx="4183749" cy="2961125"/>
          </a:xfrm>
          <a:prstGeom prst="rect">
            <a:avLst/>
          </a:prstGeom>
          <a:noFill/>
          <a:ln>
            <a:noFill/>
          </a:ln>
        </p:spPr>
      </p:pic>
      <p:sp>
        <p:nvSpPr>
          <p:cNvPr id="201" name="Google Shape;201;p38"/>
          <p:cNvSpPr txBox="1"/>
          <p:nvPr/>
        </p:nvSpPr>
        <p:spPr>
          <a:xfrm>
            <a:off x="340300" y="3471125"/>
            <a:ext cx="3970500" cy="12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5 mins to individually reflect, brainstorm and record your own ideas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9"/>
          <p:cNvSpPr txBox="1"/>
          <p:nvPr>
            <p:ph type="title"/>
          </p:nvPr>
        </p:nvSpPr>
        <p:spPr>
          <a:xfrm>
            <a:off x="490250" y="526350"/>
            <a:ext cx="450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 your group</a:t>
            </a:r>
            <a:endParaRPr/>
          </a:p>
          <a:p>
            <a:pPr indent="0" lvl="0" marL="0" rtl="0" algn="l">
              <a:spcBef>
                <a:spcPts val="0"/>
              </a:spcBef>
              <a:spcAft>
                <a:spcPts val="0"/>
              </a:spcAft>
              <a:buNone/>
            </a:pPr>
            <a:r>
              <a:rPr lang="en" sz="3600">
                <a:solidFill>
                  <a:srgbClr val="FFFF00"/>
                </a:solidFill>
              </a:rPr>
              <a:t>20 mins</a:t>
            </a:r>
            <a:r>
              <a:rPr lang="en">
                <a:solidFill>
                  <a:srgbClr val="FFFF00"/>
                </a:solidFill>
              </a:rPr>
              <a:t> </a:t>
            </a:r>
            <a:endParaRPr>
              <a:solidFill>
                <a:srgbClr val="FFFF00"/>
              </a:solidFill>
            </a:endParaRPr>
          </a:p>
          <a:p>
            <a:pPr indent="-342900" lvl="0" marL="457200" rtl="0" algn="l">
              <a:spcBef>
                <a:spcPts val="0"/>
              </a:spcBef>
              <a:spcAft>
                <a:spcPts val="0"/>
              </a:spcAft>
              <a:buSzPts val="1800"/>
              <a:buFont typeface="Source Code Pro"/>
              <a:buChar char="●"/>
            </a:pPr>
            <a:r>
              <a:rPr b="0" lang="en" sz="1800">
                <a:latin typeface="Source Code Pro"/>
                <a:ea typeface="Source Code Pro"/>
                <a:cs typeface="Source Code Pro"/>
                <a:sym typeface="Source Code Pro"/>
              </a:rPr>
              <a:t>Take turns to share your ideas</a:t>
            </a:r>
            <a:endParaRPr b="0" sz="1800">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rPr b="0" lang="en" sz="1800">
                <a:latin typeface="Source Code Pro"/>
                <a:ea typeface="Source Code Pro"/>
                <a:cs typeface="Source Code Pro"/>
                <a:sym typeface="Source Code Pro"/>
              </a:rPr>
              <a:t>Consider how these ideas match the criteria</a:t>
            </a:r>
            <a:endParaRPr b="0" sz="1800">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rPr b="0" lang="en" sz="1800">
                <a:latin typeface="Source Code Pro"/>
                <a:ea typeface="Source Code Pro"/>
                <a:cs typeface="Source Code Pro"/>
                <a:sym typeface="Source Code Pro"/>
              </a:rPr>
              <a:t>Decide on the best ideas and create a design you all agree on</a:t>
            </a:r>
            <a:endParaRPr b="0" sz="1800">
              <a:latin typeface="Source Code Pro"/>
              <a:ea typeface="Source Code Pro"/>
              <a:cs typeface="Source Code Pro"/>
              <a:sym typeface="Source Code Pro"/>
            </a:endParaRPr>
          </a:p>
          <a:p>
            <a:pPr indent="0" lvl="0" marL="0" rtl="0" algn="l">
              <a:spcBef>
                <a:spcPts val="0"/>
              </a:spcBef>
              <a:spcAft>
                <a:spcPts val="0"/>
              </a:spcAft>
              <a:buNone/>
            </a:pPr>
            <a:r>
              <a:t/>
            </a:r>
            <a:endParaRPr b="0" sz="2400">
              <a:latin typeface="Source Code Pro"/>
              <a:ea typeface="Source Code Pro"/>
              <a:cs typeface="Source Code Pro"/>
              <a:sym typeface="Source Code Pro"/>
            </a:endParaRPr>
          </a:p>
        </p:txBody>
      </p:sp>
      <p:pic>
        <p:nvPicPr>
          <p:cNvPr id="207" name="Google Shape;207;p39"/>
          <p:cNvPicPr preferRelativeResize="0"/>
          <p:nvPr/>
        </p:nvPicPr>
        <p:blipFill>
          <a:blip r:embed="rId3">
            <a:alphaModFix/>
          </a:blip>
          <a:stretch>
            <a:fillRect/>
          </a:stretch>
        </p:blipFill>
        <p:spPr>
          <a:xfrm>
            <a:off x="5150150" y="152400"/>
            <a:ext cx="3844600" cy="1782500"/>
          </a:xfrm>
          <a:prstGeom prst="rect">
            <a:avLst/>
          </a:prstGeom>
          <a:noFill/>
          <a:ln>
            <a:noFill/>
          </a:ln>
        </p:spPr>
      </p:pic>
      <p:sp>
        <p:nvSpPr>
          <p:cNvPr id="208" name="Google Shape;208;p39"/>
          <p:cNvSpPr/>
          <p:nvPr/>
        </p:nvSpPr>
        <p:spPr>
          <a:xfrm>
            <a:off x="5765775" y="2333525"/>
            <a:ext cx="2528100" cy="2352900"/>
          </a:xfrm>
          <a:prstGeom prst="ellipse">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Amatic SC"/>
                <a:ea typeface="Amatic SC"/>
                <a:cs typeface="Amatic SC"/>
                <a:sym typeface="Amatic SC"/>
              </a:rPr>
              <a:t>Now create the prototype using any available materials</a:t>
            </a:r>
            <a:endParaRPr b="1" sz="2400">
              <a:latin typeface="Amatic SC"/>
              <a:ea typeface="Amatic SC"/>
              <a:cs typeface="Amatic SC"/>
              <a:sym typeface="Amatic S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265500" y="155575"/>
            <a:ext cx="4045200" cy="104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Test/evaluate</a:t>
            </a:r>
            <a:endParaRPr/>
          </a:p>
        </p:txBody>
      </p:sp>
      <p:sp>
        <p:nvSpPr>
          <p:cNvPr id="214" name="Google Shape;214;p40"/>
          <p:cNvSpPr txBox="1"/>
          <p:nvPr>
            <p:ph idx="1" type="subTitle"/>
          </p:nvPr>
        </p:nvSpPr>
        <p:spPr>
          <a:xfrm>
            <a:off x="265500" y="1273725"/>
            <a:ext cx="4045200" cy="343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Source Code Pro"/>
                <a:ea typeface="Source Code Pro"/>
                <a:cs typeface="Source Code Pro"/>
                <a:sym typeface="Source Code Pro"/>
              </a:rPr>
              <a:t>The learning space you are designing needs to support a belief about learning that encourages students to become:</a:t>
            </a:r>
            <a:endParaRPr sz="1400">
              <a:latin typeface="Source Code Pro"/>
              <a:ea typeface="Source Code Pro"/>
              <a:cs typeface="Source Code Pro"/>
              <a:sym typeface="Source Code Pro"/>
            </a:endParaRPr>
          </a:p>
          <a:p>
            <a:pPr indent="0" lvl="0" marL="0" rtl="0" algn="l">
              <a:spcBef>
                <a:spcPts val="0"/>
              </a:spcBef>
              <a:spcAft>
                <a:spcPts val="0"/>
              </a:spcAft>
              <a:buNone/>
            </a:pPr>
            <a:r>
              <a:t/>
            </a:r>
            <a:endParaRPr sz="1800">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1400">
                <a:solidFill>
                  <a:srgbClr val="212121"/>
                </a:solidFill>
                <a:highlight>
                  <a:schemeClr val="dk1"/>
                </a:highlight>
                <a:latin typeface="Source Code Pro"/>
                <a:ea typeface="Source Code Pro"/>
                <a:cs typeface="Source Code Pro"/>
                <a:sym typeface="Source Code Pro"/>
              </a:rPr>
              <a:t>Curious/Inquisitive</a:t>
            </a:r>
            <a:endParaRPr sz="1400">
              <a:solidFill>
                <a:srgbClr val="212121"/>
              </a:solidFill>
              <a:highlight>
                <a:schemeClr val="dk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sz="1400">
                <a:solidFill>
                  <a:srgbClr val="212121"/>
                </a:solidFill>
                <a:highlight>
                  <a:schemeClr val="dk1"/>
                </a:highlight>
                <a:latin typeface="Source Code Pro"/>
                <a:ea typeface="Source Code Pro"/>
                <a:cs typeface="Source Code Pro"/>
                <a:sym typeface="Source Code Pro"/>
              </a:rPr>
              <a:t>Independent</a:t>
            </a:r>
            <a:endParaRPr sz="1400">
              <a:solidFill>
                <a:srgbClr val="212121"/>
              </a:solidFill>
              <a:highlight>
                <a:schemeClr val="dk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sz="1400">
                <a:solidFill>
                  <a:srgbClr val="212121"/>
                </a:solidFill>
                <a:highlight>
                  <a:schemeClr val="dk1"/>
                </a:highlight>
                <a:latin typeface="Source Code Pro"/>
                <a:ea typeface="Source Code Pro"/>
                <a:cs typeface="Source Code Pro"/>
                <a:sym typeface="Source Code Pro"/>
              </a:rPr>
              <a:t>Confident</a:t>
            </a:r>
            <a:endParaRPr sz="1400">
              <a:solidFill>
                <a:srgbClr val="212121"/>
              </a:solidFill>
              <a:highlight>
                <a:schemeClr val="dk1"/>
              </a:highlight>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sz="1400">
                <a:solidFill>
                  <a:srgbClr val="212121"/>
                </a:solidFill>
                <a:highlight>
                  <a:schemeClr val="dk1"/>
                </a:highlight>
                <a:latin typeface="Source Code Pro"/>
                <a:ea typeface="Source Code Pro"/>
                <a:cs typeface="Source Code Pro"/>
                <a:sym typeface="Source Code Pro"/>
              </a:rPr>
              <a:t>Self-reliant </a:t>
            </a:r>
            <a:endParaRPr sz="1400">
              <a:solidFill>
                <a:srgbClr val="212121"/>
              </a:solidFill>
              <a:highlight>
                <a:schemeClr val="dk1"/>
              </a:highlight>
              <a:latin typeface="Source Code Pro"/>
              <a:ea typeface="Source Code Pro"/>
              <a:cs typeface="Source Code Pro"/>
              <a:sym typeface="Source Code Pro"/>
            </a:endParaRPr>
          </a:p>
          <a:p>
            <a:pPr indent="0" lvl="0" marL="0" rtl="0" algn="l">
              <a:lnSpc>
                <a:spcPct val="115000"/>
              </a:lnSpc>
              <a:spcBef>
                <a:spcPts val="1600"/>
              </a:spcBef>
              <a:spcAft>
                <a:spcPts val="1600"/>
              </a:spcAft>
              <a:buNone/>
            </a:pPr>
            <a:r>
              <a:rPr lang="en" sz="1400">
                <a:solidFill>
                  <a:srgbClr val="212121"/>
                </a:solidFill>
                <a:highlight>
                  <a:schemeClr val="dk1"/>
                </a:highlight>
                <a:latin typeface="Source Code Pro"/>
                <a:ea typeface="Source Code Pro"/>
                <a:cs typeface="Source Code Pro"/>
                <a:sym typeface="Source Code Pro"/>
              </a:rPr>
              <a:t>Creative </a:t>
            </a:r>
            <a:endParaRPr sz="1400">
              <a:solidFill>
                <a:srgbClr val="212121"/>
              </a:solidFill>
              <a:highlight>
                <a:schemeClr val="dk1"/>
              </a:highlight>
              <a:latin typeface="Source Code Pro"/>
              <a:ea typeface="Source Code Pro"/>
              <a:cs typeface="Source Code Pro"/>
              <a:sym typeface="Source Code Pro"/>
            </a:endParaRPr>
          </a:p>
        </p:txBody>
      </p:sp>
      <p:sp>
        <p:nvSpPr>
          <p:cNvPr id="215" name="Google Shape;215;p4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Pair up with one other group.</a:t>
            </a:r>
            <a:endParaRPr/>
          </a:p>
          <a:p>
            <a:pPr indent="0" lvl="0" marL="0" rtl="0" algn="l">
              <a:spcBef>
                <a:spcPts val="1600"/>
              </a:spcBef>
              <a:spcAft>
                <a:spcPts val="0"/>
              </a:spcAft>
              <a:buNone/>
            </a:pPr>
            <a:r>
              <a:rPr lang="en"/>
              <a:t>Group A shares their design solution </a:t>
            </a:r>
            <a:endParaRPr/>
          </a:p>
          <a:p>
            <a:pPr indent="0" lvl="0" marL="0" rtl="0" algn="l">
              <a:spcBef>
                <a:spcPts val="1600"/>
              </a:spcBef>
              <a:spcAft>
                <a:spcPts val="0"/>
              </a:spcAft>
              <a:buNone/>
            </a:pPr>
            <a:r>
              <a:rPr lang="en"/>
              <a:t>Group B gives Group A feedback based on the criteria</a:t>
            </a:r>
            <a:endParaRPr/>
          </a:p>
          <a:p>
            <a:pPr indent="0" lvl="0" marL="0" rtl="0" algn="l">
              <a:spcBef>
                <a:spcPts val="1600"/>
              </a:spcBef>
              <a:spcAft>
                <a:spcPts val="0"/>
              </a:spcAft>
              <a:buNone/>
            </a:pPr>
            <a:r>
              <a:rPr lang="en"/>
              <a:t>Swap roles</a:t>
            </a:r>
            <a:endParaRPr/>
          </a:p>
          <a:p>
            <a:pPr indent="0" lvl="0" marL="0" rtl="0" algn="l">
              <a:spcBef>
                <a:spcPts val="1600"/>
              </a:spcBef>
              <a:spcAft>
                <a:spcPts val="1600"/>
              </a:spcAft>
              <a:buNone/>
            </a:pPr>
            <a:r>
              <a:rPr lang="en"/>
              <a:t>5 mins per group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 and discuss</a:t>
            </a:r>
            <a:endParaRPr/>
          </a:p>
        </p:txBody>
      </p:sp>
      <p:sp>
        <p:nvSpPr>
          <p:cNvPr id="221" name="Google Shape;221;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demands did the process of design thinking place on you as a learner?</a:t>
            </a:r>
            <a:endParaRPr/>
          </a:p>
          <a:p>
            <a:pPr indent="0" lvl="0" marL="0" rtl="0" algn="l">
              <a:spcBef>
                <a:spcPts val="1600"/>
              </a:spcBef>
              <a:spcAft>
                <a:spcPts val="0"/>
              </a:spcAft>
              <a:buNone/>
            </a:pPr>
            <a:r>
              <a:rPr lang="en"/>
              <a:t>What learner skills and dispositions were you required to use?</a:t>
            </a:r>
            <a:endParaRPr/>
          </a:p>
          <a:p>
            <a:pPr indent="0" lvl="0" marL="0" rtl="0" algn="l">
              <a:spcBef>
                <a:spcPts val="1600"/>
              </a:spcBef>
              <a:spcAft>
                <a:spcPts val="0"/>
              </a:spcAft>
              <a:buNone/>
            </a:pPr>
            <a:r>
              <a:rPr lang="en"/>
              <a:t>How important do you think it is to ensure your environment matches and reflects your beliefs about learning?</a:t>
            </a:r>
            <a:endParaRPr/>
          </a:p>
          <a:p>
            <a:pPr indent="0" lvl="0" marL="0" rtl="0" algn="l">
              <a:spcBef>
                <a:spcPts val="1600"/>
              </a:spcBef>
              <a:spcAft>
                <a:spcPts val="0"/>
              </a:spcAft>
              <a:buNone/>
            </a:pPr>
            <a:r>
              <a:rPr lang="en"/>
              <a:t>What are you thinking now with regard to the role the environment plays in supporting your students in their learning?</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Guy Claxon</a:t>
            </a:r>
            <a:endParaRPr/>
          </a:p>
          <a:p>
            <a:pPr indent="0" lvl="0" marL="0" rtl="0" algn="ctr">
              <a:spcBef>
                <a:spcPts val="0"/>
              </a:spcBef>
              <a:spcAft>
                <a:spcPts val="0"/>
              </a:spcAft>
              <a:buNone/>
            </a:pPr>
            <a:r>
              <a:rPr lang="en"/>
              <a:t>Learning Power</a:t>
            </a:r>
            <a:endParaRPr/>
          </a:p>
        </p:txBody>
      </p:sp>
      <p:sp>
        <p:nvSpPr>
          <p:cNvPr id="227" name="Google Shape;227;p4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latin typeface="Cambria"/>
                <a:ea typeface="Cambria"/>
                <a:cs typeface="Cambria"/>
                <a:sym typeface="Cambria"/>
                <a:hlinkClick r:id="rId3"/>
              </a:rPr>
              <a:t>https://www.youtube.com/watch?v=JxWybvns1jg</a:t>
            </a:r>
            <a:endParaRPr sz="2400"/>
          </a:p>
          <a:p>
            <a:pPr indent="0" lvl="0" marL="0" rtl="0" algn="l">
              <a:spcBef>
                <a:spcPts val="0"/>
              </a:spcBef>
              <a:spcAft>
                <a:spcPts val="0"/>
              </a:spcAft>
              <a:buNone/>
            </a:pPr>
            <a:r>
              <a:t/>
            </a:r>
            <a:endParaRPr/>
          </a:p>
        </p:txBody>
      </p:sp>
      <p:sp>
        <p:nvSpPr>
          <p:cNvPr id="228" name="Google Shape;228;p42"/>
          <p:cNvSpPr txBox="1"/>
          <p:nvPr>
            <p:ph idx="2" type="body"/>
          </p:nvPr>
        </p:nvSpPr>
        <p:spPr>
          <a:xfrm>
            <a:off x="4939500" y="2343250"/>
            <a:ext cx="3837000" cy="20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does Claxon believe is important for students to learn?</a:t>
            </a:r>
            <a:endParaRPr/>
          </a:p>
          <a:p>
            <a:pPr indent="0" lvl="0" marL="0" rtl="0" algn="l">
              <a:spcBef>
                <a:spcPts val="1600"/>
              </a:spcBef>
              <a:spcAft>
                <a:spcPts val="1600"/>
              </a:spcAft>
              <a:buNone/>
            </a:pPr>
            <a:r>
              <a:rPr lang="en"/>
              <a:t>What are the ‘little things’ we need to attend to that will make a difference?</a:t>
            </a:r>
            <a:endParaRPr/>
          </a:p>
        </p:txBody>
      </p:sp>
      <p:pic>
        <p:nvPicPr>
          <p:cNvPr id="229" name="Google Shape;229;p42"/>
          <p:cNvPicPr preferRelativeResize="0"/>
          <p:nvPr/>
        </p:nvPicPr>
        <p:blipFill>
          <a:blip r:embed="rId4">
            <a:alphaModFix/>
          </a:blip>
          <a:stretch>
            <a:fillRect/>
          </a:stretch>
        </p:blipFill>
        <p:spPr>
          <a:xfrm>
            <a:off x="4998975" y="324825"/>
            <a:ext cx="3718043" cy="1710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Points to consider</a:t>
            </a:r>
            <a:endParaRPr/>
          </a:p>
        </p:txBody>
      </p:sp>
      <p:sp>
        <p:nvSpPr>
          <p:cNvPr id="235" name="Google Shape;23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am I doing for my kids that they could be doing for themselves?’</a:t>
            </a:r>
            <a:endParaRPr/>
          </a:p>
          <a:p>
            <a:pPr indent="0" lvl="0" marL="0" rtl="0" algn="l">
              <a:spcBef>
                <a:spcPts val="1600"/>
              </a:spcBef>
              <a:spcAft>
                <a:spcPts val="0"/>
              </a:spcAft>
              <a:buNone/>
            </a:pPr>
            <a:r>
              <a:rPr lang="en"/>
              <a:t>Lisa Burman- image of the child (innocent or fragile, empty, threatening, competent and capable)</a:t>
            </a:r>
            <a:endParaRPr/>
          </a:p>
          <a:p>
            <a:pPr indent="0" lvl="0" marL="0" rtl="0" algn="l">
              <a:spcBef>
                <a:spcPts val="1600"/>
              </a:spcBef>
              <a:spcAft>
                <a:spcPts val="0"/>
              </a:spcAft>
              <a:buNone/>
            </a:pPr>
            <a:r>
              <a:rPr lang="en"/>
              <a:t>Researching: small steps, googleable and non-googleable, bunny hopping, John Spencer</a:t>
            </a:r>
            <a:endParaRPr/>
          </a:p>
          <a:p>
            <a:pPr indent="0" lvl="0" marL="0" rtl="0" algn="l">
              <a:spcBef>
                <a:spcPts val="1600"/>
              </a:spcBef>
              <a:spcAft>
                <a:spcPts val="0"/>
              </a:spcAft>
              <a:buNone/>
            </a:pPr>
            <a:r>
              <a:rPr lang="en"/>
              <a:t>Don’t kill the joy of learning by overdosing on documentation that is overwhelming or rigid</a:t>
            </a:r>
            <a:endParaRPr/>
          </a:p>
          <a:p>
            <a:pPr indent="0" lvl="0" marL="0" rtl="0" algn="l">
              <a:spcBef>
                <a:spcPts val="1600"/>
              </a:spcBef>
              <a:spcAft>
                <a:spcPts val="1600"/>
              </a:spcAft>
              <a:buNone/>
            </a:pPr>
            <a:r>
              <a:rPr lang="en"/>
              <a:t>Understanding of our role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6"/>
          <p:cNvSpPr txBox="1"/>
          <p:nvPr>
            <p:ph type="title"/>
          </p:nvPr>
        </p:nvSpPr>
        <p:spPr>
          <a:xfrm>
            <a:off x="311700" y="702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a:t>
            </a:r>
            <a:endParaRPr/>
          </a:p>
        </p:txBody>
      </p:sp>
      <p:sp>
        <p:nvSpPr>
          <p:cNvPr id="113" name="Google Shape;113;p26"/>
          <p:cNvSpPr txBox="1"/>
          <p:nvPr>
            <p:ph idx="1" type="body"/>
          </p:nvPr>
        </p:nvSpPr>
        <p:spPr>
          <a:xfrm>
            <a:off x="311700" y="1856700"/>
            <a:ext cx="3999900" cy="27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 Mary MacKillop, Keilor Downs</a:t>
            </a:r>
            <a:endParaRPr sz="1800"/>
          </a:p>
          <a:p>
            <a:pPr indent="0" lvl="0" marL="0" rtl="0" algn="l">
              <a:spcBef>
                <a:spcPts val="1600"/>
              </a:spcBef>
              <a:spcAft>
                <a:spcPts val="0"/>
              </a:spcAft>
              <a:buNone/>
            </a:pPr>
            <a:r>
              <a:rPr lang="en" sz="1800"/>
              <a:t>St Paul’s, Kealba</a:t>
            </a:r>
            <a:endParaRPr sz="1800"/>
          </a:p>
          <a:p>
            <a:pPr indent="0" lvl="0" marL="0" rtl="0" algn="l">
              <a:spcBef>
                <a:spcPts val="1600"/>
              </a:spcBef>
              <a:spcAft>
                <a:spcPts val="0"/>
              </a:spcAft>
              <a:buNone/>
            </a:pPr>
            <a:r>
              <a:rPr lang="en" sz="1800"/>
              <a:t>St Catherine of Sienna, Lalor West</a:t>
            </a:r>
            <a:endParaRPr sz="1800"/>
          </a:p>
          <a:p>
            <a:pPr indent="0" lvl="0" marL="0" rtl="0" algn="l">
              <a:spcBef>
                <a:spcPts val="1600"/>
              </a:spcBef>
              <a:spcAft>
                <a:spcPts val="0"/>
              </a:spcAft>
              <a:buNone/>
            </a:pPr>
            <a:r>
              <a:rPr lang="en" sz="1800"/>
              <a:t>St Peter’s, Epping</a:t>
            </a:r>
            <a:endParaRPr sz="1800"/>
          </a:p>
          <a:p>
            <a:pPr indent="0" lvl="0" marL="0" rtl="0" algn="l">
              <a:spcBef>
                <a:spcPts val="1600"/>
              </a:spcBef>
              <a:spcAft>
                <a:spcPts val="1600"/>
              </a:spcAft>
              <a:buNone/>
            </a:pPr>
            <a:r>
              <a:t/>
            </a:r>
            <a:endParaRPr/>
          </a:p>
        </p:txBody>
      </p:sp>
      <p:sp>
        <p:nvSpPr>
          <p:cNvPr id="114" name="Google Shape;114;p26"/>
          <p:cNvSpPr txBox="1"/>
          <p:nvPr>
            <p:ph idx="2" type="body"/>
          </p:nvPr>
        </p:nvSpPr>
        <p:spPr>
          <a:xfrm>
            <a:off x="4832400" y="1856575"/>
            <a:ext cx="3999900" cy="27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St Francis of Assisi, Tarneit</a:t>
            </a:r>
            <a:endParaRPr sz="1800"/>
          </a:p>
          <a:p>
            <a:pPr indent="0" lvl="0" marL="0" rtl="0" algn="l">
              <a:spcBef>
                <a:spcPts val="1600"/>
              </a:spcBef>
              <a:spcAft>
                <a:spcPts val="0"/>
              </a:spcAft>
              <a:buNone/>
            </a:pPr>
            <a:r>
              <a:rPr lang="en" sz="1800"/>
              <a:t>Our Lady of the Rosary, Kyneton</a:t>
            </a:r>
            <a:endParaRPr sz="1800"/>
          </a:p>
          <a:p>
            <a:pPr indent="0" lvl="0" marL="0" rtl="0" algn="l">
              <a:spcBef>
                <a:spcPts val="1600"/>
              </a:spcBef>
              <a:spcAft>
                <a:spcPts val="0"/>
              </a:spcAft>
              <a:buNone/>
            </a:pPr>
            <a:r>
              <a:rPr lang="en" sz="1800"/>
              <a:t>St Brigid’s, Gisborne</a:t>
            </a:r>
            <a:endParaRPr sz="1800"/>
          </a:p>
          <a:p>
            <a:pPr indent="0" lvl="0" marL="0" rtl="0" algn="l">
              <a:spcBef>
                <a:spcPts val="1600"/>
              </a:spcBef>
              <a:spcAft>
                <a:spcPts val="1600"/>
              </a:spcAft>
              <a:buNone/>
            </a:pPr>
            <a:r>
              <a:rPr lang="en" sz="1800">
                <a:solidFill>
                  <a:schemeClr val="accent5"/>
                </a:solidFill>
              </a:rPr>
              <a:t>St John’s, Footscray</a:t>
            </a:r>
            <a:endParaRPr sz="18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4"/>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Session 4</a:t>
            </a:r>
            <a:endParaRPr/>
          </a:p>
        </p:txBody>
      </p:sp>
      <p:sp>
        <p:nvSpPr>
          <p:cNvPr id="241" name="Google Shape;241;p44"/>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we were to help kids build a learner toolkit, what would we put in it?</a:t>
            </a:r>
            <a:endParaRPr/>
          </a:p>
        </p:txBody>
      </p:sp>
      <p:sp>
        <p:nvSpPr>
          <p:cNvPr id="242" name="Google Shape;242;p4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243" name="Google Shape;243;p44"/>
          <p:cNvPicPr preferRelativeResize="0"/>
          <p:nvPr/>
        </p:nvPicPr>
        <p:blipFill>
          <a:blip r:embed="rId3">
            <a:alphaModFix/>
          </a:blip>
          <a:stretch>
            <a:fillRect/>
          </a:stretch>
        </p:blipFill>
        <p:spPr>
          <a:xfrm>
            <a:off x="5294320" y="1103563"/>
            <a:ext cx="2952700" cy="29363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5"/>
          <p:cNvSpPr txBox="1"/>
          <p:nvPr>
            <p:ph type="title"/>
          </p:nvPr>
        </p:nvSpPr>
        <p:spPr>
          <a:xfrm>
            <a:off x="652025" y="69200"/>
            <a:ext cx="4773600" cy="801000"/>
          </a:xfrm>
          <a:prstGeom prst="rect">
            <a:avLst/>
          </a:prstGeom>
          <a:solidFill>
            <a:srgbClr val="EEBFFF"/>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to put in the toolbox?</a:t>
            </a:r>
            <a:endParaRPr/>
          </a:p>
        </p:txBody>
      </p:sp>
      <p:sp>
        <p:nvSpPr>
          <p:cNvPr id="249" name="Google Shape;249;p45"/>
          <p:cNvSpPr txBox="1"/>
          <p:nvPr>
            <p:ph idx="1" type="body"/>
          </p:nvPr>
        </p:nvSpPr>
        <p:spPr>
          <a:xfrm>
            <a:off x="311700" y="768125"/>
            <a:ext cx="6066600" cy="410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000000"/>
                </a:solidFill>
                <a:latin typeface="Cambria"/>
                <a:ea typeface="Cambria"/>
                <a:cs typeface="Cambria"/>
                <a:sym typeface="Cambria"/>
              </a:rPr>
              <a:t>We are facing unprecedented challenges – social, economic and environmental – driven by accelerating globalisation and a faster rate of technological developments. At the same time, those forces are providing us with myriad new opportunities for human advancement. The future is uncertain and we cannot predict it; but we need to be open and ready for it. The children entering education in 2018 will be young adults in 2030. Schools can prepare them for jobs that have not yet been created, for technologies that have not yet been invented, to solve problems that have not yet been anticipated. It will be a shared responsibility to seize opportunities and find solutions.</a:t>
            </a:r>
            <a:endParaRPr sz="13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lang="en" sz="1300">
                <a:solidFill>
                  <a:srgbClr val="000000"/>
                </a:solidFill>
                <a:latin typeface="Cambria"/>
                <a:ea typeface="Cambria"/>
                <a:cs typeface="Cambria"/>
                <a:sym typeface="Cambria"/>
              </a:rPr>
              <a:t>									</a:t>
            </a:r>
            <a:endParaRPr sz="13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lang="en" sz="1300">
                <a:solidFill>
                  <a:srgbClr val="000000"/>
                </a:solidFill>
                <a:latin typeface="Cambria"/>
                <a:ea typeface="Cambria"/>
                <a:cs typeface="Cambria"/>
                <a:sym typeface="Cambria"/>
              </a:rPr>
              <a:t>To navigate through such uncertainty, students will need to develop curiosity, imagination, resilience and self- regulation; they will need to respect and appreciate the ideas, perspectives and values of others; and they will need to cope with failure and rejection, and to move forward in the face of adversity. Their motivation will be more than getting a good job and a high income; they will also need to care about the well-being of their friends and families, their communities and the planet.</a:t>
            </a:r>
            <a:endParaRPr sz="13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lang="en" sz="1300">
                <a:solidFill>
                  <a:srgbClr val="000000"/>
                </a:solidFill>
                <a:latin typeface="Cambria"/>
                <a:ea typeface="Cambria"/>
                <a:cs typeface="Cambria"/>
                <a:sym typeface="Cambria"/>
              </a:rPr>
              <a:t>						</a:t>
            </a:r>
            <a:endParaRPr sz="1300">
              <a:solidFill>
                <a:srgbClr val="000000"/>
              </a:solidFill>
              <a:latin typeface="Cambria"/>
              <a:ea typeface="Cambria"/>
              <a:cs typeface="Cambria"/>
              <a:sym typeface="Cambria"/>
            </a:endParaRPr>
          </a:p>
          <a:p>
            <a:pPr indent="0" lvl="0" marL="0" rtl="0" algn="l">
              <a:lnSpc>
                <a:spcPct val="100000"/>
              </a:lnSpc>
              <a:spcBef>
                <a:spcPts val="0"/>
              </a:spcBef>
              <a:spcAft>
                <a:spcPts val="0"/>
              </a:spcAft>
              <a:buNone/>
            </a:pPr>
            <a:r>
              <a:rPr b="1" lang="en" sz="1300">
                <a:solidFill>
                  <a:srgbClr val="000000"/>
                </a:solidFill>
                <a:latin typeface="Cambria"/>
                <a:ea typeface="Cambria"/>
                <a:cs typeface="Cambria"/>
                <a:sym typeface="Cambria"/>
              </a:rPr>
              <a:t>Education can equip learners with agency and a sense of purpose, and the competencies they need, to shape their own lives and contribute to the lives of others.  </a:t>
            </a:r>
            <a:r>
              <a:rPr lang="en" sz="1300">
                <a:solidFill>
                  <a:srgbClr val="000000"/>
                </a:solidFill>
                <a:latin typeface="Cambria"/>
                <a:ea typeface="Cambria"/>
                <a:cs typeface="Cambria"/>
                <a:sym typeface="Cambria"/>
              </a:rPr>
              <a:t> </a:t>
            </a:r>
            <a:r>
              <a:rPr b="1" lang="en" sz="1200">
                <a:solidFill>
                  <a:srgbClr val="0000FF"/>
                </a:solidFill>
                <a:latin typeface="Cambria"/>
                <a:ea typeface="Cambria"/>
                <a:cs typeface="Cambria"/>
                <a:sym typeface="Cambria"/>
              </a:rPr>
              <a:t>Andreas Schleicher Director for Education and Skills OECD</a:t>
            </a:r>
            <a:endParaRPr sz="1300">
              <a:solidFill>
                <a:srgbClr val="9900FF"/>
              </a:solidFill>
              <a:latin typeface="Cambria"/>
              <a:ea typeface="Cambria"/>
              <a:cs typeface="Cambria"/>
              <a:sym typeface="Cambria"/>
            </a:endParaRPr>
          </a:p>
          <a:p>
            <a:pPr indent="0" lvl="0" marL="0" rtl="0" algn="l">
              <a:lnSpc>
                <a:spcPct val="100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Cambria"/>
              <a:ea typeface="Cambria"/>
              <a:cs typeface="Cambria"/>
              <a:sym typeface="Cambria"/>
            </a:endParaRPr>
          </a:p>
        </p:txBody>
      </p:sp>
      <p:pic>
        <p:nvPicPr>
          <p:cNvPr id="250" name="Google Shape;250;p45"/>
          <p:cNvPicPr preferRelativeResize="0"/>
          <p:nvPr/>
        </p:nvPicPr>
        <p:blipFill>
          <a:blip r:embed="rId3">
            <a:alphaModFix/>
          </a:blip>
          <a:stretch>
            <a:fillRect/>
          </a:stretch>
        </p:blipFill>
        <p:spPr>
          <a:xfrm>
            <a:off x="6656068" y="159545"/>
            <a:ext cx="2347568" cy="3340200"/>
          </a:xfrm>
          <a:prstGeom prst="rect">
            <a:avLst/>
          </a:prstGeom>
          <a:noFill/>
          <a:ln>
            <a:noFill/>
          </a:ln>
        </p:spPr>
      </p:pic>
      <p:sp>
        <p:nvSpPr>
          <p:cNvPr id="251" name="Google Shape;251;p45"/>
          <p:cNvSpPr txBox="1"/>
          <p:nvPr/>
        </p:nvSpPr>
        <p:spPr>
          <a:xfrm>
            <a:off x="6378325" y="3830875"/>
            <a:ext cx="2625300" cy="9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rgbClr val="980000"/>
                </a:solidFill>
                <a:latin typeface="Cambria"/>
                <a:ea typeface="Cambria"/>
                <a:cs typeface="Cambria"/>
                <a:sym typeface="Cambria"/>
              </a:rPr>
              <a:t>Our job as teachers is not to ‘prepare’ kids for something; it is to help kids learn to prepare themselves for anything. </a:t>
            </a:r>
            <a:r>
              <a:rPr b="1" lang="en" sz="1200">
                <a:solidFill>
                  <a:srgbClr val="980000"/>
                </a:solidFill>
                <a:latin typeface="Cambria"/>
                <a:ea typeface="Cambria"/>
                <a:cs typeface="Cambria"/>
                <a:sym typeface="Cambria"/>
              </a:rPr>
              <a:t>A.J Juliani</a:t>
            </a:r>
            <a:r>
              <a:rPr b="1" i="1" lang="en" sz="1200">
                <a:solidFill>
                  <a:srgbClr val="980000"/>
                </a:solidFill>
                <a:latin typeface="Cambria"/>
                <a:ea typeface="Cambria"/>
                <a:cs typeface="Cambria"/>
                <a:sym typeface="Cambria"/>
              </a:rPr>
              <a:t>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46"/>
          <p:cNvSpPr txBox="1"/>
          <p:nvPr>
            <p:ph idx="1" type="subTitle"/>
          </p:nvPr>
        </p:nvSpPr>
        <p:spPr>
          <a:xfrm>
            <a:off x="265500" y="3451674"/>
            <a:ext cx="4045200" cy="73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Guy Claxon’s analogy of the river</a:t>
            </a:r>
            <a:endParaRPr/>
          </a:p>
        </p:txBody>
      </p:sp>
      <p:sp>
        <p:nvSpPr>
          <p:cNvPr id="258" name="Google Shape;258;p4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nuggets of knowledge or content understandings (curriculum) float past on the surface</a:t>
            </a:r>
            <a:endParaRPr/>
          </a:p>
          <a:p>
            <a:pPr indent="0" lvl="0" marL="0" rtl="0" algn="l">
              <a:spcBef>
                <a:spcPts val="1600"/>
              </a:spcBef>
              <a:spcAft>
                <a:spcPts val="0"/>
              </a:spcAft>
              <a:buNone/>
            </a:pPr>
            <a:r>
              <a:rPr lang="en"/>
              <a:t>What are those skills and multiliteracies that sit just below the surface?</a:t>
            </a:r>
            <a:endParaRPr/>
          </a:p>
          <a:p>
            <a:pPr indent="0" lvl="0" marL="0" rtl="0" algn="l">
              <a:spcBef>
                <a:spcPts val="1600"/>
              </a:spcBef>
              <a:spcAft>
                <a:spcPts val="1600"/>
              </a:spcAft>
              <a:buNone/>
            </a:pPr>
            <a:r>
              <a:rPr lang="en"/>
              <a:t>What are the dispositions that lurk in the murky depths of the river?</a:t>
            </a:r>
            <a:endParaRPr/>
          </a:p>
        </p:txBody>
      </p:sp>
      <p:pic>
        <p:nvPicPr>
          <p:cNvPr id="259" name="Google Shape;259;p46"/>
          <p:cNvPicPr preferRelativeResize="0"/>
          <p:nvPr/>
        </p:nvPicPr>
        <p:blipFill>
          <a:blip r:embed="rId3">
            <a:alphaModFix/>
          </a:blip>
          <a:stretch>
            <a:fillRect/>
          </a:stretch>
        </p:blipFill>
        <p:spPr>
          <a:xfrm>
            <a:off x="265505" y="1081400"/>
            <a:ext cx="4045200" cy="231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7"/>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Sharing our students’ projects</a:t>
            </a:r>
            <a:endParaRPr/>
          </a:p>
        </p:txBody>
      </p:sp>
      <p:sp>
        <p:nvSpPr>
          <p:cNvPr id="265" name="Google Shape;265;p47"/>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Sharing the work and identifying the learning</a:t>
            </a:r>
            <a:endParaRPr/>
          </a:p>
        </p:txBody>
      </p:sp>
      <p:sp>
        <p:nvSpPr>
          <p:cNvPr id="266" name="Google Shape;266;p47"/>
          <p:cNvSpPr txBox="1"/>
          <p:nvPr>
            <p:ph idx="2" type="body"/>
          </p:nvPr>
        </p:nvSpPr>
        <p:spPr>
          <a:xfrm>
            <a:off x="4939500" y="398650"/>
            <a:ext cx="3837000" cy="435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Where’s the rigour? How did this project stretch that student?</a:t>
            </a:r>
            <a:endParaRPr/>
          </a:p>
          <a:p>
            <a:pPr indent="0" lvl="0" marL="0" rtl="0" algn="l">
              <a:spcBef>
                <a:spcPts val="1600"/>
              </a:spcBef>
              <a:spcAft>
                <a:spcPts val="0"/>
              </a:spcAft>
              <a:buNone/>
            </a:pPr>
            <a:r>
              <a:rPr lang="en"/>
              <a:t>What was the learning for that student?</a:t>
            </a:r>
            <a:endParaRPr/>
          </a:p>
          <a:p>
            <a:pPr indent="0" lvl="0" marL="0" rtl="0" algn="l">
              <a:spcBef>
                <a:spcPts val="1600"/>
              </a:spcBef>
              <a:spcAft>
                <a:spcPts val="0"/>
              </a:spcAft>
              <a:buNone/>
            </a:pPr>
            <a:r>
              <a:rPr lang="en"/>
              <a:t>What makes a good ‘project’?</a:t>
            </a:r>
            <a:endParaRPr/>
          </a:p>
          <a:p>
            <a:pPr indent="0" lvl="0" marL="0" rtl="0" algn="l">
              <a:spcBef>
                <a:spcPts val="1600"/>
              </a:spcBef>
              <a:spcAft>
                <a:spcPts val="1600"/>
              </a:spcAft>
              <a:buNone/>
            </a:pPr>
            <a:r>
              <a:rPr lang="en"/>
              <a:t>How to conduct a learning conversation: what makes for good questioning? Are we listening?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Process:</a:t>
            </a:r>
            <a:endParaRPr/>
          </a:p>
          <a:p>
            <a:pPr indent="0" lvl="0" marL="0" rtl="0" algn="l">
              <a:spcBef>
                <a:spcPts val="0"/>
              </a:spcBef>
              <a:spcAft>
                <a:spcPts val="0"/>
              </a:spcAft>
              <a:buNone/>
            </a:pPr>
            <a:r>
              <a:rPr lang="en" sz="3600">
                <a:solidFill>
                  <a:srgbClr val="FFFF00"/>
                </a:solidFill>
              </a:rPr>
              <a:t>Groups of 3 ‘presenting teachers’ with additional facilitator and recorder</a:t>
            </a:r>
            <a:endParaRPr sz="3600">
              <a:solidFill>
                <a:srgbClr val="FFFF00"/>
              </a:solidFill>
            </a:endParaRPr>
          </a:p>
          <a:p>
            <a:pPr indent="0" lvl="0" marL="0" rtl="0" algn="l">
              <a:spcBef>
                <a:spcPts val="0"/>
              </a:spcBef>
              <a:spcAft>
                <a:spcPts val="0"/>
              </a:spcAft>
              <a:buNone/>
            </a:pPr>
            <a:r>
              <a:rPr lang="en" sz="3600">
                <a:solidFill>
                  <a:srgbClr val="EEBFFF"/>
                </a:solidFill>
              </a:rPr>
              <a:t>Protocol for discussion</a:t>
            </a:r>
            <a:endParaRPr sz="3600">
              <a:solidFill>
                <a:srgbClr val="EEBFFF"/>
              </a:solidFill>
            </a:endParaRPr>
          </a:p>
          <a:p>
            <a:pPr indent="0" lvl="0" marL="0" rtl="0" algn="l">
              <a:spcBef>
                <a:spcPts val="0"/>
              </a:spcBef>
              <a:spcAft>
                <a:spcPts val="0"/>
              </a:spcAft>
              <a:buNone/>
            </a:pPr>
            <a:r>
              <a:rPr lang="en" sz="3600">
                <a:solidFill>
                  <a:schemeClr val="dk1"/>
                </a:solidFill>
              </a:rPr>
              <a:t>Whole group Sharing</a:t>
            </a:r>
            <a:endParaRPr sz="36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Sharing Protocol</a:t>
            </a:r>
            <a:endParaRPr/>
          </a:p>
        </p:txBody>
      </p:sp>
      <p:sp>
        <p:nvSpPr>
          <p:cNvPr id="277" name="Google Shape;277;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chemeClr val="dk1"/>
              </a:buClr>
              <a:buSzPts val="1500"/>
              <a:buFont typeface="Cambria"/>
              <a:buAutoNum type="arabicPeriod"/>
            </a:pPr>
            <a:r>
              <a:rPr lang="en" sz="1500">
                <a:solidFill>
                  <a:schemeClr val="dk1"/>
                </a:solidFill>
                <a:latin typeface="Cambria"/>
                <a:ea typeface="Cambria"/>
                <a:cs typeface="Cambria"/>
                <a:sym typeface="Cambria"/>
              </a:rPr>
              <a:t>Presenting teacher shows the project and </a:t>
            </a:r>
            <a:r>
              <a:rPr b="1" lang="en" sz="1500">
                <a:solidFill>
                  <a:srgbClr val="FFFF00"/>
                </a:solidFill>
                <a:latin typeface="Cambria"/>
                <a:ea typeface="Cambria"/>
                <a:cs typeface="Cambria"/>
                <a:sym typeface="Cambria"/>
              </a:rPr>
              <a:t>briefly</a:t>
            </a:r>
            <a:r>
              <a:rPr lang="en" sz="1500">
                <a:solidFill>
                  <a:srgbClr val="FFFF00"/>
                </a:solidFill>
                <a:latin typeface="Cambria"/>
                <a:ea typeface="Cambria"/>
                <a:cs typeface="Cambria"/>
                <a:sym typeface="Cambria"/>
              </a:rPr>
              <a:t> </a:t>
            </a:r>
            <a:r>
              <a:rPr lang="en" sz="1500">
                <a:solidFill>
                  <a:schemeClr val="dk1"/>
                </a:solidFill>
                <a:latin typeface="Cambria"/>
                <a:ea typeface="Cambria"/>
                <a:cs typeface="Cambria"/>
                <a:sym typeface="Cambria"/>
              </a:rPr>
              <a:t>describes the context (factual/without commentary):</a:t>
            </a:r>
            <a:endParaRPr sz="1500">
              <a:solidFill>
                <a:schemeClr val="dk1"/>
              </a:solidFill>
              <a:latin typeface="Cambria"/>
              <a:ea typeface="Cambria"/>
              <a:cs typeface="Cambria"/>
              <a:sym typeface="Cambria"/>
            </a:endParaRPr>
          </a:p>
          <a:p>
            <a:pPr indent="-323850" lvl="1" marL="914400" rtl="0" algn="l">
              <a:lnSpc>
                <a:spcPct val="100000"/>
              </a:lnSpc>
              <a:spcBef>
                <a:spcPts val="0"/>
              </a:spcBef>
              <a:spcAft>
                <a:spcPts val="0"/>
              </a:spcAft>
              <a:buClr>
                <a:schemeClr val="dk1"/>
              </a:buClr>
              <a:buSzPts val="1500"/>
              <a:buFont typeface="Cambria"/>
              <a:buAutoNum type="alphaLcPeriod"/>
            </a:pPr>
            <a:r>
              <a:rPr lang="en" sz="1500">
                <a:solidFill>
                  <a:schemeClr val="dk1"/>
                </a:solidFill>
                <a:latin typeface="Cambria"/>
                <a:ea typeface="Cambria"/>
                <a:cs typeface="Cambria"/>
                <a:sym typeface="Cambria"/>
              </a:rPr>
              <a:t>How the student came up with the idea/why they chose to do this</a:t>
            </a:r>
            <a:endParaRPr sz="1500">
              <a:solidFill>
                <a:schemeClr val="dk1"/>
              </a:solidFill>
              <a:latin typeface="Cambria"/>
              <a:ea typeface="Cambria"/>
              <a:cs typeface="Cambria"/>
              <a:sym typeface="Cambria"/>
            </a:endParaRPr>
          </a:p>
          <a:p>
            <a:pPr indent="-323850" lvl="1" marL="914400" rtl="0" algn="l">
              <a:lnSpc>
                <a:spcPct val="100000"/>
              </a:lnSpc>
              <a:spcBef>
                <a:spcPts val="0"/>
              </a:spcBef>
              <a:spcAft>
                <a:spcPts val="0"/>
              </a:spcAft>
              <a:buClr>
                <a:schemeClr val="dk1"/>
              </a:buClr>
              <a:buSzPts val="1500"/>
              <a:buFont typeface="Cambria"/>
              <a:buAutoNum type="alphaLcPeriod"/>
            </a:pPr>
            <a:r>
              <a:rPr lang="en" sz="1500">
                <a:solidFill>
                  <a:schemeClr val="dk1"/>
                </a:solidFill>
                <a:latin typeface="Cambria"/>
                <a:ea typeface="Cambria"/>
                <a:cs typeface="Cambria"/>
                <a:sym typeface="Cambria"/>
              </a:rPr>
              <a:t>The process the student went through in developing the project</a:t>
            </a:r>
            <a:endParaRPr sz="1500">
              <a:solidFill>
                <a:schemeClr val="dk1"/>
              </a:solidFill>
              <a:latin typeface="Cambria"/>
              <a:ea typeface="Cambria"/>
              <a:cs typeface="Cambria"/>
              <a:sym typeface="Cambria"/>
            </a:endParaRPr>
          </a:p>
          <a:p>
            <a:pPr indent="-323850" lvl="0" marL="457200" rtl="0" algn="l">
              <a:lnSpc>
                <a:spcPct val="100000"/>
              </a:lnSpc>
              <a:spcBef>
                <a:spcPts val="0"/>
              </a:spcBef>
              <a:spcAft>
                <a:spcPts val="0"/>
              </a:spcAft>
              <a:buClr>
                <a:schemeClr val="dk1"/>
              </a:buClr>
              <a:buSzPts val="1500"/>
              <a:buFont typeface="Cambria"/>
              <a:buAutoNum type="arabicPeriod"/>
            </a:pPr>
            <a:r>
              <a:rPr lang="en" sz="1500">
                <a:solidFill>
                  <a:schemeClr val="dk1"/>
                </a:solidFill>
                <a:latin typeface="Cambria"/>
                <a:ea typeface="Cambria"/>
                <a:cs typeface="Cambria"/>
                <a:sym typeface="Cambria"/>
              </a:rPr>
              <a:t>Other members of the group can ask clarifying (not probing) questions.</a:t>
            </a:r>
            <a:endParaRPr sz="1500">
              <a:solidFill>
                <a:schemeClr val="dk1"/>
              </a:solidFill>
              <a:latin typeface="Cambria"/>
              <a:ea typeface="Cambria"/>
              <a:cs typeface="Cambria"/>
              <a:sym typeface="Cambria"/>
            </a:endParaRPr>
          </a:p>
          <a:p>
            <a:pPr indent="-323850" lvl="0" marL="457200" rtl="0" algn="l">
              <a:lnSpc>
                <a:spcPct val="100000"/>
              </a:lnSpc>
              <a:spcBef>
                <a:spcPts val="0"/>
              </a:spcBef>
              <a:spcAft>
                <a:spcPts val="0"/>
              </a:spcAft>
              <a:buClr>
                <a:schemeClr val="dk1"/>
              </a:buClr>
              <a:buSzPts val="1500"/>
              <a:buFont typeface="Cambria"/>
              <a:buAutoNum type="arabicPeriod"/>
            </a:pPr>
            <a:r>
              <a:rPr lang="en" sz="1500">
                <a:solidFill>
                  <a:schemeClr val="dk1"/>
                </a:solidFill>
                <a:latin typeface="Cambria"/>
                <a:ea typeface="Cambria"/>
                <a:cs typeface="Cambria"/>
                <a:sym typeface="Cambria"/>
              </a:rPr>
              <a:t>The presenting teacher then shares the discussion they had with the student during the ‘learning conversation’</a:t>
            </a:r>
            <a:endParaRPr sz="1500">
              <a:solidFill>
                <a:schemeClr val="dk1"/>
              </a:solidFill>
              <a:latin typeface="Cambria"/>
              <a:ea typeface="Cambria"/>
              <a:cs typeface="Cambria"/>
              <a:sym typeface="Cambria"/>
            </a:endParaRPr>
          </a:p>
          <a:p>
            <a:pPr indent="-323850" lvl="0" marL="457200" rtl="0" algn="l">
              <a:lnSpc>
                <a:spcPct val="100000"/>
              </a:lnSpc>
              <a:spcBef>
                <a:spcPts val="0"/>
              </a:spcBef>
              <a:spcAft>
                <a:spcPts val="0"/>
              </a:spcAft>
              <a:buClr>
                <a:schemeClr val="dk1"/>
              </a:buClr>
              <a:buSzPts val="1500"/>
              <a:buFont typeface="Cambria"/>
              <a:buAutoNum type="arabicPeriod"/>
            </a:pPr>
            <a:r>
              <a:rPr lang="en" sz="1500">
                <a:solidFill>
                  <a:schemeClr val="dk1"/>
                </a:solidFill>
                <a:latin typeface="Cambria"/>
                <a:ea typeface="Cambria"/>
                <a:cs typeface="Cambria"/>
                <a:sym typeface="Cambria"/>
              </a:rPr>
              <a:t>Each member of the group comments on what learning they believe happened for the student during this project. </a:t>
            </a:r>
            <a:endParaRPr sz="1500">
              <a:solidFill>
                <a:schemeClr val="dk1"/>
              </a:solidFill>
              <a:latin typeface="Cambria"/>
              <a:ea typeface="Cambria"/>
              <a:cs typeface="Cambria"/>
              <a:sym typeface="Cambria"/>
            </a:endParaRPr>
          </a:p>
          <a:p>
            <a:pPr indent="-323850" lvl="0" marL="457200" rtl="0" algn="l">
              <a:lnSpc>
                <a:spcPct val="100000"/>
              </a:lnSpc>
              <a:spcBef>
                <a:spcPts val="0"/>
              </a:spcBef>
              <a:spcAft>
                <a:spcPts val="0"/>
              </a:spcAft>
              <a:buClr>
                <a:schemeClr val="dk1"/>
              </a:buClr>
              <a:buSzPts val="1500"/>
              <a:buFont typeface="Cambria"/>
              <a:buAutoNum type="arabicPeriod"/>
            </a:pPr>
            <a:r>
              <a:rPr lang="en" sz="1500">
                <a:solidFill>
                  <a:schemeClr val="dk1"/>
                </a:solidFill>
                <a:latin typeface="Cambria"/>
                <a:ea typeface="Cambria"/>
                <a:cs typeface="Cambria"/>
                <a:sym typeface="Cambria"/>
              </a:rPr>
              <a:t>The presenting teacher has the ‘last word’ and adds what they believe the learning was for this student with the benefit of knowing the child and having been part of the journey.</a:t>
            </a:r>
            <a:endParaRPr sz="1500">
              <a:solidFill>
                <a:schemeClr val="dk1"/>
              </a:solidFill>
              <a:latin typeface="Cambria"/>
              <a:ea typeface="Cambria"/>
              <a:cs typeface="Cambria"/>
              <a:sym typeface="Cambria"/>
            </a:endParaRPr>
          </a:p>
          <a:p>
            <a:pPr indent="-323850" lvl="0" marL="457200" rtl="0" algn="l">
              <a:lnSpc>
                <a:spcPct val="100000"/>
              </a:lnSpc>
              <a:spcBef>
                <a:spcPts val="0"/>
              </a:spcBef>
              <a:spcAft>
                <a:spcPts val="0"/>
              </a:spcAft>
              <a:buClr>
                <a:schemeClr val="dk1"/>
              </a:buClr>
              <a:buSzPts val="1500"/>
              <a:buFont typeface="Cambria"/>
              <a:buAutoNum type="arabicPeriod"/>
            </a:pPr>
            <a:r>
              <a:rPr lang="en" sz="1500">
                <a:solidFill>
                  <a:schemeClr val="dk1"/>
                </a:solidFill>
                <a:latin typeface="Cambria"/>
                <a:ea typeface="Cambria"/>
                <a:cs typeface="Cambria"/>
                <a:sym typeface="Cambria"/>
              </a:rPr>
              <a:t>After each person has shared the reporter to feedback the learning they have recorded (knowledge, skills and dispositions) and the team to agree on the final list.</a:t>
            </a:r>
            <a:endParaRPr sz="1500">
              <a:solidFill>
                <a:schemeClr val="dk1"/>
              </a:solidFill>
              <a:latin typeface="Cambria"/>
              <a:ea typeface="Cambria"/>
              <a:cs typeface="Cambria"/>
              <a:sym typeface="Cambria"/>
            </a:endParaRPr>
          </a:p>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Whole group discussion</a:t>
            </a:r>
            <a:endParaRPr/>
          </a:p>
        </p:txBody>
      </p:sp>
      <p:sp>
        <p:nvSpPr>
          <p:cNvPr id="283" name="Google Shape;283;p50"/>
          <p:cNvSpPr txBox="1"/>
          <p:nvPr>
            <p:ph idx="1" type="body"/>
          </p:nvPr>
        </p:nvSpPr>
        <p:spPr>
          <a:xfrm>
            <a:off x="311700" y="1228675"/>
            <a:ext cx="3999900" cy="36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was the learning for the students you showcased?</a:t>
            </a:r>
            <a:endParaRPr/>
          </a:p>
          <a:p>
            <a:pPr indent="0" lvl="0" marL="0" rtl="0" algn="l">
              <a:spcBef>
                <a:spcPts val="1600"/>
              </a:spcBef>
              <a:spcAft>
                <a:spcPts val="0"/>
              </a:spcAft>
              <a:buNone/>
            </a:pPr>
            <a:r>
              <a:rPr lang="en"/>
              <a:t>How did the projects stretch these students?</a:t>
            </a:r>
            <a:endParaRPr/>
          </a:p>
          <a:p>
            <a:pPr indent="0" lvl="0" marL="0" rtl="0" algn="l">
              <a:spcBef>
                <a:spcPts val="1600"/>
              </a:spcBef>
              <a:spcAft>
                <a:spcPts val="0"/>
              </a:spcAft>
              <a:buNone/>
            </a:pPr>
            <a:r>
              <a:rPr lang="en"/>
              <a:t>What questions were helpful in the learning conversation?</a:t>
            </a:r>
            <a:endParaRPr/>
          </a:p>
          <a:p>
            <a:pPr indent="0" lvl="0" marL="0" rtl="0" algn="l">
              <a:spcBef>
                <a:spcPts val="1600"/>
              </a:spcBef>
              <a:spcAft>
                <a:spcPts val="0"/>
              </a:spcAft>
              <a:buNone/>
            </a:pPr>
            <a:r>
              <a:rPr lang="en"/>
              <a:t>What are you thinking now about what makes a good project?</a:t>
            </a:r>
            <a:endParaRPr/>
          </a:p>
          <a:p>
            <a:pPr indent="0" lvl="0" marL="0" rtl="0" algn="l">
              <a:spcBef>
                <a:spcPts val="1600"/>
              </a:spcBef>
              <a:spcAft>
                <a:spcPts val="1600"/>
              </a:spcAft>
              <a:buNone/>
            </a:pPr>
            <a:r>
              <a:t/>
            </a:r>
            <a:endParaRPr/>
          </a:p>
        </p:txBody>
      </p:sp>
      <p:sp>
        <p:nvSpPr>
          <p:cNvPr id="284" name="Google Shape;284;p50"/>
          <p:cNvSpPr txBox="1"/>
          <p:nvPr>
            <p:ph idx="2" type="body"/>
          </p:nvPr>
        </p:nvSpPr>
        <p:spPr>
          <a:xfrm>
            <a:off x="4832400" y="350025"/>
            <a:ext cx="3999900" cy="4472700"/>
          </a:xfrm>
          <a:prstGeom prst="rect">
            <a:avLst/>
          </a:prstGeom>
          <a:solidFill>
            <a:srgbClr val="EEBFFF"/>
          </a:solidFill>
        </p:spPr>
        <p:txBody>
          <a:bodyPr anchorCtr="0" anchor="t" bIns="91425" lIns="91425" spcFirstLastPara="1" rIns="91425" wrap="square" tIns="91425">
            <a:noAutofit/>
          </a:bodyPr>
          <a:lstStyle/>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Tell me about your project….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What are you really proud of and why?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What is/was your most significant learning during the project?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Did this project stretch your learning?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How do you know?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What might you do next?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What might you do differently if you were to do this again?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On a scale of 1-10 how challenging would you say this ‘project’ is/was for you?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What are/were your challenges?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How have you tried to overcome them? </a:t>
            </a:r>
            <a:endParaRPr>
              <a:solidFill>
                <a:srgbClr val="000000"/>
              </a:solidFill>
            </a:endParaRPr>
          </a:p>
          <a:p>
            <a:pPr indent="-317500" lvl="0" marL="228600" rtl="0" algn="l">
              <a:lnSpc>
                <a:spcPct val="100000"/>
              </a:lnSpc>
              <a:spcBef>
                <a:spcPts val="0"/>
              </a:spcBef>
              <a:spcAft>
                <a:spcPts val="0"/>
              </a:spcAft>
              <a:buClr>
                <a:srgbClr val="000000"/>
              </a:buClr>
              <a:buSzPts val="1400"/>
              <a:buFont typeface="Source Code Pro"/>
              <a:buChar char="●"/>
            </a:pPr>
            <a:r>
              <a:rPr lang="en">
                <a:solidFill>
                  <a:srgbClr val="000000"/>
                </a:solidFill>
              </a:rPr>
              <a:t>Next time would you choose something more challenging or less challenging- why?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Reflection and Action Planning</a:t>
            </a:r>
            <a:endParaRPr/>
          </a:p>
        </p:txBody>
      </p:sp>
      <p:sp>
        <p:nvSpPr>
          <p:cNvPr id="290" name="Google Shape;290;p51"/>
          <p:cNvSpPr txBox="1"/>
          <p:nvPr>
            <p:ph idx="1" type="subTitle"/>
          </p:nvPr>
        </p:nvSpPr>
        <p:spPr>
          <a:xfrm>
            <a:off x="265500" y="2845200"/>
            <a:ext cx="4045200" cy="189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we were to help kids build a learner toolkit, what would we put in it?</a:t>
            </a:r>
            <a:endParaRPr/>
          </a:p>
          <a:p>
            <a:pPr indent="0" lvl="0" marL="0" rtl="0" algn="ctr">
              <a:spcBef>
                <a:spcPts val="0"/>
              </a:spcBef>
              <a:spcAft>
                <a:spcPts val="0"/>
              </a:spcAft>
              <a:buNone/>
            </a:pPr>
            <a:r>
              <a:rPr lang="en">
                <a:solidFill>
                  <a:srgbClr val="FFFF00"/>
                </a:solidFill>
              </a:rPr>
              <a:t>What will you take away from today to work on?</a:t>
            </a:r>
            <a:endParaRPr>
              <a:solidFill>
                <a:srgbClr val="FFFF00"/>
              </a:solidFill>
            </a:endParaRPr>
          </a:p>
        </p:txBody>
      </p:sp>
      <p:sp>
        <p:nvSpPr>
          <p:cNvPr id="291" name="Google Shape;291;p51"/>
          <p:cNvSpPr txBox="1"/>
          <p:nvPr>
            <p:ph idx="2" type="body"/>
          </p:nvPr>
        </p:nvSpPr>
        <p:spPr>
          <a:xfrm>
            <a:off x="4939500" y="3383625"/>
            <a:ext cx="3837000" cy="1035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If you were to design a toolkit for your kids what would it look like?</a:t>
            </a:r>
            <a:endParaRPr/>
          </a:p>
        </p:txBody>
      </p:sp>
      <p:pic>
        <p:nvPicPr>
          <p:cNvPr id="292" name="Google Shape;292;p51"/>
          <p:cNvPicPr preferRelativeResize="0"/>
          <p:nvPr/>
        </p:nvPicPr>
        <p:blipFill>
          <a:blip r:embed="rId3">
            <a:alphaModFix/>
          </a:blip>
          <a:stretch>
            <a:fillRect/>
          </a:stretch>
        </p:blipFill>
        <p:spPr>
          <a:xfrm>
            <a:off x="5313770" y="374313"/>
            <a:ext cx="2952700" cy="29363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Plenary</a:t>
            </a:r>
            <a:endParaRPr/>
          </a:p>
        </p:txBody>
      </p:sp>
      <p:sp>
        <p:nvSpPr>
          <p:cNvPr id="298" name="Google Shape;298;p5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52"/>
          <p:cNvSpPr txBox="1"/>
          <p:nvPr>
            <p:ph idx="2" type="body"/>
          </p:nvPr>
        </p:nvSpPr>
        <p:spPr>
          <a:xfrm>
            <a:off x="4939500" y="724200"/>
            <a:ext cx="3837000" cy="394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Sharing our Actions</a:t>
            </a:r>
            <a:endParaRPr/>
          </a:p>
          <a:p>
            <a:pPr indent="0" lvl="0" marL="0" rtl="0" algn="l">
              <a:spcBef>
                <a:spcPts val="1600"/>
              </a:spcBef>
              <a:spcAft>
                <a:spcPts val="0"/>
              </a:spcAft>
              <a:buNone/>
            </a:pPr>
            <a:r>
              <a:rPr lang="en"/>
              <a:t>Contributing to the community</a:t>
            </a:r>
            <a:endParaRPr/>
          </a:p>
          <a:p>
            <a:pPr indent="0" lvl="0" marL="0" rtl="0" algn="l">
              <a:spcBef>
                <a:spcPts val="1600"/>
              </a:spcBef>
              <a:spcAft>
                <a:spcPts val="0"/>
              </a:spcAft>
              <a:buNone/>
            </a:pPr>
            <a:r>
              <a:rPr lang="en"/>
              <a:t>Next session- John Spencer</a:t>
            </a:r>
            <a:endParaRPr/>
          </a:p>
          <a:p>
            <a:pPr indent="-342900" lvl="0" marL="457200" rtl="0" algn="l">
              <a:spcBef>
                <a:spcPts val="1600"/>
              </a:spcBef>
              <a:spcAft>
                <a:spcPts val="0"/>
              </a:spcAft>
              <a:buSzPts val="1800"/>
              <a:buChar char="●"/>
            </a:pPr>
            <a:r>
              <a:rPr lang="en"/>
              <a:t>What questions do you have for John?</a:t>
            </a:r>
            <a:endParaRPr/>
          </a:p>
          <a:p>
            <a:pPr indent="-342900" lvl="0" marL="457200" rtl="0" algn="l">
              <a:spcBef>
                <a:spcPts val="0"/>
              </a:spcBef>
              <a:spcAft>
                <a:spcPts val="0"/>
              </a:spcAft>
              <a:buSzPts val="1800"/>
              <a:buChar char="●"/>
            </a:pPr>
            <a:r>
              <a:rPr lang="en"/>
              <a:t>What would you like him to address?</a:t>
            </a:r>
            <a:endParaRPr/>
          </a:p>
          <a:p>
            <a:pPr indent="-342900" lvl="0" marL="457200" rtl="0" algn="l">
              <a:spcBef>
                <a:spcPts val="0"/>
              </a:spcBef>
              <a:spcAft>
                <a:spcPts val="0"/>
              </a:spcAft>
              <a:buSzPts val="1800"/>
              <a:buChar char="●"/>
            </a:pPr>
            <a:r>
              <a:rPr lang="en"/>
              <a:t>What would you like him to know about your work before he comes?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 of the cluster</a:t>
            </a:r>
            <a:endParaRPr/>
          </a:p>
        </p:txBody>
      </p:sp>
      <p:sp>
        <p:nvSpPr>
          <p:cNvPr id="120" name="Google Shape;120;p27"/>
          <p:cNvSpPr txBox="1"/>
          <p:nvPr>
            <p:ph idx="1" type="body"/>
          </p:nvPr>
        </p:nvSpPr>
        <p:spPr>
          <a:xfrm>
            <a:off x="311700" y="1152475"/>
            <a:ext cx="3305400" cy="3631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lt2"/>
                </a:solidFill>
                <a:latin typeface="Georgia"/>
                <a:ea typeface="Georgia"/>
                <a:cs typeface="Georgia"/>
                <a:sym typeface="Georgia"/>
              </a:rPr>
              <a:t>To engage in Professional Learning </a:t>
            </a:r>
            <a:r>
              <a:rPr b="1" lang="en" sz="2000">
                <a:solidFill>
                  <a:srgbClr val="D5A6BD"/>
                </a:solidFill>
                <a:latin typeface="Georgia"/>
                <a:ea typeface="Georgia"/>
                <a:cs typeface="Georgia"/>
                <a:sym typeface="Georgia"/>
              </a:rPr>
              <a:t>with</a:t>
            </a:r>
            <a:r>
              <a:rPr lang="en" sz="2000">
                <a:solidFill>
                  <a:schemeClr val="lt2"/>
                </a:solidFill>
                <a:latin typeface="Georgia"/>
                <a:ea typeface="Georgia"/>
                <a:cs typeface="Georgia"/>
                <a:sym typeface="Georgia"/>
              </a:rPr>
              <a:t> and </a:t>
            </a:r>
            <a:r>
              <a:rPr b="1" lang="en" sz="2000">
                <a:solidFill>
                  <a:srgbClr val="D5A6BD"/>
                </a:solidFill>
                <a:latin typeface="Georgia"/>
                <a:ea typeface="Georgia"/>
                <a:cs typeface="Georgia"/>
                <a:sym typeface="Georgia"/>
              </a:rPr>
              <a:t>from</a:t>
            </a:r>
            <a:r>
              <a:rPr lang="en" sz="2000">
                <a:solidFill>
                  <a:schemeClr val="lt2"/>
                </a:solidFill>
                <a:latin typeface="Georgia"/>
                <a:ea typeface="Georgia"/>
                <a:cs typeface="Georgia"/>
                <a:sym typeface="Georgia"/>
              </a:rPr>
              <a:t> each other in order to explore effective ways of using </a:t>
            </a:r>
            <a:endParaRPr sz="2000">
              <a:solidFill>
                <a:schemeClr val="lt2"/>
              </a:solidFill>
              <a:latin typeface="Georgia"/>
              <a:ea typeface="Georgia"/>
              <a:cs typeface="Georgia"/>
              <a:sym typeface="Georgia"/>
            </a:endParaRPr>
          </a:p>
          <a:p>
            <a:pPr indent="0" lvl="0" marL="0" rtl="0" algn="ctr">
              <a:lnSpc>
                <a:spcPct val="100000"/>
              </a:lnSpc>
              <a:spcBef>
                <a:spcPts val="0"/>
              </a:spcBef>
              <a:spcAft>
                <a:spcPts val="0"/>
              </a:spcAft>
              <a:buNone/>
            </a:pPr>
            <a:r>
              <a:rPr lang="en" sz="2000">
                <a:solidFill>
                  <a:srgbClr val="FFFF00"/>
                </a:solidFill>
                <a:latin typeface="Georgia"/>
                <a:ea typeface="Georgia"/>
                <a:cs typeface="Georgia"/>
                <a:sym typeface="Georgia"/>
              </a:rPr>
              <a:t>student-initiated inquiry</a:t>
            </a:r>
            <a:r>
              <a:rPr lang="en" sz="2000">
                <a:solidFill>
                  <a:schemeClr val="lt2"/>
                </a:solidFill>
                <a:latin typeface="Georgia"/>
                <a:ea typeface="Georgia"/>
                <a:cs typeface="Georgia"/>
                <a:sym typeface="Georgia"/>
              </a:rPr>
              <a:t> to; develop learner capabilities, unleash curiosity and creativity, and deepen student thinking.</a:t>
            </a:r>
            <a:endParaRPr sz="2000"/>
          </a:p>
          <a:p>
            <a:pPr indent="0" lvl="0" marL="0" rtl="0" algn="l">
              <a:spcBef>
                <a:spcPts val="0"/>
              </a:spcBef>
              <a:spcAft>
                <a:spcPts val="1600"/>
              </a:spcAft>
              <a:buNone/>
            </a:pPr>
            <a:r>
              <a:t/>
            </a:r>
            <a:endParaRPr sz="2400">
              <a:solidFill>
                <a:schemeClr val="lt2"/>
              </a:solidFill>
              <a:latin typeface="Georgia"/>
              <a:ea typeface="Georgia"/>
              <a:cs typeface="Georgia"/>
              <a:sym typeface="Georgia"/>
            </a:endParaRPr>
          </a:p>
        </p:txBody>
      </p:sp>
      <p:sp>
        <p:nvSpPr>
          <p:cNvPr id="121" name="Google Shape;121;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400"/>
          </a:p>
        </p:txBody>
      </p:sp>
      <p:pic>
        <p:nvPicPr>
          <p:cNvPr id="122" name="Google Shape;122;p27"/>
          <p:cNvPicPr preferRelativeResize="0"/>
          <p:nvPr/>
        </p:nvPicPr>
        <p:blipFill>
          <a:blip r:embed="rId3">
            <a:alphaModFix/>
          </a:blip>
          <a:stretch>
            <a:fillRect/>
          </a:stretch>
        </p:blipFill>
        <p:spPr>
          <a:xfrm>
            <a:off x="3809275" y="641725"/>
            <a:ext cx="5334729" cy="40010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feedback</a:t>
            </a:r>
            <a:endParaRPr/>
          </a:p>
        </p:txBody>
      </p:sp>
      <p:sp>
        <p:nvSpPr>
          <p:cNvPr id="128" name="Google Shape;128;p28"/>
          <p:cNvSpPr txBox="1"/>
          <p:nvPr>
            <p:ph idx="1" type="body"/>
          </p:nvPr>
        </p:nvSpPr>
        <p:spPr>
          <a:xfrm>
            <a:off x="311700" y="1250150"/>
            <a:ext cx="2564700" cy="3525900"/>
          </a:xfrm>
          <a:prstGeom prst="rect">
            <a:avLst/>
          </a:prstGeom>
          <a:solidFill>
            <a:srgbClr val="F4CCCC"/>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000000"/>
                </a:solidFill>
              </a:rPr>
              <a:t>What we want to do at the next cluster:</a:t>
            </a:r>
            <a:endParaRPr b="1"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More doing, hands on</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More conversations</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More exposure about what is happening in other schools</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Share and hear what others have tried. What worked, what didn’t work?</a:t>
            </a:r>
            <a:endParaRPr sz="1300">
              <a:solidFill>
                <a:srgbClr val="000000"/>
              </a:solidFill>
            </a:endParaRPr>
          </a:p>
          <a:p>
            <a:pPr indent="-311150" lvl="0" marL="457200" rtl="0" algn="l">
              <a:spcBef>
                <a:spcPts val="0"/>
              </a:spcBef>
              <a:spcAft>
                <a:spcPts val="0"/>
              </a:spcAft>
              <a:buClr>
                <a:srgbClr val="000000"/>
              </a:buClr>
              <a:buSzPts val="1300"/>
              <a:buChar char="●"/>
            </a:pPr>
            <a:r>
              <a:rPr lang="en" sz="1300">
                <a:solidFill>
                  <a:srgbClr val="000000"/>
                </a:solidFill>
              </a:rPr>
              <a:t>Action planning with team</a:t>
            </a:r>
            <a:endParaRPr sz="1300"/>
          </a:p>
        </p:txBody>
      </p:sp>
      <p:sp>
        <p:nvSpPr>
          <p:cNvPr id="129" name="Google Shape;129;p28"/>
          <p:cNvSpPr txBox="1"/>
          <p:nvPr>
            <p:ph idx="2" type="body"/>
          </p:nvPr>
        </p:nvSpPr>
        <p:spPr>
          <a:xfrm>
            <a:off x="3391425" y="292850"/>
            <a:ext cx="5440800" cy="4665600"/>
          </a:xfrm>
          <a:prstGeom prst="rect">
            <a:avLst/>
          </a:prstGeom>
          <a:solidFill>
            <a:srgbClr val="CFE2F3"/>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000000"/>
                </a:solidFill>
                <a:latin typeface="Bree Serif"/>
                <a:ea typeface="Bree Serif"/>
                <a:cs typeface="Bree Serif"/>
                <a:sym typeface="Bree Serif"/>
              </a:rPr>
              <a:t>What we want to explore further:</a:t>
            </a:r>
            <a:endParaRPr b="1"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does it look different from Year 3 to Year 6?</a:t>
            </a:r>
            <a:endParaRPr sz="1300">
              <a:solidFill>
                <a:srgbClr val="000000"/>
              </a:solidFill>
              <a:latin typeface="Bree Serif"/>
              <a:ea typeface="Bree Serif"/>
              <a:cs typeface="Bree Serif"/>
              <a:sym typeface="Bree Serif"/>
            </a:endParaRPr>
          </a:p>
          <a:p>
            <a:pPr indent="-311150" lvl="1" marL="9144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might we ‘evolve’ this 3-6 like we did with P-2 Discovery </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What to assess and how do we assess the learning? </a:t>
            </a:r>
            <a:endParaRPr sz="1300">
              <a:solidFill>
                <a:srgbClr val="000000"/>
              </a:solidFill>
              <a:latin typeface="Bree Serif"/>
              <a:ea typeface="Bree Serif"/>
              <a:cs typeface="Bree Serif"/>
              <a:sym typeface="Bree Serif"/>
            </a:endParaRPr>
          </a:p>
          <a:p>
            <a:pPr indent="-311150" lvl="1" marL="9144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to scaffold their recording eg. possible template</a:t>
            </a:r>
            <a:endParaRPr sz="1300">
              <a:solidFill>
                <a:srgbClr val="000000"/>
              </a:solidFill>
              <a:latin typeface="Bree Serif"/>
              <a:ea typeface="Bree Serif"/>
              <a:cs typeface="Bree Serif"/>
              <a:sym typeface="Bree Serif"/>
            </a:endParaRPr>
          </a:p>
          <a:p>
            <a:pPr indent="-311150" lvl="1" marL="9144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Seeing examples of learning journals</a:t>
            </a:r>
            <a:endParaRPr sz="1300">
              <a:solidFill>
                <a:srgbClr val="000000"/>
              </a:solidFill>
              <a:latin typeface="Bree Serif"/>
              <a:ea typeface="Bree Serif"/>
              <a:cs typeface="Bree Serif"/>
              <a:sym typeface="Bree Serif"/>
            </a:endParaRPr>
          </a:p>
          <a:p>
            <a:pPr indent="-311150" lvl="1" marL="9144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Learning stories</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Samples of documentation, planning for student-initiated inquiries</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to create a balance between letting go and being supportive</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What is the role of provocations?</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to deepen their learning- expectations</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What does deep learning look like?</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to ask good probing questions</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Inspiration stations</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Timetabling </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How do our current throughlines fit with our new thinking?</a:t>
            </a:r>
            <a:endParaRPr sz="1300">
              <a:solidFill>
                <a:srgbClr val="000000"/>
              </a:solidFill>
              <a:latin typeface="Bree Serif"/>
              <a:ea typeface="Bree Serif"/>
              <a:cs typeface="Bree Serif"/>
              <a:sym typeface="Bree Serif"/>
            </a:endParaRPr>
          </a:p>
          <a:p>
            <a:pPr indent="-311150" lvl="0" marL="457200" rtl="0" algn="l">
              <a:spcBef>
                <a:spcPts val="0"/>
              </a:spcBef>
              <a:spcAft>
                <a:spcPts val="0"/>
              </a:spcAft>
              <a:buClr>
                <a:srgbClr val="000000"/>
              </a:buClr>
              <a:buSzPts val="1300"/>
              <a:buFont typeface="Bree Serif"/>
              <a:buChar char="●"/>
            </a:pPr>
            <a:r>
              <a:rPr lang="en" sz="1300">
                <a:solidFill>
                  <a:srgbClr val="000000"/>
                </a:solidFill>
                <a:latin typeface="Bree Serif"/>
                <a:ea typeface="Bree Serif"/>
                <a:cs typeface="Bree Serif"/>
                <a:sym typeface="Bree Serif"/>
              </a:rPr>
              <a:t>Getting parents and teachers on board</a:t>
            </a:r>
            <a:endParaRPr sz="1300">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Session 2</a:t>
            </a:r>
            <a:endParaRPr/>
          </a:p>
        </p:txBody>
      </p:sp>
      <p:sp>
        <p:nvSpPr>
          <p:cNvPr id="135" name="Google Shape;135;p2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can we ensure the ‘projects’ our students engage in are high quality?</a:t>
            </a:r>
            <a:endParaRPr/>
          </a:p>
        </p:txBody>
      </p:sp>
      <p:sp>
        <p:nvSpPr>
          <p:cNvPr id="136" name="Google Shape;136;p29"/>
          <p:cNvSpPr txBox="1"/>
          <p:nvPr>
            <p:ph idx="2" type="body"/>
          </p:nvPr>
        </p:nvSpPr>
        <p:spPr>
          <a:xfrm>
            <a:off x="4939500" y="284175"/>
            <a:ext cx="3837000" cy="171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deepen their learning- expectations</a:t>
            </a:r>
            <a:endParaRPr/>
          </a:p>
          <a:p>
            <a:pPr indent="0" lvl="0" marL="0" rtl="0" algn="l">
              <a:spcBef>
                <a:spcPts val="1600"/>
              </a:spcBef>
              <a:spcAft>
                <a:spcPts val="1600"/>
              </a:spcAft>
              <a:buNone/>
            </a:pPr>
            <a:r>
              <a:rPr lang="en"/>
              <a:t>(Ensuring rigour!)</a:t>
            </a:r>
            <a:endParaRPr/>
          </a:p>
        </p:txBody>
      </p:sp>
      <p:pic>
        <p:nvPicPr>
          <p:cNvPr id="137" name="Google Shape;137;p29"/>
          <p:cNvPicPr preferRelativeResize="0"/>
          <p:nvPr/>
        </p:nvPicPr>
        <p:blipFill>
          <a:blip r:embed="rId3">
            <a:alphaModFix/>
          </a:blip>
          <a:stretch>
            <a:fillRect/>
          </a:stretch>
        </p:blipFill>
        <p:spPr>
          <a:xfrm>
            <a:off x="4884675" y="2044225"/>
            <a:ext cx="3946650" cy="279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0"/>
          <p:cNvSpPr txBox="1"/>
          <p:nvPr>
            <p:ph type="title"/>
          </p:nvPr>
        </p:nvSpPr>
        <p:spPr>
          <a:xfrm>
            <a:off x="272800" y="23472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High quality project based learning framework</a:t>
            </a:r>
            <a:endParaRPr sz="2400"/>
          </a:p>
        </p:txBody>
      </p:sp>
      <p:sp>
        <p:nvSpPr>
          <p:cNvPr id="143" name="Google Shape;143;p30"/>
          <p:cNvSpPr txBox="1"/>
          <p:nvPr>
            <p:ph idx="1" type="body"/>
          </p:nvPr>
        </p:nvSpPr>
        <p:spPr>
          <a:xfrm>
            <a:off x="131059" y="942448"/>
            <a:ext cx="3091500" cy="3860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solidFill>
                  <a:srgbClr val="04151A"/>
                </a:solidFill>
                <a:latin typeface="Georgia"/>
                <a:ea typeface="Georgia"/>
                <a:cs typeface="Georgia"/>
                <a:sym typeface="Georgia"/>
              </a:rPr>
              <a:t>“People are calling a lot of things project-based learning that aren’t necessarily high quality learning experiences for kids,” said</a:t>
            </a:r>
            <a:r>
              <a:rPr lang="en" sz="1500">
                <a:solidFill>
                  <a:srgbClr val="000000"/>
                </a:solidFill>
                <a:latin typeface="Georgia"/>
                <a:ea typeface="Georgia"/>
                <a:cs typeface="Georgia"/>
                <a:sym typeface="Georgia"/>
              </a:rPr>
              <a:t> </a:t>
            </a:r>
            <a:r>
              <a:rPr lang="en" sz="1500">
                <a:solidFill>
                  <a:srgbClr val="000000"/>
                </a:solidFill>
                <a:uFill>
                  <a:noFill/>
                </a:uFill>
                <a:latin typeface="Georgia"/>
                <a:ea typeface="Georgia"/>
                <a:cs typeface="Georgia"/>
                <a:sym typeface="Georgia"/>
                <a:hlinkClick r:id="rId3">
                  <a:extLst>
                    <a:ext uri="{A12FA001-AC4F-418D-AE19-62706E023703}">
                      <ahyp:hlinkClr val="tx"/>
                    </a:ext>
                  </a:extLst>
                </a:hlinkClick>
              </a:rPr>
              <a:t>Bob Lenz</a:t>
            </a:r>
            <a:r>
              <a:rPr lang="en" sz="1500">
                <a:solidFill>
                  <a:srgbClr val="000000"/>
                </a:solidFill>
                <a:latin typeface="Georgia"/>
                <a:ea typeface="Georgia"/>
                <a:cs typeface="Georgia"/>
                <a:sym typeface="Georgia"/>
              </a:rPr>
              <a:t>, </a:t>
            </a:r>
            <a:r>
              <a:rPr lang="en" sz="1500">
                <a:solidFill>
                  <a:srgbClr val="04151A"/>
                </a:solidFill>
                <a:latin typeface="Georgia"/>
                <a:ea typeface="Georgia"/>
                <a:cs typeface="Georgia"/>
                <a:sym typeface="Georgia"/>
              </a:rPr>
              <a:t>executive director of the Buck Institute for Education. That’s a concern for many educators, like Lenz, who have worked on project-based learning for decades and know there’s danger in an education trend that goes wild, but isn’t implemented well. “One of the most common things that's missing from what people call projects is that it’s not intellectually challenging.”</a:t>
            </a:r>
            <a:endParaRPr sz="1500">
              <a:solidFill>
                <a:srgbClr val="04151A"/>
              </a:solidFill>
              <a:latin typeface="Georgia"/>
              <a:ea typeface="Georgia"/>
              <a:cs typeface="Georgia"/>
              <a:sym typeface="Georgia"/>
            </a:endParaRPr>
          </a:p>
          <a:p>
            <a:pPr indent="0" lvl="0" marL="0" rtl="0" algn="l">
              <a:spcBef>
                <a:spcPts val="0"/>
              </a:spcBef>
              <a:spcAft>
                <a:spcPts val="1600"/>
              </a:spcAft>
              <a:buNone/>
            </a:pPr>
            <a:r>
              <a:t/>
            </a:r>
            <a:endParaRPr/>
          </a:p>
        </p:txBody>
      </p:sp>
      <p:pic>
        <p:nvPicPr>
          <p:cNvPr id="144" name="Google Shape;144;p30"/>
          <p:cNvPicPr preferRelativeResize="0"/>
          <p:nvPr/>
        </p:nvPicPr>
        <p:blipFill>
          <a:blip r:embed="rId4">
            <a:alphaModFix/>
          </a:blip>
          <a:stretch>
            <a:fillRect/>
          </a:stretch>
        </p:blipFill>
        <p:spPr>
          <a:xfrm>
            <a:off x="3578075" y="152400"/>
            <a:ext cx="5413525" cy="3265700"/>
          </a:xfrm>
          <a:prstGeom prst="rect">
            <a:avLst/>
          </a:prstGeom>
          <a:noFill/>
          <a:ln>
            <a:noFill/>
          </a:ln>
        </p:spPr>
      </p:pic>
      <p:sp>
        <p:nvSpPr>
          <p:cNvPr id="145" name="Google Shape;145;p30"/>
          <p:cNvSpPr txBox="1"/>
          <p:nvPr/>
        </p:nvSpPr>
        <p:spPr>
          <a:xfrm>
            <a:off x="3578075" y="3519750"/>
            <a:ext cx="5328300" cy="12834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Framework for HQPBL is intended to stimulate reflection and conversation about ways that projects can be improved and deepened… Also important is the fundamental belief that all students can learn, and that their voices should be heard in their own education. </a:t>
            </a:r>
            <a:r>
              <a:rPr i="1" lang="en"/>
              <a:t>Bob Lenz</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Read, Discuss, Record</a:t>
            </a:r>
            <a:endParaRPr/>
          </a:p>
          <a:p>
            <a:pPr indent="-381000" lvl="0" marL="457200" rtl="0" algn="l">
              <a:spcBef>
                <a:spcPts val="0"/>
              </a:spcBef>
              <a:spcAft>
                <a:spcPts val="0"/>
              </a:spcAft>
              <a:buClr>
                <a:srgbClr val="FFFF00"/>
              </a:buClr>
              <a:buSzPts val="2400"/>
              <a:buFont typeface="Source Code Pro"/>
              <a:buChar char="●"/>
            </a:pPr>
            <a:r>
              <a:rPr b="0" lang="en" sz="2400">
                <a:solidFill>
                  <a:srgbClr val="FFFF00"/>
                </a:solidFill>
                <a:latin typeface="Source Code Pro"/>
                <a:ea typeface="Source Code Pro"/>
                <a:cs typeface="Source Code Pro"/>
                <a:sym typeface="Source Code Pro"/>
              </a:rPr>
              <a:t>In groups read each of the 6 elements and the guiding questions and discuss your thinking</a:t>
            </a:r>
            <a:endParaRPr b="0" sz="2400">
              <a:solidFill>
                <a:srgbClr val="FFFF00"/>
              </a:solidFill>
              <a:latin typeface="Source Code Pro"/>
              <a:ea typeface="Source Code Pro"/>
              <a:cs typeface="Source Code Pro"/>
              <a:sym typeface="Source Code Pro"/>
            </a:endParaRPr>
          </a:p>
          <a:p>
            <a:pPr indent="-381000" lvl="0" marL="457200" rtl="0" algn="l">
              <a:spcBef>
                <a:spcPts val="0"/>
              </a:spcBef>
              <a:spcAft>
                <a:spcPts val="0"/>
              </a:spcAft>
              <a:buClr>
                <a:srgbClr val="FFFF00"/>
              </a:buClr>
              <a:buSzPts val="2400"/>
              <a:buFont typeface="Source Code Pro"/>
              <a:buChar char="●"/>
            </a:pPr>
            <a:r>
              <a:rPr b="0" lang="en" sz="2400">
                <a:solidFill>
                  <a:srgbClr val="FFFF00"/>
                </a:solidFill>
                <a:latin typeface="Source Code Pro"/>
                <a:ea typeface="Source Code Pro"/>
                <a:cs typeface="Source Code Pro"/>
                <a:sym typeface="Source Code Pro"/>
              </a:rPr>
              <a:t>Record thinking on a reflection organiser</a:t>
            </a:r>
            <a:endParaRPr sz="2400">
              <a:solidFill>
                <a:srgbClr val="FFFF00"/>
              </a:solidFill>
              <a:latin typeface="Source Code Pro"/>
              <a:ea typeface="Source Code Pro"/>
              <a:cs typeface="Source Code Pro"/>
              <a:sym typeface="Source Code Pro"/>
            </a:endParaRPr>
          </a:p>
        </p:txBody>
      </p:sp>
      <p:sp>
        <p:nvSpPr>
          <p:cNvPr id="151" name="Google Shape;151;p31"/>
          <p:cNvSpPr/>
          <p:nvPr/>
        </p:nvSpPr>
        <p:spPr>
          <a:xfrm>
            <a:off x="6931700" y="1768975"/>
            <a:ext cx="1817100" cy="13074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Further reading: Defining HQPBL: A look at the research</a:t>
            </a:r>
            <a:endParaRPr sz="1200"/>
          </a:p>
        </p:txBody>
      </p:sp>
      <p:pic>
        <p:nvPicPr>
          <p:cNvPr id="152" name="Google Shape;152;p31"/>
          <p:cNvPicPr preferRelativeResize="0"/>
          <p:nvPr/>
        </p:nvPicPr>
        <p:blipFill>
          <a:blip r:embed="rId3">
            <a:alphaModFix/>
          </a:blip>
          <a:stretch>
            <a:fillRect/>
          </a:stretch>
        </p:blipFill>
        <p:spPr>
          <a:xfrm>
            <a:off x="6261350" y="3228775"/>
            <a:ext cx="1762325" cy="176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2"/>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Whole Group Sharing</a:t>
            </a:r>
            <a:endParaRPr/>
          </a:p>
          <a:p>
            <a:pPr indent="0" lvl="0" marL="0" rtl="0" algn="ctr">
              <a:spcBef>
                <a:spcPts val="0"/>
              </a:spcBef>
              <a:spcAft>
                <a:spcPts val="0"/>
              </a:spcAft>
              <a:buNone/>
            </a:pPr>
            <a:r>
              <a:t/>
            </a:r>
            <a:endParaRPr sz="3000"/>
          </a:p>
          <a:p>
            <a:pPr indent="0" lvl="0" marL="0" rtl="0" algn="ctr">
              <a:spcBef>
                <a:spcPts val="0"/>
              </a:spcBef>
              <a:spcAft>
                <a:spcPts val="0"/>
              </a:spcAft>
              <a:buNone/>
            </a:pPr>
            <a:r>
              <a:rPr b="0" lang="en" sz="3000">
                <a:latin typeface="Source Code Pro"/>
                <a:ea typeface="Source Code Pro"/>
                <a:cs typeface="Source Code Pro"/>
                <a:sym typeface="Source Code Pro"/>
              </a:rPr>
              <a:t>One success</a:t>
            </a:r>
            <a:endParaRPr b="0" sz="3000">
              <a:latin typeface="Source Code Pro"/>
              <a:ea typeface="Source Code Pro"/>
              <a:cs typeface="Source Code Pro"/>
              <a:sym typeface="Source Code Pro"/>
            </a:endParaRPr>
          </a:p>
          <a:p>
            <a:pPr indent="0" lvl="0" marL="0" rtl="0" algn="ctr">
              <a:spcBef>
                <a:spcPts val="0"/>
              </a:spcBef>
              <a:spcAft>
                <a:spcPts val="0"/>
              </a:spcAft>
              <a:buNone/>
            </a:pPr>
            <a:r>
              <a:rPr b="0" lang="en" sz="3000">
                <a:latin typeface="Source Code Pro"/>
                <a:ea typeface="Source Code Pro"/>
                <a:cs typeface="Source Code Pro"/>
                <a:sym typeface="Source Code Pro"/>
              </a:rPr>
              <a:t>One challenge</a:t>
            </a:r>
            <a:endParaRPr b="0" sz="3000">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 </a:t>
            </a:r>
            <a:r>
              <a:rPr i="1" lang="en" sz="3000">
                <a:solidFill>
                  <a:srgbClr val="9900FF"/>
                </a:solidFill>
              </a:rPr>
              <a:t>#makedoknowact</a:t>
            </a:r>
            <a:endParaRPr sz="3000"/>
          </a:p>
        </p:txBody>
      </p:sp>
      <p:sp>
        <p:nvSpPr>
          <p:cNvPr id="163" name="Google Shape;163;p33"/>
          <p:cNvSpPr txBox="1"/>
          <p:nvPr>
            <p:ph idx="1" type="body"/>
          </p:nvPr>
        </p:nvSpPr>
        <p:spPr>
          <a:xfrm>
            <a:off x="311700" y="1228675"/>
            <a:ext cx="57162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inspiration stations/provocations</a:t>
            </a:r>
            <a:endParaRPr/>
          </a:p>
          <a:p>
            <a:pPr indent="0" lvl="0" marL="0" rtl="0" algn="l">
              <a:spcBef>
                <a:spcPts val="1600"/>
              </a:spcBef>
              <a:spcAft>
                <a:spcPts val="0"/>
              </a:spcAft>
              <a:buNone/>
            </a:pPr>
            <a:r>
              <a:rPr lang="en"/>
              <a:t>Transitional not permanent</a:t>
            </a:r>
            <a:endParaRPr/>
          </a:p>
          <a:p>
            <a:pPr indent="0" lvl="0" marL="0" rtl="0" algn="l">
              <a:spcBef>
                <a:spcPts val="1600"/>
              </a:spcBef>
              <a:spcAft>
                <a:spcPts val="0"/>
              </a:spcAft>
              <a:buNone/>
            </a:pPr>
            <a:r>
              <a:rPr lang="en"/>
              <a:t>Not for everyone</a:t>
            </a:r>
            <a:endParaRPr/>
          </a:p>
          <a:p>
            <a:pPr indent="0" lvl="0" marL="0" rtl="0" algn="l">
              <a:spcBef>
                <a:spcPts val="1600"/>
              </a:spcBef>
              <a:spcAft>
                <a:spcPts val="0"/>
              </a:spcAft>
              <a:buNone/>
            </a:pPr>
            <a:r>
              <a:rPr lang="en"/>
              <a:t>Encourage students to contribute things they notice/are interested in</a:t>
            </a:r>
            <a:endParaRPr/>
          </a:p>
          <a:p>
            <a:pPr indent="0" lvl="0" marL="0" rtl="0" algn="l">
              <a:spcBef>
                <a:spcPts val="1600"/>
              </a:spcBef>
              <a:spcAft>
                <a:spcPts val="0"/>
              </a:spcAft>
              <a:buNone/>
            </a:pPr>
            <a:r>
              <a:rPr lang="en"/>
              <a:t>Leading wide-awake lives</a:t>
            </a:r>
            <a:endParaRPr/>
          </a:p>
          <a:p>
            <a:pPr indent="0" lvl="0" marL="0" rtl="0" algn="l">
              <a:spcBef>
                <a:spcPts val="1600"/>
              </a:spcBef>
              <a:spcAft>
                <a:spcPts val="0"/>
              </a:spcAft>
              <a:buNone/>
            </a:pPr>
            <a:r>
              <a:rPr lang="en"/>
              <a:t>Thanks Tarneit- Human Body provocation</a:t>
            </a:r>
            <a:endParaRPr/>
          </a:p>
          <a:p>
            <a:pPr indent="0" lvl="0" marL="0" rtl="0" algn="l">
              <a:spcBef>
                <a:spcPts val="1600"/>
              </a:spcBef>
              <a:spcAft>
                <a:spcPts val="1600"/>
              </a:spcAft>
              <a:buNone/>
            </a:pPr>
            <a:r>
              <a:t/>
            </a:r>
            <a:endParaRPr b="1" i="1">
              <a:solidFill>
                <a:srgbClr val="99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