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Architects Daughter"/>
      <p:regular r:id="rId39"/>
    </p:embeddedFont>
    <p:embeddedFont>
      <p:font typeface="Amatic SC"/>
      <p:regular r:id="rId40"/>
      <p:bold r:id="rId41"/>
    </p:embeddedFont>
    <p:embeddedFont>
      <p:font typeface="Source Code Pro"/>
      <p:regular r:id="rId42"/>
      <p:bold r:id="rId43"/>
      <p:italic r:id="rId44"/>
      <p:boldItalic r:id="rId45"/>
    </p:embeddedFont>
    <p:embeddedFont>
      <p:font typeface="Permanent Marker"/>
      <p:regular r:id="rId46"/>
    </p:embeddedFont>
    <p:embeddedFont>
      <p:font typeface="Shadows Into Light"/>
      <p:regular r:id="rId47"/>
    </p:embeddedFont>
    <p:embeddedFont>
      <p:font typeface="Source Sans Pro"/>
      <p:regular r:id="rId48"/>
      <p:bold r:id="rId49"/>
      <p:italic r:id="rId50"/>
      <p:boldItalic r:id="rId51"/>
    </p:embeddedFont>
    <p:embeddedFont>
      <p:font typeface="Century Gothic"/>
      <p:regular r:id="rId52"/>
      <p:bold r:id="rId53"/>
      <p:italic r:id="rId54"/>
      <p:boldItalic r:id="rId55"/>
    </p:embeddedFont>
    <p:embeddedFont>
      <p:font typeface="Special Elite"/>
      <p:regular r:id="rId56"/>
    </p:embeddedFont>
    <p:embeddedFont>
      <p:font typeface="Alegreya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maticSC-regular.fntdata"/><Relationship Id="rId42" Type="http://schemas.openxmlformats.org/officeDocument/2006/relationships/font" Target="fonts/SourceCodePro-regular.fntdata"/><Relationship Id="rId41" Type="http://schemas.openxmlformats.org/officeDocument/2006/relationships/font" Target="fonts/AmaticSC-bold.fntdata"/><Relationship Id="rId44" Type="http://schemas.openxmlformats.org/officeDocument/2006/relationships/font" Target="fonts/SourceCodePro-italic.fntdata"/><Relationship Id="rId43" Type="http://schemas.openxmlformats.org/officeDocument/2006/relationships/font" Target="fonts/SourceCodePro-bold.fntdata"/><Relationship Id="rId46" Type="http://schemas.openxmlformats.org/officeDocument/2006/relationships/font" Target="fonts/PermanentMarker-regular.fntdata"/><Relationship Id="rId45" Type="http://schemas.openxmlformats.org/officeDocument/2006/relationships/font" Target="fonts/SourceCodePro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SourceSansPro-regular.fntdata"/><Relationship Id="rId47" Type="http://schemas.openxmlformats.org/officeDocument/2006/relationships/font" Target="fonts/ShadowsIntoLight-regular.fntdata"/><Relationship Id="rId49" Type="http://schemas.openxmlformats.org/officeDocument/2006/relationships/font" Target="fonts/SourceSansPr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font" Target="fonts/Raleway-regular.fntdata"/><Relationship Id="rId34" Type="http://schemas.openxmlformats.org/officeDocument/2006/relationships/slide" Target="slides/slide27.xml"/><Relationship Id="rId37" Type="http://schemas.openxmlformats.org/officeDocument/2006/relationships/font" Target="fonts/Raleway-italic.fntdata"/><Relationship Id="rId36" Type="http://schemas.openxmlformats.org/officeDocument/2006/relationships/font" Target="fonts/Raleway-bold.fntdata"/><Relationship Id="rId39" Type="http://schemas.openxmlformats.org/officeDocument/2006/relationships/font" Target="fonts/ArchitectsDaughter-regular.fntdata"/><Relationship Id="rId38" Type="http://schemas.openxmlformats.org/officeDocument/2006/relationships/font" Target="fonts/Raleway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Alegreya-bold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SourceSansPro-boldItalic.fntdata"/><Relationship Id="rId50" Type="http://schemas.openxmlformats.org/officeDocument/2006/relationships/font" Target="fonts/SourceSansPro-italic.fntdata"/><Relationship Id="rId53" Type="http://schemas.openxmlformats.org/officeDocument/2006/relationships/font" Target="fonts/CenturyGothic-bold.fntdata"/><Relationship Id="rId52" Type="http://schemas.openxmlformats.org/officeDocument/2006/relationships/font" Target="fonts/CenturyGothic-regular.fntdata"/><Relationship Id="rId11" Type="http://schemas.openxmlformats.org/officeDocument/2006/relationships/slide" Target="slides/slide4.xml"/><Relationship Id="rId55" Type="http://schemas.openxmlformats.org/officeDocument/2006/relationships/font" Target="fonts/CenturyGothic-boldItalic.fntdata"/><Relationship Id="rId10" Type="http://schemas.openxmlformats.org/officeDocument/2006/relationships/slide" Target="slides/slide3.xml"/><Relationship Id="rId54" Type="http://schemas.openxmlformats.org/officeDocument/2006/relationships/font" Target="fonts/CenturyGothic-italic.fntdata"/><Relationship Id="rId13" Type="http://schemas.openxmlformats.org/officeDocument/2006/relationships/slide" Target="slides/slide6.xml"/><Relationship Id="rId57" Type="http://schemas.openxmlformats.org/officeDocument/2006/relationships/font" Target="fonts/Alegreya-regular.fntdata"/><Relationship Id="rId12" Type="http://schemas.openxmlformats.org/officeDocument/2006/relationships/slide" Target="slides/slide5.xml"/><Relationship Id="rId56" Type="http://schemas.openxmlformats.org/officeDocument/2006/relationships/font" Target="fonts/SpecialElite-regular.fntdata"/><Relationship Id="rId15" Type="http://schemas.openxmlformats.org/officeDocument/2006/relationships/slide" Target="slides/slide8.xml"/><Relationship Id="rId59" Type="http://schemas.openxmlformats.org/officeDocument/2006/relationships/font" Target="fonts/Alegreya-italic.fntdata"/><Relationship Id="rId14" Type="http://schemas.openxmlformats.org/officeDocument/2006/relationships/slide" Target="slides/slide7.xml"/><Relationship Id="rId58" Type="http://schemas.openxmlformats.org/officeDocument/2006/relationships/font" Target="fonts/Alegreya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ec6cc80c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ec6cc80c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ebc5e9e2b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ebc5e9e2b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00e89f7b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00e89f7b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ebc5e9e2b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ebc5e9e2b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00e89f7b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00e89f7b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00e89f7b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00e89f7b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00e89f7b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00e89f7b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00e89f7b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00e89f7b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ec6cc80c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ec6cc80c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01132751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01132751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ebc5e9c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ebc5e9c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00e89f7b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00e89f7b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01132751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701132751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01132751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0113275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01132751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701132751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ec6cc80c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7ec6cc80c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ec6cc80c3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ec6cc80c3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ec6cc80c3_0_1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ec6cc80c3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7ec6cc80c3_0_19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ec6cc80c3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ec6cc80c3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ebc5e9e2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ebc5e9e2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ebc5e9c4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ebc5e9c4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ebc5e9e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ebc5e9e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ebc5e9e2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7ebc5e9e2b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ebc5e9e2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ebc5e9e2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ebc5e9e2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ebc5e9e2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ebc5e9e2b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ebc5e9e2b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043490" y="7707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043492" y="1742739"/>
            <a:ext cx="67773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" name="Google Shape;90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22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2" name="Google Shape;92;p2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4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24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7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12" name="Google Shape;112;p2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6" name="Google Shape;11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30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8" name="Google Shape;12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31" name="Google Shape;131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8" name="Google Shape;138;p3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34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40" name="Google Shape;140;p34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1" name="Google Shape;141;p3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42" name="Google Shape;14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36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49" name="Google Shape;14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COF-bqZuE-I" TargetMode="External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deborahvietri.com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dvietri@bigpond.com" TargetMode="External"/><Relationship Id="rId4" Type="http://schemas.openxmlformats.org/officeDocument/2006/relationships/hyperlink" Target="mailto:vanessawillis06@g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/>
          <p:nvPr>
            <p:ph type="ctrTitle"/>
          </p:nvPr>
        </p:nvSpPr>
        <p:spPr>
          <a:xfrm>
            <a:off x="311700" y="744575"/>
            <a:ext cx="8520600" cy="99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Makeknowdoact 2020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57" name="Google Shape;157;p38"/>
          <p:cNvSpPr txBox="1"/>
          <p:nvPr>
            <p:ph idx="1" type="subTitle"/>
          </p:nvPr>
        </p:nvSpPr>
        <p:spPr>
          <a:xfrm>
            <a:off x="311700" y="2301225"/>
            <a:ext cx="8520600" cy="21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51C75"/>
                </a:solidFill>
                <a:latin typeface="Special Elite"/>
                <a:ea typeface="Special Elite"/>
                <a:cs typeface="Special Elite"/>
                <a:sym typeface="Special Elite"/>
              </a:rPr>
              <a:t>Why is student agency so important in today’s world?  How does “student initiated inquiry” enable agency?</a:t>
            </a:r>
            <a:endParaRPr sz="1800">
              <a:solidFill>
                <a:srgbClr val="351C75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F9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</a:rPr>
              <a:t>Term 1 Cluster @ Holy Cross, New Gisborne</a:t>
            </a:r>
            <a:endParaRPr>
              <a:solidFill>
                <a:srgbClr val="BF9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 txBox="1"/>
          <p:nvPr>
            <p:ph type="title"/>
          </p:nvPr>
        </p:nvSpPr>
        <p:spPr>
          <a:xfrm>
            <a:off x="311700" y="209850"/>
            <a:ext cx="360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Amatic SC"/>
                <a:ea typeface="Amatic SC"/>
                <a:cs typeface="Amatic SC"/>
                <a:sym typeface="Amatic SC"/>
              </a:rPr>
              <a:t>A J Juliani- Genius Time</a:t>
            </a:r>
            <a:endParaRPr>
              <a:solidFill>
                <a:srgbClr val="98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1" name="Google Shape;221;p47"/>
          <p:cNvSpPr txBox="1"/>
          <p:nvPr>
            <p:ph idx="1" type="body"/>
          </p:nvPr>
        </p:nvSpPr>
        <p:spPr>
          <a:xfrm>
            <a:off x="311700" y="950200"/>
            <a:ext cx="3999900" cy="3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will join a great community of learners</a:t>
            </a:r>
            <a:endParaRPr sz="18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will allow students to get into depth with a topic that inspires them</a:t>
            </a:r>
            <a:endParaRPr sz="18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There is so much positive peer pressure</a:t>
            </a:r>
            <a:endParaRPr sz="18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It relieves students of the game of school</a:t>
            </a:r>
            <a:endParaRPr sz="18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2" name="Google Shape;222;p47"/>
          <p:cNvSpPr txBox="1"/>
          <p:nvPr>
            <p:ph idx="2" type="body"/>
          </p:nvPr>
        </p:nvSpPr>
        <p:spPr>
          <a:xfrm>
            <a:off x="4832400" y="255650"/>
            <a:ext cx="3999900" cy="4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Your class will be covering all types of common core standards</a:t>
            </a:r>
            <a:endParaRPr sz="18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It’s differentiation at it’s best</a:t>
            </a:r>
            <a:endParaRPr sz="18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learn by what you do, not by what you hear</a:t>
            </a:r>
            <a:endParaRPr sz="18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It’s a perfect way to model life-long learning</a:t>
            </a:r>
            <a:endParaRPr sz="18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Your students will never forget what it’s like to create</a:t>
            </a:r>
            <a:endParaRPr sz="18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It’s fun</a:t>
            </a:r>
            <a:endParaRPr sz="18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3" name="Google Shape;223;p47"/>
          <p:cNvSpPr txBox="1"/>
          <p:nvPr/>
        </p:nvSpPr>
        <p:spPr>
          <a:xfrm>
            <a:off x="388575" y="4642450"/>
            <a:ext cx="8241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51C75"/>
                </a:solidFill>
                <a:latin typeface="Special Elite"/>
                <a:ea typeface="Special Elite"/>
                <a:cs typeface="Special Elite"/>
                <a:sym typeface="Special Elite"/>
              </a:rPr>
              <a:t>How does “student initiated inquiry” enable agency?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8"/>
          <p:cNvSpPr txBox="1"/>
          <p:nvPr>
            <p:ph type="title"/>
          </p:nvPr>
        </p:nvSpPr>
        <p:spPr>
          <a:xfrm>
            <a:off x="490250" y="450150"/>
            <a:ext cx="4903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4C600"/>
                </a:solidFill>
              </a:rPr>
              <a:t>How</a:t>
            </a:r>
            <a:r>
              <a:rPr lang="en">
                <a:solidFill>
                  <a:srgbClr val="94C600"/>
                </a:solidFill>
              </a:rPr>
              <a:t>?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How does “student initiated inquiry” enable agency?</a:t>
            </a:r>
            <a:endParaRPr sz="1800">
              <a:solidFill>
                <a:srgbClr val="0000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Architects Daughter"/>
              <a:buChar char="●"/>
            </a:pPr>
            <a:r>
              <a:rPr lang="en" sz="1800">
                <a:solidFill>
                  <a:srgbClr val="351C75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What would it be like to be a student in your class? What is it like to experience the MKDA process?</a:t>
            </a:r>
            <a:endParaRPr sz="1800">
              <a:solidFill>
                <a:srgbClr val="351C75"/>
              </a:solidFill>
              <a:highlight>
                <a:srgbClr val="FFFFFF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Architects Daughter"/>
              <a:buChar char="●"/>
            </a:pPr>
            <a:r>
              <a:rPr lang="en" sz="1800">
                <a:solidFill>
                  <a:srgbClr val="351C75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What might this feel like for your students?</a:t>
            </a:r>
            <a:endParaRPr sz="1800">
              <a:solidFill>
                <a:srgbClr val="351C75"/>
              </a:solidFill>
              <a:highlight>
                <a:srgbClr val="FFFFFF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Architects Daughter"/>
              <a:buChar char="●"/>
            </a:pPr>
            <a:r>
              <a:rPr lang="en" sz="1800">
                <a:solidFill>
                  <a:srgbClr val="351C75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What support and structures do you need to create in order to make this a valuable and enjoyable learning experience for them?</a:t>
            </a:r>
            <a:endParaRPr sz="1800">
              <a:solidFill>
                <a:srgbClr val="351C75"/>
              </a:solidFill>
              <a:highlight>
                <a:srgbClr val="FFFFFF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The following is a video you can use in your classroom as you introduce Genius Hour (or 20% Time). &#10;&#10;Unsure about what Genius Hour is? Check out this video I created on the topic: https://www.youtube.com/watch?v=2n7EelMbzG0&#10;&#10;Or check out this blog post:&#10;http://www.spencerauthor.com/genius-hour-reasons/" id="229" name="Google Shape;229;p48" title="You Get to Have Your Own Genius Hour (A Video for Students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5100" y="1205050"/>
            <a:ext cx="3198625" cy="23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9"/>
          <p:cNvSpPr/>
          <p:nvPr/>
        </p:nvSpPr>
        <p:spPr>
          <a:xfrm rot="-886400">
            <a:off x="6646976" y="316543"/>
            <a:ext cx="2087095" cy="1434304"/>
          </a:xfrm>
          <a:prstGeom prst="wedgeRoundRectCallout">
            <a:avLst>
              <a:gd fmla="val -75119" name="adj1"/>
              <a:gd fmla="val 19652" name="adj2"/>
              <a:gd fmla="val 0" name="adj3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you interested, curious or passionate about?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want to make, know, do or take action on?</a:t>
            </a:r>
            <a:endParaRPr/>
          </a:p>
        </p:txBody>
      </p:sp>
      <p:sp>
        <p:nvSpPr>
          <p:cNvPr id="235" name="Google Shape;235;p49"/>
          <p:cNvSpPr/>
          <p:nvPr/>
        </p:nvSpPr>
        <p:spPr>
          <a:xfrm>
            <a:off x="7131625" y="2373725"/>
            <a:ext cx="1750800" cy="1919100"/>
          </a:xfrm>
          <a:prstGeom prst="cloudCallout">
            <a:avLst>
              <a:gd fmla="val -116101" name="adj1"/>
              <a:gd fmla="val -28921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this on your own.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talking!!!</a:t>
            </a:r>
            <a:endParaRPr/>
          </a:p>
        </p:txBody>
      </p:sp>
      <p:pic>
        <p:nvPicPr>
          <p:cNvPr id="236" name="Google Shape;23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200" y="1099950"/>
            <a:ext cx="3643075" cy="2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9"/>
          <p:cNvSpPr/>
          <p:nvPr/>
        </p:nvSpPr>
        <p:spPr>
          <a:xfrm rot="-1671562">
            <a:off x="286898" y="385751"/>
            <a:ext cx="2334246" cy="1305750"/>
          </a:xfrm>
          <a:prstGeom prst="wave">
            <a:avLst>
              <a:gd fmla="val 12500" name="adj1"/>
              <a:gd fmla="val 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WOW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get to choose our own project!!!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375" y="152400"/>
            <a:ext cx="6842869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1"/>
          <p:cNvSpPr txBox="1"/>
          <p:nvPr>
            <p:ph idx="1" type="body"/>
          </p:nvPr>
        </p:nvSpPr>
        <p:spPr>
          <a:xfrm>
            <a:off x="227225" y="2619375"/>
            <a:ext cx="2117400" cy="21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Pathways</a:t>
            </a:r>
            <a:endParaRPr sz="45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Brainstorm possibilities</a:t>
            </a:r>
            <a:endParaRPr>
              <a:solidFill>
                <a:srgbClr val="98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5"/>
              </a:solidFill>
            </a:endParaRPr>
          </a:p>
        </p:txBody>
      </p:sp>
      <p:pic>
        <p:nvPicPr>
          <p:cNvPr id="248" name="Google Shape;24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48625"/>
            <a:ext cx="4199251" cy="19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351" y="152400"/>
            <a:ext cx="428625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5950" y="2571750"/>
            <a:ext cx="3371850" cy="21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6200" y="2619375"/>
            <a:ext cx="240030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25" y="567825"/>
            <a:ext cx="5495925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52"/>
          <p:cNvSpPr txBox="1"/>
          <p:nvPr/>
        </p:nvSpPr>
        <p:spPr>
          <a:xfrm>
            <a:off x="6577750" y="563800"/>
            <a:ext cx="2136600" cy="15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are you interested, curious or passionate about?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do you want to make, know, do or take action on?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52"/>
          <p:cNvSpPr txBox="1"/>
          <p:nvPr/>
        </p:nvSpPr>
        <p:spPr>
          <a:xfrm>
            <a:off x="6656875" y="2443175"/>
            <a:ext cx="2136600" cy="18594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You could…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Browse the inspiration stations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Explore the brainstorms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Chat to others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Use the spark chart to help you.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25" y="1458075"/>
            <a:ext cx="4080157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3"/>
          <p:cNvSpPr txBox="1"/>
          <p:nvPr/>
        </p:nvSpPr>
        <p:spPr>
          <a:xfrm>
            <a:off x="5756775" y="573725"/>
            <a:ext cx="2453100" cy="1998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What possible difficulties or challenges could this present for students?</a:t>
            </a:r>
            <a:endParaRPr sz="24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65" name="Google Shape;265;p53"/>
          <p:cNvSpPr txBox="1"/>
          <p:nvPr/>
        </p:nvSpPr>
        <p:spPr>
          <a:xfrm>
            <a:off x="5756775" y="2724175"/>
            <a:ext cx="2453100" cy="19980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How could we support students with this part of the process?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4"/>
          <p:cNvSpPr txBox="1"/>
          <p:nvPr>
            <p:ph type="title"/>
          </p:nvPr>
        </p:nvSpPr>
        <p:spPr>
          <a:xfrm>
            <a:off x="490250" y="450150"/>
            <a:ext cx="6367800" cy="432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❖"/>
            </a:pPr>
            <a:r>
              <a:rPr lang="en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excursions, 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❖"/>
            </a:pPr>
            <a:r>
              <a:rPr lang="en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come and try workshops, 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❖"/>
            </a:pPr>
            <a:r>
              <a:rPr lang="en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video clips, 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❖"/>
            </a:pPr>
            <a:r>
              <a:rPr lang="en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visiting another school, 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❖"/>
            </a:pPr>
            <a:r>
              <a:rPr lang="en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personal reflections/teacher modelling, 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❖"/>
            </a:pPr>
            <a:r>
              <a:rPr lang="en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inspiration stations, 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❖"/>
            </a:pPr>
            <a:r>
              <a:rPr lang="en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carousel activities, 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❖"/>
            </a:pPr>
            <a:r>
              <a:rPr lang="en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children from higher grades sharing their projects, 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❖"/>
            </a:pPr>
            <a:r>
              <a:rPr lang="en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 brainstorms under MKDA, 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❖"/>
            </a:pPr>
            <a:r>
              <a:rPr lang="en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provocations at the start or ongoing,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❖"/>
            </a:pPr>
            <a:r>
              <a:rPr lang="en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 wonder sprints, 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❖"/>
            </a:pPr>
            <a:r>
              <a:rPr lang="en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design challenges, 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❖"/>
            </a:pPr>
            <a:r>
              <a:rPr lang="en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conferences (peer or teacher)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❖"/>
            </a:pPr>
            <a:r>
              <a:rPr lang="en"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focus group workshop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1" name="Google Shape;271;p54"/>
          <p:cNvSpPr/>
          <p:nvPr/>
        </p:nvSpPr>
        <p:spPr>
          <a:xfrm>
            <a:off x="6993175" y="593475"/>
            <a:ext cx="1968300" cy="1424400"/>
          </a:xfrm>
          <a:prstGeom prst="wedgeEllipseCallout">
            <a:avLst>
              <a:gd fmla="val -56031" name="adj1"/>
              <a:gd fmla="val 45137" name="adj2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chitects Daughter"/>
                <a:ea typeface="Architects Daughter"/>
                <a:cs typeface="Architects Daughter"/>
                <a:sym typeface="Architects Daughter"/>
              </a:rPr>
              <a:t>Other suggestions</a:t>
            </a: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3978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Frame up your project</a:t>
            </a:r>
            <a:endParaRPr b="1" sz="4200">
              <a:solidFill>
                <a:srgbClr val="FFFF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Choose one idea you would really like to run with. Think about these things- </a:t>
            </a:r>
            <a:endParaRPr sz="18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chitects Daughter"/>
              <a:buChar char="●"/>
            </a:pPr>
            <a:r>
              <a:rPr lang="en" sz="18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Why have you chosen this?</a:t>
            </a:r>
            <a:endParaRPr sz="18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chitects Daughter"/>
              <a:buChar char="●"/>
            </a:pPr>
            <a:r>
              <a:rPr lang="en" sz="18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would you need to know more about in order to do this? What questions might you need to investigate?</a:t>
            </a:r>
            <a:endParaRPr sz="18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chitects Daughter"/>
              <a:buChar char="●"/>
            </a:pPr>
            <a:r>
              <a:rPr lang="en" sz="18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would it stretch you as a learner? </a:t>
            </a:r>
            <a:endParaRPr sz="18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chitects Daughter"/>
              <a:buChar char="●"/>
            </a:pPr>
            <a:r>
              <a:rPr lang="en" sz="18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will you go about it? What steps might you need to take (Plan)</a:t>
            </a:r>
            <a:endParaRPr sz="18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chitects Daughter"/>
              <a:buChar char="●"/>
            </a:pPr>
            <a:r>
              <a:rPr lang="en" sz="18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are you not sure about? What would you like advice or feedback from others about?</a:t>
            </a:r>
            <a:endParaRPr b="1" sz="4200">
              <a:solidFill>
                <a:srgbClr val="351C75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77" name="Google Shape;277;p55"/>
          <p:cNvSpPr/>
          <p:nvPr/>
        </p:nvSpPr>
        <p:spPr>
          <a:xfrm>
            <a:off x="6840950" y="541950"/>
            <a:ext cx="2116800" cy="1850700"/>
          </a:xfrm>
          <a:prstGeom prst="plus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Preliminary planning</a:t>
            </a:r>
            <a:endParaRPr>
              <a:solidFill>
                <a:srgbClr val="B45F0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Formalising ideas</a:t>
            </a:r>
            <a:endParaRPr>
              <a:solidFill>
                <a:srgbClr val="B45F0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Pitching your project</a:t>
            </a:r>
            <a:endParaRPr sz="3000">
              <a:highlight>
                <a:srgbClr val="FFFFFF"/>
              </a:highlight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8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Criteria:</a:t>
            </a:r>
            <a:endParaRPr sz="2400">
              <a:solidFill>
                <a:srgbClr val="98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</a:t>
            </a: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are you intending to make, know do or act on?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Why</a:t>
            </a: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 is this important to you?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</a:t>
            </a: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 it stretches your learning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</a:t>
            </a: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 you think you will go about it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8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Is there anything you would like specific advice or feedback on?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83" name="Google Shape;283;p56"/>
          <p:cNvSpPr/>
          <p:nvPr/>
        </p:nvSpPr>
        <p:spPr>
          <a:xfrm>
            <a:off x="6656875" y="306750"/>
            <a:ext cx="2403600" cy="2265000"/>
          </a:xfrm>
          <a:prstGeom prst="wedgeEllipseCallout">
            <a:avLst>
              <a:gd fmla="val -64403" name="adj1"/>
              <a:gd fmla="val 43019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Pitching encourages students to clarify their thinking, adds a layer of accountability, builds collaboration.</a:t>
            </a:r>
            <a:endParaRPr/>
          </a:p>
        </p:txBody>
      </p:sp>
      <p:pic>
        <p:nvPicPr>
          <p:cNvPr id="284" name="Google Shape;28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6550" y="2726100"/>
            <a:ext cx="2265000" cy="22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8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We Welcome</a:t>
            </a:r>
            <a:endParaRPr sz="3600">
              <a:solidFill>
                <a:srgbClr val="98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63" name="Google Shape;163;p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Holy Cross, New Gisborne</a:t>
            </a:r>
            <a:endParaRPr sz="1800">
              <a:solidFill>
                <a:srgbClr val="38761D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 Michael’s North Melbourne</a:t>
            </a:r>
            <a:endParaRPr sz="1800">
              <a:solidFill>
                <a:srgbClr val="00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 Brigid’s, Gisborne</a:t>
            </a: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5200C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Our Lady of the Rosary, Kyneton</a:t>
            </a:r>
            <a:endParaRPr sz="1800">
              <a:solidFill>
                <a:srgbClr val="85200C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 John Bosco, Niddrie</a:t>
            </a: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 Mary MacKillop, Keilor Downs</a:t>
            </a: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64" name="Google Shape;164;p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 Mark’s, Fawkner</a:t>
            </a: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 Anne’s, Sunbury</a:t>
            </a: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 Peter’s, Epping</a:t>
            </a: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 Gabriel’s, Reservoir</a:t>
            </a: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Sacred Heart, Fitzroy North</a:t>
            </a: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Deb and Vanessa</a:t>
            </a:r>
            <a:endParaRPr sz="1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BE9C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7"/>
          <p:cNvSpPr txBox="1"/>
          <p:nvPr>
            <p:ph type="title"/>
          </p:nvPr>
        </p:nvSpPr>
        <p:spPr>
          <a:xfrm>
            <a:off x="265500" y="197850"/>
            <a:ext cx="4045200" cy="73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  <a:latin typeface="Amatic SC"/>
                <a:ea typeface="Amatic SC"/>
                <a:cs typeface="Amatic SC"/>
                <a:sym typeface="Amatic SC"/>
              </a:rPr>
              <a:t>P</a:t>
            </a:r>
            <a:r>
              <a:rPr b="1" lang="en">
                <a:solidFill>
                  <a:srgbClr val="351C75"/>
                </a:solidFill>
                <a:latin typeface="Amatic SC"/>
                <a:ea typeface="Amatic SC"/>
                <a:cs typeface="Amatic SC"/>
                <a:sym typeface="Amatic SC"/>
              </a:rPr>
              <a:t>roject proposal</a:t>
            </a:r>
            <a:endParaRPr b="1">
              <a:solidFill>
                <a:srgbClr val="351C75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90" name="Google Shape;290;p57"/>
          <p:cNvSpPr txBox="1"/>
          <p:nvPr>
            <p:ph idx="1" type="subTitle"/>
          </p:nvPr>
        </p:nvSpPr>
        <p:spPr>
          <a:xfrm>
            <a:off x="265500" y="929850"/>
            <a:ext cx="4045200" cy="38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chitects Daughter"/>
              <a:buChar char="●"/>
            </a:pPr>
            <a:r>
              <a:rPr lang="en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Based on your preliminary planning and the feedback you got from your pitch you are now ready to put your ideas into a formal proposal</a:t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chitects Daughter"/>
              <a:buChar char="●"/>
            </a:pPr>
            <a:r>
              <a:rPr lang="en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This proposal forms the basis of a conversation/conference with the teacher (checkpoint)</a:t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chitects Daughter"/>
              <a:buChar char="●"/>
            </a:pPr>
            <a:r>
              <a:rPr lang="en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Accountability</a:t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chitects Daughter"/>
              <a:buChar char="●"/>
            </a:pPr>
            <a:r>
              <a:rPr lang="en" sz="1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Sign off- teachers, parents could involve others.</a:t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51C75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5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650" y="197850"/>
            <a:ext cx="33147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1C00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8"/>
          <p:cNvSpPr txBox="1"/>
          <p:nvPr/>
        </p:nvSpPr>
        <p:spPr>
          <a:xfrm>
            <a:off x="6122750" y="573750"/>
            <a:ext cx="2453100" cy="1998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hadows Into Light"/>
                <a:ea typeface="Shadows Into Light"/>
                <a:cs typeface="Shadows Into Light"/>
                <a:sym typeface="Shadows Into Light"/>
              </a:rPr>
              <a:t>What possible difficulties or challenges could this present for students?</a:t>
            </a:r>
            <a:endParaRPr sz="24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98" name="Google Shape;298;p58"/>
          <p:cNvSpPr txBox="1"/>
          <p:nvPr/>
        </p:nvSpPr>
        <p:spPr>
          <a:xfrm>
            <a:off x="6122750" y="2724175"/>
            <a:ext cx="2453100" cy="19980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How could we support students with this part of the process?</a:t>
            </a:r>
            <a:endParaRPr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99" name="Google Shape;29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675" y="1289900"/>
            <a:ext cx="5451976" cy="245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42869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9"/>
          <p:cNvSpPr txBox="1"/>
          <p:nvPr/>
        </p:nvSpPr>
        <p:spPr>
          <a:xfrm>
            <a:off x="7092100" y="529200"/>
            <a:ext cx="1681500" cy="4085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Depending on the pathway the process will be different.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pathway draws upon inquiry processes previously taught.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support might students need in each of these pathways?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could teachers be doing?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0"/>
          <p:cNvSpPr txBox="1"/>
          <p:nvPr>
            <p:ph type="title"/>
          </p:nvPr>
        </p:nvSpPr>
        <p:spPr>
          <a:xfrm>
            <a:off x="311700" y="1203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34F5C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Sharing</a:t>
            </a:r>
            <a:endParaRPr sz="3600">
              <a:solidFill>
                <a:srgbClr val="134F5C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11" name="Google Shape;311;p60"/>
          <p:cNvSpPr txBox="1"/>
          <p:nvPr>
            <p:ph idx="1" type="body"/>
          </p:nvPr>
        </p:nvSpPr>
        <p:spPr>
          <a:xfrm>
            <a:off x="311700" y="1038600"/>
            <a:ext cx="3546000" cy="3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74EA7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Think about your own projects. </a:t>
            </a:r>
            <a:endParaRPr sz="1800">
              <a:solidFill>
                <a:srgbClr val="674EA7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74EA7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74EA7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If you were to share with an authentic audience what could this look like? (Process and product) Expanding our ideas beyond an expo. (Purpose and audience) </a:t>
            </a:r>
            <a:endParaRPr sz="1800">
              <a:solidFill>
                <a:srgbClr val="674EA7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74EA7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74EA7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Brainstorm as a group and record on a poster- gallery walk.</a:t>
            </a:r>
            <a:endParaRPr sz="1800">
              <a:solidFill>
                <a:srgbClr val="674EA7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879" y="1038602"/>
            <a:ext cx="4307771" cy="28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1"/>
          <p:cNvSpPr txBox="1"/>
          <p:nvPr>
            <p:ph type="title"/>
          </p:nvPr>
        </p:nvSpPr>
        <p:spPr>
          <a:xfrm>
            <a:off x="311700" y="445025"/>
            <a:ext cx="356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Workshops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18" name="Google Shape;318;p6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51C75"/>
                </a:solidFill>
                <a:latin typeface="Alegreya"/>
                <a:ea typeface="Alegreya"/>
                <a:cs typeface="Alegreya"/>
                <a:sym typeface="Alegreya"/>
              </a:rPr>
              <a:t>Workshop A:</a:t>
            </a:r>
            <a:r>
              <a:rPr i="1" lang="en" sz="2400">
                <a:solidFill>
                  <a:srgbClr val="351C75"/>
                </a:solidFill>
                <a:latin typeface="Alegreya"/>
                <a:ea typeface="Alegreya"/>
                <a:cs typeface="Alegreya"/>
                <a:sym typeface="Alegreya"/>
              </a:rPr>
              <a:t> Getting started with Makeknowdoact</a:t>
            </a:r>
            <a:r>
              <a:rPr lang="en" sz="2400">
                <a:solidFill>
                  <a:srgbClr val="351C75"/>
                </a:solidFill>
                <a:latin typeface="Alegreya"/>
                <a:ea typeface="Alegreya"/>
                <a:cs typeface="Alegreya"/>
                <a:sym typeface="Alegreya"/>
              </a:rPr>
              <a:t> (new schools and teachers) with Vanessa</a:t>
            </a:r>
            <a:endParaRPr sz="2400">
              <a:solidFill>
                <a:srgbClr val="351C75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51C75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51C75"/>
                </a:solidFill>
                <a:latin typeface="Alegreya"/>
                <a:ea typeface="Alegreya"/>
                <a:cs typeface="Alegreya"/>
                <a:sym typeface="Alegreya"/>
              </a:rPr>
              <a:t>Workshop B: </a:t>
            </a:r>
            <a:r>
              <a:rPr i="1" lang="en" sz="2400">
                <a:solidFill>
                  <a:srgbClr val="351C75"/>
                </a:solidFill>
                <a:latin typeface="Alegreya"/>
                <a:ea typeface="Alegreya"/>
                <a:cs typeface="Alegreya"/>
                <a:sym typeface="Alegreya"/>
              </a:rPr>
              <a:t>How can we move from ‘Novice to Expert’</a:t>
            </a:r>
            <a:r>
              <a:rPr lang="en" sz="2400">
                <a:solidFill>
                  <a:srgbClr val="351C75"/>
                </a:solidFill>
                <a:latin typeface="Alegreya"/>
                <a:ea typeface="Alegreya"/>
                <a:cs typeface="Alegreya"/>
                <a:sym typeface="Alegreya"/>
              </a:rPr>
              <a:t> (ongoing schools and teachers) with Deb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19" name="Google Shape;319;p6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196400"/>
            <a:ext cx="4738950" cy="27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2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planning</a:t>
            </a:r>
            <a:endParaRPr/>
          </a:p>
        </p:txBody>
      </p:sp>
      <p:sp>
        <p:nvSpPr>
          <p:cNvPr id="326" name="Google Shape;326;p6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62"/>
          <p:cNvSpPr txBox="1"/>
          <p:nvPr>
            <p:ph idx="2" type="body"/>
          </p:nvPr>
        </p:nvSpPr>
        <p:spPr>
          <a:xfrm>
            <a:off x="4939500" y="724200"/>
            <a:ext cx="3837000" cy="397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everything we have looked at today identify a goal for your school moving forward.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action steps will you need to take?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can you support each other with your goals?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will you share this with your colleagues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 will you know when you are successful?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stuff!!!</a:t>
            </a:r>
            <a:endParaRPr/>
          </a:p>
        </p:txBody>
      </p:sp>
      <p:sp>
        <p:nvSpPr>
          <p:cNvPr id="334" name="Google Shape;334;p63"/>
          <p:cNvSpPr txBox="1"/>
          <p:nvPr>
            <p:ph idx="1" type="body"/>
          </p:nvPr>
        </p:nvSpPr>
        <p:spPr>
          <a:xfrm>
            <a:off x="311700" y="1228675"/>
            <a:ext cx="8520600" cy="3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Accessing resources: Website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https://www.deborahvietri.com</a:t>
            </a:r>
            <a:endParaRPr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Cancellations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Host school for terms 2, 3 and 4</a:t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9900"/>
                </a:solidFill>
              </a:rPr>
              <a:t>2 clusters in each of terms 2 and 3</a:t>
            </a:r>
            <a:endParaRPr i="1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38761D"/>
                </a:solidFill>
              </a:rPr>
              <a:t>We need your input:</a:t>
            </a:r>
            <a:endParaRPr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>
                <a:solidFill>
                  <a:srgbClr val="38761D"/>
                </a:solidFill>
              </a:rPr>
              <a:t>Goal and action steps</a:t>
            </a:r>
            <a:endParaRPr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>
                <a:solidFill>
                  <a:srgbClr val="38761D"/>
                </a:solidFill>
              </a:rPr>
              <a:t>Areas you would like us to address in future Clusters</a:t>
            </a:r>
            <a:endParaRPr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>
                <a:solidFill>
                  <a:srgbClr val="38761D"/>
                </a:solidFill>
              </a:rPr>
              <a:t>Any other feedback</a:t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4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us</a:t>
            </a:r>
            <a:endParaRPr/>
          </a:p>
        </p:txBody>
      </p:sp>
      <p:sp>
        <p:nvSpPr>
          <p:cNvPr id="340" name="Google Shape;340;p64"/>
          <p:cNvSpPr txBox="1"/>
          <p:nvPr>
            <p:ph idx="1" type="subTitle"/>
          </p:nvPr>
        </p:nvSpPr>
        <p:spPr>
          <a:xfrm>
            <a:off x="265500" y="2845218"/>
            <a:ext cx="40452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NB Please inform us if you do not wish your photo to be displayed on social media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341" name="Google Shape;341;p64"/>
          <p:cNvSpPr txBox="1"/>
          <p:nvPr>
            <p:ph idx="2" type="body"/>
          </p:nvPr>
        </p:nvSpPr>
        <p:spPr>
          <a:xfrm>
            <a:off x="4773975" y="724200"/>
            <a:ext cx="42147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 Vietri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dvietri@bigpond.com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Vanessa Willis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vanessawillis06@gmail.com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Instagram </a:t>
            </a:r>
            <a:r>
              <a:rPr lang="en">
                <a:solidFill>
                  <a:schemeClr val="accent5"/>
                </a:solidFill>
              </a:rPr>
              <a:t>@discoverybasedinquiry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Twitter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@discoverinquire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5"/>
                </a:solidFill>
              </a:rPr>
              <a:t>@debvietri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0000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/>
          <p:nvPr>
            <p:ph idx="1" type="body"/>
          </p:nvPr>
        </p:nvSpPr>
        <p:spPr>
          <a:xfrm>
            <a:off x="489750" y="976475"/>
            <a:ext cx="334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531" y="976481"/>
            <a:ext cx="3190525" cy="31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3978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825" y="960200"/>
            <a:ext cx="5217050" cy="260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1"/>
          <p:cNvSpPr txBox="1"/>
          <p:nvPr/>
        </p:nvSpPr>
        <p:spPr>
          <a:xfrm>
            <a:off x="920300" y="3947100"/>
            <a:ext cx="7045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  <a:latin typeface="Shadows Into Light"/>
                <a:ea typeface="Shadows Into Light"/>
                <a:cs typeface="Shadows Into Light"/>
                <a:sym typeface="Shadows Into Light"/>
              </a:rPr>
              <a:t>Looking Backwards, Moving Forwards!</a:t>
            </a:r>
            <a:endParaRPr sz="3600">
              <a:highlight>
                <a:srgbClr val="FFFFFF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the cluster</a:t>
            </a:r>
            <a:endParaRPr/>
          </a:p>
        </p:txBody>
      </p:sp>
      <p:sp>
        <p:nvSpPr>
          <p:cNvPr id="182" name="Google Shape;182;p42"/>
          <p:cNvSpPr txBox="1"/>
          <p:nvPr>
            <p:ph idx="1" type="body"/>
          </p:nvPr>
        </p:nvSpPr>
        <p:spPr>
          <a:xfrm>
            <a:off x="311700" y="1152475"/>
            <a:ext cx="3305400" cy="3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To engage in Professional Learning </a:t>
            </a:r>
            <a:r>
              <a:rPr b="1" lang="en" sz="20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with</a:t>
            </a:r>
            <a:r>
              <a:rPr lang="en"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b="1" lang="en" sz="20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from</a:t>
            </a:r>
            <a:r>
              <a:rPr lang="en"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each other in order to explore effective ways of using </a:t>
            </a:r>
            <a:endParaRPr sz="20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student-initiated inquiry</a:t>
            </a:r>
            <a:r>
              <a:rPr lang="en"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to; develop learner capabilities, unleash curiosity and creativity, and deepen student thinking.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3" name="Google Shape;183;p4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84" name="Google Shape;1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558" y="968950"/>
            <a:ext cx="4555192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 txBox="1"/>
          <p:nvPr>
            <p:ph type="title"/>
          </p:nvPr>
        </p:nvSpPr>
        <p:spPr>
          <a:xfrm>
            <a:off x="763044" y="531250"/>
            <a:ext cx="2672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</a:t>
            </a:r>
            <a:r>
              <a:rPr i="0" lang="en" sz="4000" u="none" cap="none" strike="noStrike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erminology</a:t>
            </a:r>
            <a:endParaRPr i="0" sz="4000" u="none" cap="none" strike="noStrike">
              <a:solidFill>
                <a:srgbClr val="00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0" name="Google Shape;190;p43"/>
          <p:cNvSpPr txBox="1"/>
          <p:nvPr>
            <p:ph idx="1" type="body"/>
          </p:nvPr>
        </p:nvSpPr>
        <p:spPr>
          <a:xfrm>
            <a:off x="808300" y="1636100"/>
            <a:ext cx="2842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2796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pecial Elite"/>
              <a:buChar char="○"/>
            </a:pPr>
            <a:r>
              <a:rPr i="0" lang="en" sz="1800" u="none" cap="none" strike="noStrike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Genius </a:t>
            </a:r>
            <a:r>
              <a:rPr lang="en" sz="1800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Time</a:t>
            </a:r>
            <a:endParaRPr sz="1800">
              <a:solidFill>
                <a:srgbClr val="0000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pecial Elite"/>
              <a:buChar char="○"/>
            </a:pPr>
            <a:r>
              <a:rPr i="0" lang="en" sz="1800" u="none" cap="none" strike="noStrike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Passion Projects</a:t>
            </a:r>
            <a:endParaRPr sz="1800">
              <a:solidFill>
                <a:srgbClr val="0000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pecial Elite"/>
              <a:buChar char="○"/>
            </a:pPr>
            <a:r>
              <a:rPr i="0" lang="en" sz="1800" u="none" cap="none" strike="noStrike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iTime</a:t>
            </a:r>
            <a:endParaRPr i="0" sz="1800" u="none" cap="none" strike="noStrike">
              <a:solidFill>
                <a:srgbClr val="0000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pecial Elite"/>
              <a:buChar char="○"/>
            </a:pPr>
            <a:r>
              <a:rPr i="0" lang="en" sz="1800" u="none" cap="none" strike="noStrike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Maker Spaces</a:t>
            </a:r>
            <a:endParaRPr sz="1800">
              <a:solidFill>
                <a:srgbClr val="0000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pecial Elite"/>
              <a:buChar char="○"/>
            </a:pPr>
            <a:r>
              <a:rPr i="0" lang="en" sz="1800" u="none" cap="none" strike="noStrike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Einstein Time</a:t>
            </a:r>
            <a:endParaRPr sz="1800">
              <a:solidFill>
                <a:srgbClr val="0000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pecial Elite"/>
              <a:buChar char="○"/>
            </a:pPr>
            <a:r>
              <a:rPr i="0" lang="en" sz="1800" u="none" cap="none" strike="noStrike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80:20 </a:t>
            </a:r>
            <a:endParaRPr sz="1800">
              <a:solidFill>
                <a:srgbClr val="0000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pecial Elite"/>
              <a:buChar char="○"/>
            </a:pPr>
            <a:r>
              <a:rPr lang="en" sz="1800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DIY </a:t>
            </a:r>
            <a:endParaRPr sz="1800">
              <a:solidFill>
                <a:srgbClr val="0000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pecial Elite"/>
              <a:buChar char="○"/>
            </a:pPr>
            <a:r>
              <a:rPr lang="en" sz="1800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CSI</a:t>
            </a:r>
            <a:endParaRPr sz="1800">
              <a:solidFill>
                <a:srgbClr val="0000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pecial Elite"/>
              <a:buChar char="○"/>
            </a:pPr>
            <a:r>
              <a:rPr lang="en" sz="1800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#makeknowdoact</a:t>
            </a:r>
            <a:endParaRPr sz="1800">
              <a:solidFill>
                <a:srgbClr val="0000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91" name="Google Shape;191;p43"/>
          <p:cNvSpPr txBox="1"/>
          <p:nvPr/>
        </p:nvSpPr>
        <p:spPr>
          <a:xfrm>
            <a:off x="6176298" y="2873401"/>
            <a:ext cx="2392800" cy="1551900"/>
          </a:xfrm>
          <a:prstGeom prst="rect">
            <a:avLst/>
          </a:prstGeom>
          <a:noFill/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34F5C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What you call it doesn’t matter.</a:t>
            </a:r>
            <a:endParaRPr sz="2400">
              <a:solidFill>
                <a:srgbClr val="134F5C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34F5C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Why you do it does!</a:t>
            </a:r>
            <a:endParaRPr b="1" i="0" sz="2400" u="none" cap="none" strike="noStrike">
              <a:solidFill>
                <a:srgbClr val="134F5C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2" name="Google Shape;192;p43"/>
          <p:cNvSpPr/>
          <p:nvPr/>
        </p:nvSpPr>
        <p:spPr>
          <a:xfrm>
            <a:off x="3548299" y="592625"/>
            <a:ext cx="2842776" cy="1697436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48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Student-initiated inquiry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3" name="Google Shape;193;p43"/>
          <p:cNvSpPr/>
          <p:nvPr/>
        </p:nvSpPr>
        <p:spPr>
          <a:xfrm rot="-1795647">
            <a:off x="3210115" y="2765459"/>
            <a:ext cx="3222021" cy="6965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Arial"/>
              </a:rPr>
              <a:t>PROJECT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Arial"/>
              </a:rPr>
              <a:t>is not a dirty word!</a:t>
            </a:r>
          </a:p>
        </p:txBody>
      </p:sp>
      <p:sp>
        <p:nvSpPr>
          <p:cNvPr id="194" name="Google Shape;194;p43"/>
          <p:cNvSpPr/>
          <p:nvPr/>
        </p:nvSpPr>
        <p:spPr>
          <a:xfrm>
            <a:off x="7120778" y="919125"/>
            <a:ext cx="1182448" cy="15519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Impact"/>
              </a:rPr>
              <a:t>MAKE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Impact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Impact"/>
              </a:rPr>
              <a:t>KNOW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Impact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Impact"/>
              </a:rPr>
              <a:t>DO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Impact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Impact"/>
              </a:rPr>
              <a:t>ACT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B0F00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What it is:</a:t>
            </a:r>
            <a:endParaRPr sz="6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00" name="Google Shape;200;p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4"/>
          <p:cNvSpPr txBox="1"/>
          <p:nvPr>
            <p:ph idx="2" type="body"/>
          </p:nvPr>
        </p:nvSpPr>
        <p:spPr>
          <a:xfrm>
            <a:off x="4887850" y="351175"/>
            <a:ext cx="3837000" cy="43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 powerful learning opportunity</a:t>
            </a:r>
            <a:endParaRPr>
              <a:solidFill>
                <a:srgbClr val="5B0F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0F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Student-owned and student-driven</a:t>
            </a:r>
            <a:endParaRPr>
              <a:solidFill>
                <a:srgbClr val="5B0F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0F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Relevant/meaningful</a:t>
            </a:r>
            <a:endParaRPr>
              <a:solidFill>
                <a:srgbClr val="5B0F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0F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Rigorous and strategic</a:t>
            </a:r>
            <a:endParaRPr>
              <a:solidFill>
                <a:srgbClr val="5B0F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0F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Creative and entrepreneurial </a:t>
            </a:r>
            <a:endParaRPr>
              <a:solidFill>
                <a:srgbClr val="5B0F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0F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Focussed on developing the student as a competent, curious and capable learner</a:t>
            </a:r>
            <a:endParaRPr>
              <a:solidFill>
                <a:srgbClr val="5B0F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0F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Strongly connected to and goes beyond the curriculum</a:t>
            </a:r>
            <a:endParaRPr>
              <a:solidFill>
                <a:srgbClr val="5B0F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it’s not:</a:t>
            </a:r>
            <a:endParaRPr sz="48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7" name="Google Shape;207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5"/>
          <p:cNvSpPr txBox="1"/>
          <p:nvPr>
            <p:ph idx="2" type="body"/>
          </p:nvPr>
        </p:nvSpPr>
        <p:spPr>
          <a:xfrm>
            <a:off x="4939500" y="382150"/>
            <a:ext cx="3837000" cy="43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Free-time (for students and/or teachers)</a:t>
            </a:r>
            <a:endParaRPr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Laissez faire (fluffy)</a:t>
            </a:r>
            <a:endParaRPr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Electives program</a:t>
            </a:r>
            <a:endParaRPr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Focussed on the end product</a:t>
            </a:r>
            <a:endParaRPr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‘Housed’ within your inquiry topic</a:t>
            </a:r>
            <a:endParaRPr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Uncontrolled/chaos</a:t>
            </a:r>
            <a:endParaRPr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4C600"/>
                </a:solidFill>
              </a:rPr>
              <a:t>Why?</a:t>
            </a:r>
            <a:r>
              <a:rPr lang="en"/>
              <a:t> Agency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What is student agency and why is it important in today’s world?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Student agency refers to the level of autonomy and power that a student experiences in the learning environment. Student voice and agency are intrinsically linked. Agency gives students the power to direct and take responsibility for their learning, creating independent and self-regulating learners.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AA84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Department of Education Victoria</a:t>
            </a:r>
            <a:endParaRPr sz="1400">
              <a:solidFill>
                <a:srgbClr val="6AA84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14" name="Google Shape;21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50" y="305800"/>
            <a:ext cx="1926150" cy="289448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6"/>
          <p:cNvSpPr txBox="1"/>
          <p:nvPr/>
        </p:nvSpPr>
        <p:spPr>
          <a:xfrm>
            <a:off x="6895775" y="3374475"/>
            <a:ext cx="1850700" cy="1441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How do the 2 articles relate to each other and to Student initiated inquiry?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